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5" r:id="rId1"/>
  </p:sldMasterIdLst>
  <p:notesMasterIdLst>
    <p:notesMasterId r:id="rId70"/>
  </p:notesMasterIdLst>
  <p:sldIdLst>
    <p:sldId id="257" r:id="rId2"/>
    <p:sldId id="4462" r:id="rId3"/>
    <p:sldId id="264" r:id="rId4"/>
    <p:sldId id="265" r:id="rId5"/>
    <p:sldId id="346" r:id="rId6"/>
    <p:sldId id="270" r:id="rId7"/>
    <p:sldId id="472" r:id="rId8"/>
    <p:sldId id="368" r:id="rId9"/>
    <p:sldId id="471" r:id="rId10"/>
    <p:sldId id="347" r:id="rId11"/>
    <p:sldId id="349" r:id="rId12"/>
    <p:sldId id="348" r:id="rId13"/>
    <p:sldId id="267" r:id="rId14"/>
    <p:sldId id="268" r:id="rId15"/>
    <p:sldId id="269" r:id="rId16"/>
    <p:sldId id="350" r:id="rId17"/>
    <p:sldId id="258" r:id="rId18"/>
    <p:sldId id="344" r:id="rId19"/>
    <p:sldId id="352" r:id="rId20"/>
    <p:sldId id="353" r:id="rId21"/>
    <p:sldId id="354" r:id="rId22"/>
    <p:sldId id="261" r:id="rId23"/>
    <p:sldId id="355" r:id="rId24"/>
    <p:sldId id="318" r:id="rId25"/>
    <p:sldId id="271" r:id="rId26"/>
    <p:sldId id="356" r:id="rId27"/>
    <p:sldId id="273" r:id="rId28"/>
    <p:sldId id="274" r:id="rId29"/>
    <p:sldId id="275" r:id="rId30"/>
    <p:sldId id="427" r:id="rId31"/>
    <p:sldId id="276" r:id="rId32"/>
    <p:sldId id="277" r:id="rId33"/>
    <p:sldId id="4460" r:id="rId34"/>
    <p:sldId id="4461" r:id="rId35"/>
    <p:sldId id="320" r:id="rId36"/>
    <p:sldId id="279" r:id="rId37"/>
    <p:sldId id="358" r:id="rId38"/>
    <p:sldId id="280" r:id="rId39"/>
    <p:sldId id="281" r:id="rId40"/>
    <p:sldId id="282" r:id="rId41"/>
    <p:sldId id="283" r:id="rId42"/>
    <p:sldId id="284" r:id="rId43"/>
    <p:sldId id="285" r:id="rId44"/>
    <p:sldId id="286" r:id="rId45"/>
    <p:sldId id="287" r:id="rId46"/>
    <p:sldId id="288" r:id="rId47"/>
    <p:sldId id="359" r:id="rId48"/>
    <p:sldId id="289" r:id="rId49"/>
    <p:sldId id="360" r:id="rId50"/>
    <p:sldId id="295" r:id="rId51"/>
    <p:sldId id="361" r:id="rId52"/>
    <p:sldId id="362" r:id="rId53"/>
    <p:sldId id="296" r:id="rId54"/>
    <p:sldId id="297" r:id="rId55"/>
    <p:sldId id="298" r:id="rId56"/>
    <p:sldId id="299" r:id="rId57"/>
    <p:sldId id="363" r:id="rId58"/>
    <p:sldId id="301" r:id="rId59"/>
    <p:sldId id="302" r:id="rId60"/>
    <p:sldId id="303" r:id="rId61"/>
    <p:sldId id="304" r:id="rId62"/>
    <p:sldId id="305" r:id="rId63"/>
    <p:sldId id="306" r:id="rId64"/>
    <p:sldId id="307" r:id="rId65"/>
    <p:sldId id="364" r:id="rId66"/>
    <p:sldId id="365" r:id="rId67"/>
    <p:sldId id="308" r:id="rId68"/>
    <p:sldId id="366" r:id="rId6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opic 9 – Development Geography" id="{A0C19C67-450E-4BDB-BE88-F049FBAD41F4}">
          <p14:sldIdLst>
            <p14:sldId id="257"/>
            <p14:sldId id="4462"/>
          </p14:sldIdLst>
        </p14:section>
        <p14:section name="A – Regions and Development" id="{93740909-AD27-4E6C-A9C7-141A019A30D3}">
          <p14:sldIdLst>
            <p14:sldId id="264"/>
            <p14:sldId id="265"/>
            <p14:sldId id="346"/>
            <p14:sldId id="270"/>
            <p14:sldId id="472"/>
            <p14:sldId id="368"/>
            <p14:sldId id="471"/>
            <p14:sldId id="347"/>
            <p14:sldId id="349"/>
            <p14:sldId id="348"/>
            <p14:sldId id="267"/>
            <p14:sldId id="268"/>
            <p14:sldId id="269"/>
            <p14:sldId id="350"/>
            <p14:sldId id="258"/>
            <p14:sldId id="344"/>
            <p14:sldId id="352"/>
            <p14:sldId id="353"/>
            <p14:sldId id="354"/>
            <p14:sldId id="261"/>
            <p14:sldId id="355"/>
            <p14:sldId id="318"/>
            <p14:sldId id="271"/>
            <p14:sldId id="356"/>
          </p14:sldIdLst>
        </p14:section>
        <p14:section name="B – Transportation and Development" id="{BABE1FE3-7760-43B1-A242-3B2DCCBDF9D8}">
          <p14:sldIdLst>
            <p14:sldId id="273"/>
            <p14:sldId id="274"/>
            <p14:sldId id="275"/>
            <p14:sldId id="427"/>
            <p14:sldId id="276"/>
            <p14:sldId id="277"/>
            <p14:sldId id="4460"/>
            <p14:sldId id="4461"/>
            <p14:sldId id="320"/>
            <p14:sldId id="279"/>
            <p14:sldId id="358"/>
            <p14:sldId id="280"/>
            <p14:sldId id="281"/>
            <p14:sldId id="282"/>
          </p14:sldIdLst>
        </p14:section>
        <p14:section name="C – The Rise of the Global South" id="{1AA83BDC-D409-4FF0-B521-0DD5AC12179C}">
          <p14:sldIdLst>
            <p14:sldId id="283"/>
            <p14:sldId id="284"/>
            <p14:sldId id="285"/>
            <p14:sldId id="286"/>
            <p14:sldId id="287"/>
            <p14:sldId id="288"/>
            <p14:sldId id="359"/>
            <p14:sldId id="289"/>
            <p14:sldId id="360"/>
            <p14:sldId id="295"/>
            <p14:sldId id="361"/>
            <p14:sldId id="362"/>
            <p14:sldId id="296"/>
          </p14:sldIdLst>
        </p14:section>
        <p14:section name="D –  Resources, Environment and Development" id="{13657858-4F9A-48D2-8997-8493839AD98E}">
          <p14:sldIdLst>
            <p14:sldId id="297"/>
            <p14:sldId id="298"/>
            <p14:sldId id="299"/>
            <p14:sldId id="363"/>
            <p14:sldId id="301"/>
            <p14:sldId id="302"/>
            <p14:sldId id="303"/>
            <p14:sldId id="304"/>
            <p14:sldId id="305"/>
          </p14:sldIdLst>
        </p14:section>
        <p14:section name="E – Landscapes of Development" id="{08CB45FC-BB56-4F11-8560-D94260EE43E6}">
          <p14:sldIdLst>
            <p14:sldId id="306"/>
            <p14:sldId id="307"/>
            <p14:sldId id="364"/>
            <p14:sldId id="365"/>
            <p14:sldId id="308"/>
            <p14:sldId id="3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9"/>
    <p:restoredTop sz="94675"/>
  </p:normalViewPr>
  <p:slideViewPr>
    <p:cSldViewPr>
      <p:cViewPr varScale="1">
        <p:scale>
          <a:sx n="155" d="100"/>
          <a:sy n="155" d="100"/>
        </p:scale>
        <p:origin x="2694" y="138"/>
      </p:cViewPr>
      <p:guideLst>
        <p:guide orient="horz" pos="2160"/>
        <p:guide pos="3840"/>
      </p:guideLst>
    </p:cSldViewPr>
  </p:slideViewPr>
  <p:notesTextViewPr>
    <p:cViewPr>
      <p:scale>
        <a:sx n="1" d="1"/>
        <a:sy n="1" d="1"/>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China</c:v>
                </c:pt>
              </c:strCache>
            </c:strRef>
          </c:tx>
          <c:spPr>
            <a:solidFill>
              <a:srgbClr val="0070C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Sheet1!$B$2:$O$2</c:f>
              <c:numCache>
                <c:formatCode>0.0%</c:formatCode>
                <c:ptCount val="14"/>
                <c:pt idx="0">
                  <c:v>0.25445437467979737</c:v>
                </c:pt>
                <c:pt idx="1">
                  <c:v>0.22683321232921919</c:v>
                </c:pt>
                <c:pt idx="2">
                  <c:v>0.24887142045980806</c:v>
                </c:pt>
                <c:pt idx="3">
                  <c:v>0.28972910328842533</c:v>
                </c:pt>
                <c:pt idx="4">
                  <c:v>0.22314570767912295</c:v>
                </c:pt>
                <c:pt idx="5">
                  <c:v>0.32963144435962527</c:v>
                </c:pt>
                <c:pt idx="6">
                  <c:v>0.17098567170021695</c:v>
                </c:pt>
                <c:pt idx="7">
                  <c:v>0.11063246406447001</c:v>
                </c:pt>
                <c:pt idx="8">
                  <c:v>8.8333058475191975E-2</c:v>
                </c:pt>
                <c:pt idx="9">
                  <c:v>5.3302725723717762E-2</c:v>
                </c:pt>
                <c:pt idx="10">
                  <c:v>4.6269051379624039E-2</c:v>
                </c:pt>
                <c:pt idx="11">
                  <c:v>3.6083011629015345E-2</c:v>
                </c:pt>
                <c:pt idx="12">
                  <c:v>9.2494318242119455E-2</c:v>
                </c:pt>
                <c:pt idx="13">
                  <c:v>0.14783940183878988</c:v>
                </c:pt>
              </c:numCache>
            </c:numRef>
          </c:val>
          <c:extLst>
            <c:ext xmlns:c16="http://schemas.microsoft.com/office/drawing/2014/chart" uri="{C3380CC4-5D6E-409C-BE32-E72D297353CC}">
              <c16:uniqueId val="{00000000-6699-4F19-86E6-6613861EE223}"/>
            </c:ext>
          </c:extLst>
        </c:ser>
        <c:ser>
          <c:idx val="1"/>
          <c:order val="1"/>
          <c:tx>
            <c:strRef>
              <c:f>Sheet1!$A$3</c:f>
              <c:strCache>
                <c:ptCount val="1"/>
                <c:pt idx="0">
                  <c:v>India</c:v>
                </c:pt>
              </c:strCache>
            </c:strRef>
          </c:tx>
          <c:spPr>
            <a:solidFill>
              <a:srgbClr val="00B05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Sheet1!$B$3:$O$3</c:f>
              <c:numCache>
                <c:formatCode>0.0%</c:formatCode>
                <c:ptCount val="14"/>
                <c:pt idx="0">
                  <c:v>0.32020265270108728</c:v>
                </c:pt>
                <c:pt idx="1">
                  <c:v>0.27844696719688472</c:v>
                </c:pt>
                <c:pt idx="2">
                  <c:v>0.24363626112974737</c:v>
                </c:pt>
                <c:pt idx="3">
                  <c:v>0.22408735332464147</c:v>
                </c:pt>
                <c:pt idx="4">
                  <c:v>0.24457092961208221</c:v>
                </c:pt>
                <c:pt idx="5">
                  <c:v>0.16065855921354494</c:v>
                </c:pt>
                <c:pt idx="6">
                  <c:v>0.12154995978849299</c:v>
                </c:pt>
                <c:pt idx="7">
                  <c:v>8.6448442931204308E-2</c:v>
                </c:pt>
                <c:pt idx="8">
                  <c:v>7.4726611450435784E-2</c:v>
                </c:pt>
                <c:pt idx="9">
                  <c:v>5.8956146070789577E-2</c:v>
                </c:pt>
                <c:pt idx="10">
                  <c:v>3.4112017708265302E-2</c:v>
                </c:pt>
                <c:pt idx="11">
                  <c:v>1.3766174578209894E-2</c:v>
                </c:pt>
                <c:pt idx="12">
                  <c:v>2.5116781160973791E-2</c:v>
                </c:pt>
                <c:pt idx="13">
                  <c:v>2.8090782400955604E-2</c:v>
                </c:pt>
              </c:numCache>
            </c:numRef>
          </c:val>
          <c:extLst>
            <c:ext xmlns:c16="http://schemas.microsoft.com/office/drawing/2014/chart" uri="{C3380CC4-5D6E-409C-BE32-E72D297353CC}">
              <c16:uniqueId val="{00000001-6699-4F19-86E6-6613861EE223}"/>
            </c:ext>
          </c:extLst>
        </c:ser>
        <c:ser>
          <c:idx val="2"/>
          <c:order val="2"/>
          <c:tx>
            <c:strRef>
              <c:f>Sheet1!$A$4</c:f>
              <c:strCache>
                <c:ptCount val="1"/>
                <c:pt idx="0">
                  <c:v>Japan</c:v>
                </c:pt>
              </c:strCache>
            </c:strRef>
          </c:tx>
          <c:spPr>
            <a:solidFill>
              <a:srgbClr val="FF000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Sheet1!$B$4:$O$4</c:f>
              <c:numCache>
                <c:formatCode>0.0%</c:formatCode>
                <c:ptCount val="14"/>
                <c:pt idx="0">
                  <c:v>1.1384983207149769E-2</c:v>
                </c:pt>
                <c:pt idx="1">
                  <c:v>2.630189426440499E-2</c:v>
                </c:pt>
                <c:pt idx="2">
                  <c:v>3.1008251416513304E-2</c:v>
                </c:pt>
                <c:pt idx="3">
                  <c:v>2.9033270558694289E-2</c:v>
                </c:pt>
                <c:pt idx="4">
                  <c:v>4.1475995666445678E-2</c:v>
                </c:pt>
                <c:pt idx="5">
                  <c:v>2.9904752950893565E-2</c:v>
                </c:pt>
                <c:pt idx="6">
                  <c:v>2.288309877455259E-2</c:v>
                </c:pt>
                <c:pt idx="7">
                  <c:v>2.6380908810444595E-2</c:v>
                </c:pt>
                <c:pt idx="8">
                  <c:v>2.6215890415576006E-2</c:v>
                </c:pt>
                <c:pt idx="9">
                  <c:v>4.6579548765775379E-2</c:v>
                </c:pt>
                <c:pt idx="10">
                  <c:v>7.3631148789424519E-2</c:v>
                </c:pt>
                <c:pt idx="11">
                  <c:v>0.14558669335621008</c:v>
                </c:pt>
                <c:pt idx="12">
                  <c:v>8.6421849486102251E-2</c:v>
                </c:pt>
                <c:pt idx="13">
                  <c:v>5.8722894818065086E-2</c:v>
                </c:pt>
              </c:numCache>
            </c:numRef>
          </c:val>
          <c:extLst>
            <c:ext xmlns:c16="http://schemas.microsoft.com/office/drawing/2014/chart" uri="{C3380CC4-5D6E-409C-BE32-E72D297353CC}">
              <c16:uniqueId val="{00000002-6699-4F19-86E6-6613861EE223}"/>
            </c:ext>
          </c:extLst>
        </c:ser>
        <c:ser>
          <c:idx val="3"/>
          <c:order val="3"/>
          <c:tx>
            <c:strRef>
              <c:f>Sheet1!$A$5</c:f>
              <c:strCache>
                <c:ptCount val="1"/>
                <c:pt idx="0">
                  <c:v>United States</c:v>
                </c:pt>
              </c:strCache>
            </c:strRef>
          </c:tx>
          <c:spPr>
            <a:solidFill>
              <a:srgbClr val="FFC00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Sheet1!$B$5:$O$5</c:f>
              <c:numCache>
                <c:formatCode>0.0%</c:formatCode>
                <c:ptCount val="14"/>
                <c:pt idx="0">
                  <c:v>2.5805961936206144E-3</c:v>
                </c:pt>
                <c:pt idx="1">
                  <c:v>4.2901458649594083E-3</c:v>
                </c:pt>
                <c:pt idx="2">
                  <c:v>3.2216365108065771E-3</c:v>
                </c:pt>
                <c:pt idx="3">
                  <c:v>1.8108068955526582E-3</c:v>
                </c:pt>
                <c:pt idx="4">
                  <c:v>1.4202631394552873E-3</c:v>
                </c:pt>
                <c:pt idx="5">
                  <c:v>1.8093680506669197E-2</c:v>
                </c:pt>
                <c:pt idx="6">
                  <c:v>8.8650492610082954E-2</c:v>
                </c:pt>
                <c:pt idx="7">
                  <c:v>0.15847782354511439</c:v>
                </c:pt>
                <c:pt idx="8">
                  <c:v>0.18929641509611547</c:v>
                </c:pt>
                <c:pt idx="9">
                  <c:v>0.20648970702156805</c:v>
                </c:pt>
                <c:pt idx="10">
                  <c:v>0.22387864019025952</c:v>
                </c:pt>
                <c:pt idx="11">
                  <c:v>0.30635783052139931</c:v>
                </c:pt>
                <c:pt idx="12">
                  <c:v>0.22688218179502614</c:v>
                </c:pt>
                <c:pt idx="13">
                  <c:v>0.24211713366834708</c:v>
                </c:pt>
              </c:numCache>
            </c:numRef>
          </c:val>
          <c:extLst>
            <c:ext xmlns:c16="http://schemas.microsoft.com/office/drawing/2014/chart" uri="{C3380CC4-5D6E-409C-BE32-E72D297353CC}">
              <c16:uniqueId val="{00000003-6699-4F19-86E6-6613861EE223}"/>
            </c:ext>
          </c:extLst>
        </c:ser>
        <c:ser>
          <c:idx val="4"/>
          <c:order val="4"/>
          <c:tx>
            <c:strRef>
              <c:f>Sheet1!$A$6</c:f>
              <c:strCache>
                <c:ptCount val="1"/>
                <c:pt idx="0">
                  <c:v>France</c:v>
                </c:pt>
              </c:strCache>
            </c:strRef>
          </c:tx>
          <c:spPr>
            <a:solidFill>
              <a:srgbClr val="00B0F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Sheet1!$B$6:$O$6</c:f>
              <c:numCache>
                <c:formatCode>0.0%</c:formatCode>
                <c:ptCount val="14"/>
                <c:pt idx="0">
                  <c:v>2.2447391890096962E-2</c:v>
                </c:pt>
                <c:pt idx="1">
                  <c:v>2.2795525047851626E-2</c:v>
                </c:pt>
                <c:pt idx="2">
                  <c:v>4.3943122007401712E-2</c:v>
                </c:pt>
                <c:pt idx="3">
                  <c:v>4.6957240813173019E-2</c:v>
                </c:pt>
                <c:pt idx="4">
                  <c:v>5.2657536018627812E-2</c:v>
                </c:pt>
                <c:pt idx="5">
                  <c:v>5.1143342382096196E-2</c:v>
                </c:pt>
                <c:pt idx="6">
                  <c:v>6.4973483769516338E-2</c:v>
                </c:pt>
                <c:pt idx="7">
                  <c:v>5.9205976846496769E-2</c:v>
                </c:pt>
                <c:pt idx="8">
                  <c:v>5.2864608463793025E-2</c:v>
                </c:pt>
                <c:pt idx="9">
                  <c:v>3.6807504979362964E-2</c:v>
                </c:pt>
                <c:pt idx="10">
                  <c:v>4.3032948435597407E-2</c:v>
                </c:pt>
                <c:pt idx="11">
                  <c:v>4.0577935849775995E-2</c:v>
                </c:pt>
                <c:pt idx="12">
                  <c:v>4.0065831067958219E-2</c:v>
                </c:pt>
                <c:pt idx="13">
                  <c:v>3.2577793158183765E-2</c:v>
                </c:pt>
              </c:numCache>
            </c:numRef>
          </c:val>
          <c:extLst>
            <c:ext xmlns:c16="http://schemas.microsoft.com/office/drawing/2014/chart" uri="{C3380CC4-5D6E-409C-BE32-E72D297353CC}">
              <c16:uniqueId val="{00000004-6699-4F19-86E6-6613861EE223}"/>
            </c:ext>
          </c:extLst>
        </c:ser>
        <c:ser>
          <c:idx val="5"/>
          <c:order val="5"/>
          <c:tx>
            <c:strRef>
              <c:f>Sheet1!$A$7</c:f>
              <c:strCache>
                <c:ptCount val="1"/>
                <c:pt idx="0">
                  <c:v>Germany</c:v>
                </c:pt>
              </c:strCache>
            </c:strRef>
          </c:tx>
          <c:spPr>
            <a:solidFill>
              <a:schemeClr val="tx1"/>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Sheet1!$B$7:$O$7</c:f>
              <c:numCache>
                <c:formatCode>0.0%</c:formatCode>
                <c:ptCount val="14"/>
                <c:pt idx="0">
                  <c:v>1.1622170357298723E-2</c:v>
                </c:pt>
                <c:pt idx="1">
                  <c:v>1.1839152531186061E-2</c:v>
                </c:pt>
                <c:pt idx="2">
                  <c:v>3.3247288791523874E-2</c:v>
                </c:pt>
                <c:pt idx="3">
                  <c:v>3.8195953450190737E-2</c:v>
                </c:pt>
                <c:pt idx="4">
                  <c:v>3.6786701809420633E-2</c:v>
                </c:pt>
                <c:pt idx="5">
                  <c:v>3.8671853483293051E-2</c:v>
                </c:pt>
                <c:pt idx="6">
                  <c:v>6.5017565703228572E-2</c:v>
                </c:pt>
                <c:pt idx="7">
                  <c:v>8.2325012557929622E-2</c:v>
                </c:pt>
                <c:pt idx="8">
                  <c:v>8.683334548601572E-2</c:v>
                </c:pt>
                <c:pt idx="9">
                  <c:v>8.3792773216446376E-2</c:v>
                </c:pt>
                <c:pt idx="10">
                  <c:v>6.1245580057863125E-2</c:v>
                </c:pt>
                <c:pt idx="11">
                  <c:v>5.808401248689353E-2</c:v>
                </c:pt>
                <c:pt idx="12">
                  <c:v>5.1808080149552661E-2</c:v>
                </c:pt>
                <c:pt idx="13">
                  <c:v>4.5102728789848577E-2</c:v>
                </c:pt>
              </c:numCache>
            </c:numRef>
          </c:val>
          <c:extLst>
            <c:ext xmlns:c16="http://schemas.microsoft.com/office/drawing/2014/chart" uri="{C3380CC4-5D6E-409C-BE32-E72D297353CC}">
              <c16:uniqueId val="{00000005-6699-4F19-86E6-6613861EE223}"/>
            </c:ext>
          </c:extLst>
        </c:ser>
        <c:ser>
          <c:idx val="6"/>
          <c:order val="6"/>
          <c:tx>
            <c:strRef>
              <c:f>Sheet1!$A$8</c:f>
              <c:strCache>
                <c:ptCount val="1"/>
                <c:pt idx="0">
                  <c:v>Italy</c:v>
                </c:pt>
              </c:strCache>
            </c:strRef>
          </c:tx>
          <c:spPr>
            <a:solidFill>
              <a:srgbClr val="C0000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Sheet1!$B$8:$O$8</c:f>
              <c:numCache>
                <c:formatCode>0.0%</c:formatCode>
                <c:ptCount val="14"/>
                <c:pt idx="0">
                  <c:v>6.1431471888578962E-2</c:v>
                </c:pt>
                <c:pt idx="1">
                  <c:v>1.856313114645898E-2</c:v>
                </c:pt>
                <c:pt idx="2">
                  <c:v>4.6512377124769952E-2</c:v>
                </c:pt>
                <c:pt idx="3">
                  <c:v>4.3489545608189677E-2</c:v>
                </c:pt>
                <c:pt idx="4">
                  <c:v>3.942779834958416E-2</c:v>
                </c:pt>
                <c:pt idx="5">
                  <c:v>3.2494508305529989E-2</c:v>
                </c:pt>
                <c:pt idx="6">
                  <c:v>3.7681010205928483E-2</c:v>
                </c:pt>
                <c:pt idx="7">
                  <c:v>3.0485425178669614E-2</c:v>
                </c:pt>
                <c:pt idx="8">
                  <c:v>3.4936104951810897E-2</c:v>
                </c:pt>
                <c:pt idx="9">
                  <c:v>3.4518771307579535E-2</c:v>
                </c:pt>
                <c:pt idx="10">
                  <c:v>3.7883790561361978E-2</c:v>
                </c:pt>
                <c:pt idx="11">
                  <c:v>3.4010103898579738E-2</c:v>
                </c:pt>
                <c:pt idx="12">
                  <c:v>3.2219016415314897E-2</c:v>
                </c:pt>
                <c:pt idx="13">
                  <c:v>2.4489629583112314E-2</c:v>
                </c:pt>
              </c:numCache>
            </c:numRef>
          </c:val>
          <c:extLst>
            <c:ext xmlns:c16="http://schemas.microsoft.com/office/drawing/2014/chart" uri="{C3380CC4-5D6E-409C-BE32-E72D297353CC}">
              <c16:uniqueId val="{00000006-6699-4F19-86E6-6613861EE223}"/>
            </c:ext>
          </c:extLst>
        </c:ser>
        <c:ser>
          <c:idx val="7"/>
          <c:order val="7"/>
          <c:tx>
            <c:strRef>
              <c:f>Sheet1!$A$9</c:f>
              <c:strCache>
                <c:ptCount val="1"/>
                <c:pt idx="0">
                  <c:v>United Kingdom</c:v>
                </c:pt>
              </c:strCache>
            </c:strRef>
          </c:tx>
          <c:spPr>
            <a:solidFill>
              <a:srgbClr val="7030A0"/>
            </a:solidFill>
            <a:ln>
              <a:noFill/>
            </a:ln>
            <a:effectLst/>
          </c:spPr>
          <c:invertIfNegative val="0"/>
          <c:cat>
            <c:strRef>
              <c:f>Sheet1!$B$1:$O$1</c:f>
              <c:strCache>
                <c:ptCount val="14"/>
                <c:pt idx="0">
                  <c:v>1</c:v>
                </c:pt>
                <c:pt idx="1">
                  <c:v>1000</c:v>
                </c:pt>
                <c:pt idx="2">
                  <c:v>1500</c:v>
                </c:pt>
                <c:pt idx="3">
                  <c:v>1600</c:v>
                </c:pt>
                <c:pt idx="4">
                  <c:v>1700</c:v>
                </c:pt>
                <c:pt idx="5">
                  <c:v>1820</c:v>
                </c:pt>
                <c:pt idx="6">
                  <c:v>1870</c:v>
                </c:pt>
                <c:pt idx="7">
                  <c:v>1900</c:v>
                </c:pt>
                <c:pt idx="8">
                  <c:v>1913</c:v>
                </c:pt>
                <c:pt idx="9">
                  <c:v>1940</c:v>
                </c:pt>
                <c:pt idx="10">
                  <c:v>1970</c:v>
                </c:pt>
                <c:pt idx="11">
                  <c:v>2000</c:v>
                </c:pt>
                <c:pt idx="12">
                  <c:v>2010</c:v>
                </c:pt>
                <c:pt idx="13">
                  <c:v>2015</c:v>
                </c:pt>
              </c:strCache>
            </c:strRef>
          </c:cat>
          <c:val>
            <c:numRef>
              <c:f>Sheet1!$B$9:$O$9</c:f>
              <c:numCache>
                <c:formatCode>0.0%</c:formatCode>
                <c:ptCount val="14"/>
                <c:pt idx="0">
                  <c:v>3.0359955219066053E-3</c:v>
                </c:pt>
                <c:pt idx="1">
                  <c:v>6.6002244076298596E-3</c:v>
                </c:pt>
                <c:pt idx="2">
                  <c:v>1.1336133472400643E-2</c:v>
                </c:pt>
                <c:pt idx="3">
                  <c:v>1.8129195035974696E-2</c:v>
                </c:pt>
                <c:pt idx="4">
                  <c:v>2.8860717192460479E-2</c:v>
                </c:pt>
                <c:pt idx="5">
                  <c:v>5.2244997777943759E-2</c:v>
                </c:pt>
                <c:pt idx="6">
                  <c:v>9.0277648277948042E-2</c:v>
                </c:pt>
                <c:pt idx="7">
                  <c:v>9.3748385247535496E-2</c:v>
                </c:pt>
                <c:pt idx="8">
                  <c:v>8.2181637522027715E-2</c:v>
                </c:pt>
                <c:pt idx="9">
                  <c:v>7.3432876765874885E-2</c:v>
                </c:pt>
                <c:pt idx="10">
                  <c:v>4.3514353980404458E-2</c:v>
                </c:pt>
                <c:pt idx="11">
                  <c:v>4.9088206558002098E-2</c:v>
                </c:pt>
                <c:pt idx="12">
                  <c:v>3.7011706164802059E-2</c:v>
                </c:pt>
                <c:pt idx="13">
                  <c:v>3.8555129625200586E-2</c:v>
                </c:pt>
              </c:numCache>
            </c:numRef>
          </c:val>
          <c:extLst>
            <c:ext xmlns:c16="http://schemas.microsoft.com/office/drawing/2014/chart" uri="{C3380CC4-5D6E-409C-BE32-E72D297353CC}">
              <c16:uniqueId val="{00000007-6699-4F19-86E6-6613861EE223}"/>
            </c:ext>
          </c:extLst>
        </c:ser>
        <c:dLbls>
          <c:showLegendKey val="0"/>
          <c:showVal val="0"/>
          <c:showCatName val="0"/>
          <c:showSerName val="0"/>
          <c:showPercent val="0"/>
          <c:showBubbleSize val="0"/>
        </c:dLbls>
        <c:gapWidth val="150"/>
        <c:overlap val="100"/>
        <c:axId val="543003176"/>
        <c:axId val="543009056"/>
      </c:barChart>
      <c:catAx>
        <c:axId val="54300317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43009056"/>
        <c:crosses val="autoZero"/>
        <c:auto val="1"/>
        <c:lblAlgn val="ctr"/>
        <c:lblOffset val="100"/>
        <c:noMultiLvlLbl val="0"/>
      </c:catAx>
      <c:valAx>
        <c:axId val="543009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430031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B6B753-B137-BF42-9CB2-DCA9102B72C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BF8261A8-7842-EF45-876D-170427868D6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0B61EE0F-3EA1-3D40-8F59-45085D983256}" type="datetimeFigureOut">
              <a:rPr lang="en-US" altLang="en-US"/>
              <a:pPr>
                <a:defRPr/>
              </a:pPr>
              <a:t>4/26/2021</a:t>
            </a:fld>
            <a:endParaRPr lang="en-US" altLang="en-US"/>
          </a:p>
        </p:txBody>
      </p:sp>
      <p:sp>
        <p:nvSpPr>
          <p:cNvPr id="4" name="Slide Image Placeholder 3">
            <a:extLst>
              <a:ext uri="{FF2B5EF4-FFF2-40B4-BE49-F238E27FC236}">
                <a16:creationId xmlns:a16="http://schemas.microsoft.com/office/drawing/2014/main" id="{F1CD238C-CCE7-984E-B0EA-ADDB3581A14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176B5E24-1376-2744-9792-B24F5282B04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79DB92B-130B-6844-BBE6-F347374F2ED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91726F5C-DB59-A844-918D-D39D887D6FD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33EFFED-5C10-194B-95D1-52947AA46D2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192C746-3416-4790-8EFD-6E9F6F614219}" type="slidenum">
              <a:rPr lang="en-US" smtClean="0"/>
              <a:pPr/>
              <a:t>2</a:t>
            </a:fld>
            <a:endParaRPr lang="en-US"/>
          </a:p>
        </p:txBody>
      </p:sp>
      <p:sp>
        <p:nvSpPr>
          <p:cNvPr id="60419" name="Rectangle 2"/>
          <p:cNvSpPr>
            <a:spLocks noGrp="1" noRot="1" noChangeAspect="1" noChangeArrowheads="1" noTextEdit="1"/>
          </p:cNvSpPr>
          <p:nvPr>
            <p:ph type="sldImg"/>
          </p:nvPr>
        </p:nvSpPr>
        <p:spPr>
          <a:xfrm>
            <a:off x="360363" y="690563"/>
            <a:ext cx="6137275" cy="3452812"/>
          </a:xfrm>
          <a:ln/>
        </p:spPr>
      </p:sp>
      <p:sp>
        <p:nvSpPr>
          <p:cNvPr id="6042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0906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F338C796-D0F5-EE42-B033-1A3FB452FC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6F11123A-F6DD-BB46-A75A-3C3557B61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79875" name="Slide Number Placeholder 3">
            <a:extLst>
              <a:ext uri="{FF2B5EF4-FFF2-40B4-BE49-F238E27FC236}">
                <a16:creationId xmlns:a16="http://schemas.microsoft.com/office/drawing/2014/main" id="{C1EF8BBB-A6B3-904A-9849-A9FBD4F227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fld id="{D633B39E-6517-AC4B-B8A0-004FFD3BBA51}" type="slidenum">
              <a:rPr lang="en-US" altLang="en-US">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3CD2B225-68AB-E045-9F5D-31422852BDE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473E01C2-4CEB-2E4A-89E5-EC6C956447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D62A70AA-6342-AE46-8C42-67D7C8FEA3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fld id="{17B261F4-3C2F-D64E-A064-F00DD97E57FD}" type="slidenum">
              <a:rPr lang="en-US" altLang="en-US">
                <a:latin typeface="Calibri" panose="020F0502020204030204" pitchFamily="34" charset="0"/>
              </a:rPr>
              <a:pPr/>
              <a:t>61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1990 Dollars, purchasing power parity.</a:t>
            </a:r>
          </a:p>
          <a:p>
            <a:r>
              <a:rPr lang="en-US" sz="1200" kern="1200" dirty="0">
                <a:solidFill>
                  <a:schemeClr val="tx1"/>
                </a:solidFill>
                <a:effectLst/>
                <a:latin typeface="Times New Roman" pitchFamily="18" charset="0"/>
                <a:ea typeface="+mn-ea"/>
                <a:cs typeface="+mn-cs"/>
              </a:rPr>
              <a:t>Source: Data compiled by A. Maddison, University of Groningen. Updated with World Bank GDP figures for 2010.</a:t>
            </a:r>
            <a:endParaRPr lang="en-US" dirty="0"/>
          </a:p>
        </p:txBody>
      </p:sp>
      <p:sp>
        <p:nvSpPr>
          <p:cNvPr id="4" name="Slide Number Placeholder 3"/>
          <p:cNvSpPr>
            <a:spLocks noGrp="1"/>
          </p:cNvSpPr>
          <p:nvPr>
            <p:ph type="sldNum" sz="quarter" idx="10"/>
          </p:nvPr>
        </p:nvSpPr>
        <p:spPr/>
        <p:txBody>
          <a:bodyPr/>
          <a:lstStyle/>
          <a:p>
            <a:pPr>
              <a:defRPr/>
            </a:pPr>
            <a:fld id="{75552E26-6386-4A21-B753-79DD0AC70397}" type="slidenum">
              <a:rPr lang="en-US" smtClean="0"/>
              <a:pPr>
                <a:defRPr/>
              </a:pPr>
              <a:t>8</a:t>
            </a:fld>
            <a:endParaRPr lang="en-US"/>
          </a:p>
        </p:txBody>
      </p:sp>
    </p:spTree>
    <p:extLst>
      <p:ext uri="{BB962C8B-B14F-4D97-AF65-F5344CB8AC3E}">
        <p14:creationId xmlns:p14="http://schemas.microsoft.com/office/powerpoint/2010/main" val="289269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Max </a:t>
            </a:r>
            <a:r>
              <a:rPr lang="en-US" dirty="0" err="1"/>
              <a:t>Roser</a:t>
            </a:r>
            <a:r>
              <a:rPr lang="en-US" dirty="0"/>
              <a:t> at Our World In Data - From the Our World in Data's publication A history of global living conditions in 5 charts, https://en.wikipedia.org/wiki/Our_World_In_Data#/media/File:The_World_as_100_People.png</a:t>
            </a:r>
          </a:p>
        </p:txBody>
      </p:sp>
      <p:sp>
        <p:nvSpPr>
          <p:cNvPr id="4" name="Slide Number Placeholder 3"/>
          <p:cNvSpPr>
            <a:spLocks noGrp="1"/>
          </p:cNvSpPr>
          <p:nvPr>
            <p:ph type="sldNum" sz="quarter" idx="5"/>
          </p:nvPr>
        </p:nvSpPr>
        <p:spPr/>
        <p:txBody>
          <a:bodyPr/>
          <a:lstStyle/>
          <a:p>
            <a:pPr>
              <a:defRPr/>
            </a:pPr>
            <a:fld id="{351045D9-9454-44D6-9661-555DFC0E4E15}" type="slidenum">
              <a:rPr lang="en-US" smtClean="0"/>
              <a:pPr>
                <a:defRPr/>
              </a:pPr>
              <a:t>9</a:t>
            </a:fld>
            <a:endParaRPr lang="en-US"/>
          </a:p>
        </p:txBody>
      </p:sp>
    </p:spTree>
    <p:extLst>
      <p:ext uri="{BB962C8B-B14F-4D97-AF65-F5344CB8AC3E}">
        <p14:creationId xmlns:p14="http://schemas.microsoft.com/office/powerpoint/2010/main" val="116088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4A4C827A-88BB-4BBB-8248-92B274A4966A}" type="slidenum">
              <a:rPr lang="en-US" smtClean="0"/>
              <a:pPr>
                <a:defRPr/>
              </a:pPr>
              <a:t>12</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r>
              <a:rPr lang="en-US" dirty="0"/>
              <a:t>Map location: </a:t>
            </a:r>
            <a:r>
              <a:rPr lang="en-US" dirty="0" err="1"/>
              <a:t>global_socioeconomic</a:t>
            </a:r>
            <a:endParaRPr lang="en-US" dirty="0"/>
          </a:p>
        </p:txBody>
      </p:sp>
    </p:spTree>
    <p:extLst>
      <p:ext uri="{BB962C8B-B14F-4D97-AF65-F5344CB8AC3E}">
        <p14:creationId xmlns:p14="http://schemas.microsoft.com/office/powerpoint/2010/main" val="230921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1051F00-E140-8B48-A470-AA07385C931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D598B07-7CCD-494F-8983-9DC23DF1E9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C9A9475E-5369-7347-B7E4-BE71A1516F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fld id="{57B0DF85-C3C8-2C43-863C-3F9C30D76799}"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Map location: Land Network</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30</a:t>
            </a:fld>
            <a:endParaRPr lang="en-US"/>
          </a:p>
        </p:txBody>
      </p:sp>
    </p:spTree>
    <p:extLst>
      <p:ext uri="{BB962C8B-B14F-4D97-AF65-F5344CB8AC3E}">
        <p14:creationId xmlns:p14="http://schemas.microsoft.com/office/powerpoint/2010/main" val="166947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Airports Council International, http://www.airports.org</a:t>
            </a:r>
          </a:p>
          <a:p>
            <a:r>
              <a:rPr lang="en-US" dirty="0"/>
              <a:t>Note: Includes airports with an annual cargo volume above 25,000 metric 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location: </a:t>
            </a:r>
            <a:r>
              <a:rPr lang="en-US" dirty="0" err="1"/>
              <a:t>airport_terminals</a:t>
            </a:r>
            <a:endParaRPr lang="en-US" dirty="0"/>
          </a:p>
          <a:p>
            <a:endParaRPr lang="en-US" dirty="0"/>
          </a:p>
        </p:txBody>
      </p:sp>
      <p:sp>
        <p:nvSpPr>
          <p:cNvPr id="4" name="Slide Number Placeholder 3"/>
          <p:cNvSpPr>
            <a:spLocks noGrp="1"/>
          </p:cNvSpPr>
          <p:nvPr>
            <p:ph type="sldNum" sz="quarter" idx="5"/>
          </p:nvPr>
        </p:nvSpPr>
        <p:spPr/>
        <p:txBody>
          <a:bodyPr/>
          <a:lstStyle/>
          <a:p>
            <a:fld id="{9C49A8F7-4E15-4F3A-B11D-F4A0C8C47F62}" type="slidenum">
              <a:rPr lang="en-US" smtClean="0"/>
              <a:t>33</a:t>
            </a:fld>
            <a:endParaRPr lang="en-US"/>
          </a:p>
        </p:txBody>
      </p:sp>
    </p:spTree>
    <p:extLst>
      <p:ext uri="{BB962C8B-B14F-4D97-AF65-F5344CB8AC3E}">
        <p14:creationId xmlns:p14="http://schemas.microsoft.com/office/powerpoint/2010/main" val="78895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Airports Council International, http://www.airports.org</a:t>
            </a:r>
          </a:p>
          <a:p>
            <a:r>
              <a:rPr lang="en-US" dirty="0"/>
              <a:t>Note: Includes airports with an annual cargo volume above 25,000 metric 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location: </a:t>
            </a:r>
            <a:r>
              <a:rPr lang="en-US" dirty="0" err="1"/>
              <a:t>airport_terminals</a:t>
            </a:r>
            <a:endParaRPr lang="en-US" dirty="0"/>
          </a:p>
          <a:p>
            <a:endParaRPr lang="en-US" dirty="0"/>
          </a:p>
        </p:txBody>
      </p:sp>
      <p:sp>
        <p:nvSpPr>
          <p:cNvPr id="4" name="Slide Number Placeholder 3"/>
          <p:cNvSpPr>
            <a:spLocks noGrp="1"/>
          </p:cNvSpPr>
          <p:nvPr>
            <p:ph type="sldNum" sz="quarter" idx="5"/>
          </p:nvPr>
        </p:nvSpPr>
        <p:spPr/>
        <p:txBody>
          <a:bodyPr/>
          <a:lstStyle/>
          <a:p>
            <a:fld id="{9C49A8F7-4E15-4F3A-B11D-F4A0C8C47F62}" type="slidenum">
              <a:rPr lang="en-US" smtClean="0"/>
              <a:t>34</a:t>
            </a:fld>
            <a:endParaRPr lang="en-US"/>
          </a:p>
        </p:txBody>
      </p:sp>
    </p:spTree>
    <p:extLst>
      <p:ext uri="{BB962C8B-B14F-4D97-AF65-F5344CB8AC3E}">
        <p14:creationId xmlns:p14="http://schemas.microsoft.com/office/powerpoint/2010/main" val="130716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C84433A6-846C-2C4B-B4D9-255A34B176D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E505C5FB-2D7F-2A43-8F5A-D714D82D02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Neumann and Price. 2019. Contemporary Human Geography.</a:t>
            </a:r>
          </a:p>
        </p:txBody>
      </p:sp>
      <p:sp>
        <p:nvSpPr>
          <p:cNvPr id="102403" name="Slide Number Placeholder 3">
            <a:extLst>
              <a:ext uri="{FF2B5EF4-FFF2-40B4-BE49-F238E27FC236}">
                <a16:creationId xmlns:a16="http://schemas.microsoft.com/office/drawing/2014/main" id="{E64CA672-7023-1B40-A95C-CB2A051E08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fld id="{1D96D53B-9C0E-914F-A9A6-7DB2512DB2BC}" type="slidenum">
              <a:rPr lang="en-US" altLang="en-US">
                <a:latin typeface="Calibri" panose="020F0502020204030204" pitchFamily="34" charset="0"/>
              </a:rPr>
              <a:pPr/>
              <a:t>35</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Freeform 3"/>
          <p:cNvSpPr>
            <a:spLocks/>
          </p:cNvSpPr>
          <p:nvPr/>
        </p:nvSpPr>
        <p:spPr bwMode="auto">
          <a:xfrm>
            <a:off x="5526618" y="-3175"/>
            <a:ext cx="1037167" cy="1462088"/>
          </a:xfrm>
          <a:custGeom>
            <a:avLst/>
            <a:gdLst/>
            <a:ahLst/>
            <a:cxnLst>
              <a:cxn ang="0">
                <a:pos x="34" y="0"/>
              </a:cxn>
              <a:cxn ang="0">
                <a:pos x="490" y="0"/>
              </a:cxn>
              <a:cxn ang="0">
                <a:pos x="140" y="921"/>
              </a:cxn>
              <a:cxn ang="0">
                <a:pos x="0" y="921"/>
              </a:cxn>
              <a:cxn ang="0">
                <a:pos x="34" y="0"/>
              </a:cxn>
            </a:cxnLst>
            <a:rect l="0" t="0" r="r" b="b"/>
            <a:pathLst>
              <a:path w="490" h="921">
                <a:moveTo>
                  <a:pt x="34" y="0"/>
                </a:moveTo>
                <a:lnTo>
                  <a:pt x="490" y="0"/>
                </a:lnTo>
                <a:lnTo>
                  <a:pt x="140" y="921"/>
                </a:lnTo>
                <a:lnTo>
                  <a:pt x="0" y="921"/>
                </a:lnTo>
                <a:lnTo>
                  <a:pt x="34" y="0"/>
                </a:lnTo>
                <a:close/>
              </a:path>
            </a:pathLst>
          </a:custGeom>
          <a:solidFill>
            <a:schemeClr val="accent3"/>
          </a:solidFill>
          <a:ln w="9525">
            <a:noFill/>
            <a:round/>
            <a:headEnd/>
            <a:tailEnd/>
          </a:ln>
          <a:effectLst/>
        </p:spPr>
        <p:txBody>
          <a:bodyPr/>
          <a:lstStyle/>
          <a:p>
            <a:pPr>
              <a:defRPr/>
            </a:pPr>
            <a:endParaRPr lang="en-US"/>
          </a:p>
        </p:txBody>
      </p:sp>
      <p:pic>
        <p:nvPicPr>
          <p:cNvPr id="5" name="Picture 5" descr="world_cover_left"/>
          <p:cNvPicPr>
            <a:picLocks noChangeAspect="1" noChangeArrowheads="1"/>
          </p:cNvPicPr>
          <p:nvPr/>
        </p:nvPicPr>
        <p:blipFill>
          <a:blip r:embed="rId2" cstate="screen">
            <a:duotone>
              <a:schemeClr val="bg2">
                <a:shade val="45000"/>
                <a:satMod val="135000"/>
              </a:schemeClr>
              <a:prstClr val="white"/>
            </a:duotone>
            <a:lum bright="10000"/>
          </a:blip>
          <a:srcRect/>
          <a:stretch>
            <a:fillRect/>
          </a:stretch>
        </p:blipFill>
        <p:spPr bwMode="auto">
          <a:xfrm>
            <a:off x="8850489" y="92515"/>
            <a:ext cx="3341512" cy="6761952"/>
          </a:xfrm>
          <a:prstGeom prst="rect">
            <a:avLst/>
          </a:prstGeom>
          <a:noFill/>
        </p:spPr>
      </p:pic>
      <p:sp>
        <p:nvSpPr>
          <p:cNvPr id="7" name="Rectangle 5"/>
          <p:cNvSpPr>
            <a:spLocks noChangeArrowheads="1"/>
          </p:cNvSpPr>
          <p:nvPr/>
        </p:nvSpPr>
        <p:spPr bwMode="auto">
          <a:xfrm>
            <a:off x="-8467" y="-1588"/>
            <a:ext cx="5689600" cy="1460501"/>
          </a:xfrm>
          <a:prstGeom prst="rect">
            <a:avLst/>
          </a:prstGeom>
          <a:solidFill>
            <a:schemeClr val="accent3"/>
          </a:solidFill>
          <a:ln w="9525">
            <a:noFill/>
            <a:miter lim="800000"/>
            <a:headEnd/>
            <a:tailEnd/>
          </a:ln>
          <a:effectLst/>
        </p:spPr>
        <p:txBody>
          <a:bodyPr wrap="none" anchor="ctr"/>
          <a:lstStyle/>
          <a:p>
            <a:pPr>
              <a:defRPr/>
            </a:pPr>
            <a:endParaRPr lang="en-US"/>
          </a:p>
        </p:txBody>
      </p:sp>
      <p:sp>
        <p:nvSpPr>
          <p:cNvPr id="21" name="Rectangle 9"/>
          <p:cNvSpPr>
            <a:spLocks noChangeArrowheads="1"/>
          </p:cNvSpPr>
          <p:nvPr/>
        </p:nvSpPr>
        <p:spPr bwMode="auto">
          <a:xfrm>
            <a:off x="-12700" y="152400"/>
            <a:ext cx="10363200" cy="1143000"/>
          </a:xfrm>
          <a:prstGeom prst="rect">
            <a:avLst/>
          </a:prstGeom>
          <a:solidFill>
            <a:schemeClr val="accent2">
              <a:lumMod val="50000"/>
            </a:schemeClr>
          </a:solidFill>
          <a:ln w="9525">
            <a:noFill/>
            <a:miter lim="800000"/>
            <a:headEnd/>
            <a:tailEnd/>
          </a:ln>
          <a:effectLst/>
        </p:spPr>
        <p:txBody>
          <a:bodyPr wrap="none" anchor="ctr"/>
          <a:lstStyle/>
          <a:p>
            <a:pPr>
              <a:defRPr/>
            </a:pPr>
            <a:endParaRPr lang="en-US" dirty="0">
              <a:cs typeface="+mn-cs"/>
            </a:endParaRPr>
          </a:p>
        </p:txBody>
      </p:sp>
      <p:sp>
        <p:nvSpPr>
          <p:cNvPr id="9" name="Rectangle 4"/>
          <p:cNvSpPr>
            <a:spLocks noChangeArrowheads="1"/>
          </p:cNvSpPr>
          <p:nvPr/>
        </p:nvSpPr>
        <p:spPr bwMode="auto">
          <a:xfrm>
            <a:off x="-10584" y="1447800"/>
            <a:ext cx="2252135" cy="4953000"/>
          </a:xfrm>
          <a:prstGeom prst="rect">
            <a:avLst/>
          </a:prstGeom>
          <a:gradFill rotWithShape="1">
            <a:gsLst>
              <a:gs pos="0">
                <a:schemeClr val="accent2">
                  <a:lumMod val="75000"/>
                </a:schemeClr>
              </a:gs>
              <a:gs pos="100000">
                <a:srgbClr val="FFFFFF">
                  <a:alpha val="0"/>
                </a:srgbClr>
              </a:gs>
            </a:gsLst>
            <a:lin ang="5400000" scaled="1"/>
          </a:gradFill>
          <a:ln w="9525">
            <a:noFill/>
            <a:miter lim="800000"/>
            <a:headEnd/>
            <a:tailEnd/>
          </a:ln>
          <a:effectLst/>
        </p:spPr>
        <p:txBody>
          <a:bodyPr wrap="none" anchor="ctr"/>
          <a:lstStyle/>
          <a:p>
            <a:pPr>
              <a:defRPr/>
            </a:pPr>
            <a:endParaRPr lang="en-US"/>
          </a:p>
        </p:txBody>
      </p:sp>
      <p:sp>
        <p:nvSpPr>
          <p:cNvPr id="10" name="Freeform 9"/>
          <p:cNvSpPr>
            <a:spLocks/>
          </p:cNvSpPr>
          <p:nvPr/>
        </p:nvSpPr>
        <p:spPr bwMode="auto">
          <a:xfrm>
            <a:off x="-8467" y="1451874"/>
            <a:ext cx="651933" cy="1422400"/>
          </a:xfrm>
          <a:custGeom>
            <a:avLst/>
            <a:gdLst/>
            <a:ahLst/>
            <a:cxnLst>
              <a:cxn ang="0">
                <a:pos x="1" y="0"/>
              </a:cxn>
              <a:cxn ang="0">
                <a:pos x="347" y="0"/>
              </a:cxn>
              <a:cxn ang="0">
                <a:pos x="0" y="1008"/>
              </a:cxn>
              <a:cxn ang="0">
                <a:pos x="1" y="0"/>
              </a:cxn>
            </a:cxnLst>
            <a:rect l="0" t="0" r="r" b="b"/>
            <a:pathLst>
              <a:path w="347" h="1008">
                <a:moveTo>
                  <a:pt x="1" y="0"/>
                </a:moveTo>
                <a:lnTo>
                  <a:pt x="347" y="0"/>
                </a:lnTo>
                <a:lnTo>
                  <a:pt x="0" y="1008"/>
                </a:lnTo>
                <a:lnTo>
                  <a:pt x="1" y="0"/>
                </a:lnTo>
                <a:close/>
              </a:path>
            </a:pathLst>
          </a:custGeom>
          <a:solidFill>
            <a:schemeClr val="accent2"/>
          </a:solidFill>
          <a:ln w="9525">
            <a:noFill/>
            <a:round/>
            <a:headEnd/>
            <a:tailEnd/>
          </a:ln>
          <a:effectLst/>
        </p:spPr>
        <p:txBody>
          <a:bodyPr/>
          <a:lstStyle/>
          <a:p>
            <a:pPr>
              <a:defRPr/>
            </a:pPr>
            <a:endParaRPr lang="en-US"/>
          </a:p>
        </p:txBody>
      </p:sp>
      <p:sp>
        <p:nvSpPr>
          <p:cNvPr id="11" name="Freeform 10"/>
          <p:cNvSpPr>
            <a:spLocks/>
          </p:cNvSpPr>
          <p:nvPr/>
        </p:nvSpPr>
        <p:spPr bwMode="auto">
          <a:xfrm>
            <a:off x="-12699" y="-4763"/>
            <a:ext cx="1318684" cy="157163"/>
          </a:xfrm>
          <a:custGeom>
            <a:avLst/>
            <a:gdLst/>
            <a:ahLst/>
            <a:cxnLst>
              <a:cxn ang="0">
                <a:pos x="0" y="0"/>
              </a:cxn>
              <a:cxn ang="0">
                <a:pos x="623" y="0"/>
              </a:cxn>
              <a:cxn ang="0">
                <a:pos x="584" y="99"/>
              </a:cxn>
              <a:cxn ang="0">
                <a:pos x="0" y="99"/>
              </a:cxn>
              <a:cxn ang="0">
                <a:pos x="0" y="0"/>
              </a:cxn>
            </a:cxnLst>
            <a:rect l="0" t="0" r="r" b="b"/>
            <a:pathLst>
              <a:path w="623" h="99">
                <a:moveTo>
                  <a:pt x="0" y="0"/>
                </a:moveTo>
                <a:lnTo>
                  <a:pt x="623" y="0"/>
                </a:lnTo>
                <a:lnTo>
                  <a:pt x="584" y="99"/>
                </a:lnTo>
                <a:lnTo>
                  <a:pt x="0" y="99"/>
                </a:lnTo>
                <a:lnTo>
                  <a:pt x="0" y="0"/>
                </a:lnTo>
                <a:close/>
              </a:path>
            </a:pathLst>
          </a:custGeom>
          <a:solidFill>
            <a:schemeClr val="accent2"/>
          </a:solidFill>
          <a:ln w="9525">
            <a:noFill/>
            <a:round/>
            <a:headEnd/>
            <a:tailEnd/>
          </a:ln>
          <a:effectLst/>
        </p:spPr>
        <p:txBody>
          <a:bodyPr/>
          <a:lstStyle/>
          <a:p>
            <a:pPr>
              <a:defRPr/>
            </a:pPr>
            <a:endParaRPr lang="en-US"/>
          </a:p>
        </p:txBody>
      </p:sp>
      <p:sp>
        <p:nvSpPr>
          <p:cNvPr id="12" name="Rectangle 13"/>
          <p:cNvSpPr>
            <a:spLocks noChangeArrowheads="1"/>
          </p:cNvSpPr>
          <p:nvPr/>
        </p:nvSpPr>
        <p:spPr bwMode="auto">
          <a:xfrm>
            <a:off x="1822451" y="317500"/>
            <a:ext cx="5777544" cy="40011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FFFF99"/>
                </a:solidFill>
                <a:effectLst/>
                <a:latin typeface="Arial Narrow" panose="020B0606020202030204" pitchFamily="34" charset="0"/>
                <a:cs typeface="Calibri" pitchFamily="34" charset="0"/>
              </a:rPr>
              <a:t>GEOG 2 – Human Geography (People, Place and Power)</a:t>
            </a:r>
          </a:p>
        </p:txBody>
      </p:sp>
      <p:sp>
        <p:nvSpPr>
          <p:cNvPr id="13" name="Rectangle 14"/>
          <p:cNvSpPr>
            <a:spLocks noChangeArrowheads="1"/>
          </p:cNvSpPr>
          <p:nvPr/>
        </p:nvSpPr>
        <p:spPr bwMode="auto">
          <a:xfrm>
            <a:off x="1822451" y="777875"/>
            <a:ext cx="2918171" cy="338554"/>
          </a:xfrm>
          <a:prstGeom prst="rect">
            <a:avLst/>
          </a:prstGeom>
          <a:noFill/>
          <a:ln w="9525">
            <a:noFill/>
            <a:miter lim="800000"/>
            <a:headEnd/>
            <a:tailEnd/>
          </a:ln>
          <a:effectLst/>
        </p:spPr>
        <p:txBody>
          <a:bodyPr wrap="none">
            <a:spAutoFit/>
          </a:bodyPr>
          <a:lstStyle/>
          <a:p>
            <a:pPr eaLnBrk="0" hangingPunct="0">
              <a:defRPr/>
            </a:pPr>
            <a:r>
              <a:rPr lang="en-US" sz="1600" b="1" dirty="0">
                <a:solidFill>
                  <a:srgbClr val="FFFF99"/>
                </a:solidFill>
                <a:effectLst/>
                <a:latin typeface="Arial Narrow" panose="020B0606020202030204" pitchFamily="34" charset="0"/>
                <a:cs typeface="Calibri" pitchFamily="34" charset="0"/>
              </a:rPr>
              <a:t>Professor: Dr. Jean-Paul Rodrigue</a:t>
            </a:r>
          </a:p>
        </p:txBody>
      </p:sp>
      <p:pic>
        <p:nvPicPr>
          <p:cNvPr id="14" name="Picture 15" descr="Hofstra_Shield"/>
          <p:cNvPicPr>
            <a:picLocks noChangeAspect="1" noChangeArrowheads="1"/>
          </p:cNvPicPr>
          <p:nvPr/>
        </p:nvPicPr>
        <p:blipFill>
          <a:blip r:embed="rId3" cstate="print"/>
          <a:srcRect/>
          <a:stretch>
            <a:fillRect/>
          </a:stretch>
        </p:blipFill>
        <p:spPr bwMode="auto">
          <a:xfrm>
            <a:off x="50047" y="232666"/>
            <a:ext cx="986408" cy="1018941"/>
          </a:xfrm>
          <a:prstGeom prst="rect">
            <a:avLst/>
          </a:prstGeom>
          <a:noFill/>
          <a:ln w="9525">
            <a:noFill/>
            <a:miter lim="800000"/>
            <a:headEnd/>
            <a:tailEnd/>
          </a:ln>
        </p:spPr>
      </p:pic>
      <p:sp>
        <p:nvSpPr>
          <p:cNvPr id="15" name="Rectangle 22"/>
          <p:cNvSpPr>
            <a:spLocks noChangeArrowheads="1"/>
          </p:cNvSpPr>
          <p:nvPr/>
        </p:nvSpPr>
        <p:spPr bwMode="auto">
          <a:xfrm>
            <a:off x="0" y="6400800"/>
            <a:ext cx="12192000" cy="457200"/>
          </a:xfrm>
          <a:prstGeom prst="rect">
            <a:avLst/>
          </a:prstGeom>
          <a:gradFill rotWithShape="1">
            <a:gsLst>
              <a:gs pos="0">
                <a:srgbClr val="FFFFFF"/>
              </a:gs>
              <a:gs pos="100000">
                <a:srgbClr val="92D050">
                  <a:alpha val="75000"/>
                </a:srgbClr>
              </a:gs>
            </a:gsLst>
            <a:lin ang="0" scaled="1"/>
          </a:gradFill>
          <a:ln w="9525">
            <a:noFill/>
            <a:miter lim="800000"/>
            <a:headEnd/>
            <a:tailEnd/>
          </a:ln>
          <a:effectLst/>
        </p:spPr>
        <p:txBody>
          <a:bodyPr wrap="none" anchor="ctr"/>
          <a:lstStyle/>
          <a:p>
            <a:pPr>
              <a:defRPr/>
            </a:pPr>
            <a:endParaRPr lang="en-US"/>
          </a:p>
        </p:txBody>
      </p:sp>
      <p:sp>
        <p:nvSpPr>
          <p:cNvPr id="16"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rgbClr val="008000"/>
                </a:solidFill>
              </a:rPr>
              <a:t>Hofstra University, Department of Global Studies &amp; Geography</a:t>
            </a:r>
          </a:p>
        </p:txBody>
      </p:sp>
      <p:sp>
        <p:nvSpPr>
          <p:cNvPr id="18" name="Rectangle 22"/>
          <p:cNvSpPr>
            <a:spLocks noChangeArrowheads="1"/>
          </p:cNvSpPr>
          <p:nvPr/>
        </p:nvSpPr>
        <p:spPr bwMode="auto">
          <a:xfrm>
            <a:off x="0" y="6400800"/>
            <a:ext cx="12192000" cy="457200"/>
          </a:xfrm>
          <a:prstGeom prst="rect">
            <a:avLst/>
          </a:prstGeom>
          <a:gradFill rotWithShape="1">
            <a:gsLst>
              <a:gs pos="0">
                <a:srgbClr val="FFFFFF"/>
              </a:gs>
              <a:gs pos="100000">
                <a:srgbClr val="CC9900"/>
              </a:gs>
            </a:gsLst>
            <a:lin ang="0" scaled="1"/>
          </a:gradFill>
          <a:ln w="9525">
            <a:noFill/>
            <a:miter lim="800000"/>
            <a:headEnd/>
            <a:tailEnd/>
          </a:ln>
          <a:effectLst/>
        </p:spPr>
        <p:txBody>
          <a:bodyPr wrap="none" anchor="ctr"/>
          <a:lstStyle/>
          <a:p>
            <a:pPr>
              <a:defRPr/>
            </a:pPr>
            <a:endParaRPr lang="en-US"/>
          </a:p>
        </p:txBody>
      </p:sp>
      <p:sp>
        <p:nvSpPr>
          <p:cNvPr id="19" name="Text Box 25"/>
          <p:cNvSpPr txBox="1">
            <a:spLocks noChangeArrowheads="1"/>
          </p:cNvSpPr>
          <p:nvPr/>
        </p:nvSpPr>
        <p:spPr bwMode="auto">
          <a:xfrm>
            <a:off x="165101" y="6502401"/>
            <a:ext cx="610782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rPr>
              <a:t>Hofstra University, Department of Global Studies &amp; Geography</a:t>
            </a:r>
          </a:p>
        </p:txBody>
      </p:sp>
      <p:sp>
        <p:nvSpPr>
          <p:cNvPr id="428043" name="Rectangle 11"/>
          <p:cNvSpPr>
            <a:spLocks noGrp="1" noChangeArrowheads="1"/>
          </p:cNvSpPr>
          <p:nvPr>
            <p:ph type="ctrTitle"/>
          </p:nvPr>
        </p:nvSpPr>
        <p:spPr>
          <a:xfrm>
            <a:off x="2269068" y="1501776"/>
            <a:ext cx="9478433" cy="1470025"/>
          </a:xfrm>
        </p:spPr>
        <p:txBody>
          <a:bodyPr/>
          <a:lstStyle>
            <a:lvl1pPr>
              <a:defRPr sz="3600"/>
            </a:lvl1pPr>
          </a:lstStyle>
          <a:p>
            <a:r>
              <a:rPr lang="en-US"/>
              <a:t>Click to edit Master title style</a:t>
            </a:r>
          </a:p>
        </p:txBody>
      </p:sp>
      <p:sp>
        <p:nvSpPr>
          <p:cNvPr id="428044" name="Rectangle 12"/>
          <p:cNvSpPr>
            <a:spLocks noGrp="1" noChangeArrowheads="1"/>
          </p:cNvSpPr>
          <p:nvPr>
            <p:ph type="subTitle" idx="1"/>
          </p:nvPr>
        </p:nvSpPr>
        <p:spPr>
          <a:xfrm>
            <a:off x="2269068" y="3200400"/>
            <a:ext cx="9478433" cy="2971800"/>
          </a:xfrm>
        </p:spPr>
        <p:txBody>
          <a:bodyPr/>
          <a:lstStyle>
            <a:lvl1pPr marL="0" indent="0">
              <a:buFont typeface="Arial Narrow" pitchFamily="34" charset="0"/>
              <a:buNone/>
              <a:defRPr>
                <a:latin typeface="Arial Narrow" panose="020B0606020202030204" pitchFamily="34" charset="0"/>
              </a:defRPr>
            </a:lvl1pPr>
          </a:lstStyle>
          <a:p>
            <a:r>
              <a:rPr lang="en-US"/>
              <a:t>Click to edit Master subtitle style</a:t>
            </a:r>
            <a:endParaRPr lang="en-US" dirty="0"/>
          </a:p>
        </p:txBody>
      </p:sp>
      <p:sp>
        <p:nvSpPr>
          <p:cNvPr id="23" name="Rectangle 22"/>
          <p:cNvSpPr>
            <a:spLocks noChangeArrowheads="1"/>
          </p:cNvSpPr>
          <p:nvPr/>
        </p:nvSpPr>
        <p:spPr bwMode="auto">
          <a:xfrm>
            <a:off x="0" y="6400800"/>
            <a:ext cx="12192000" cy="457200"/>
          </a:xfrm>
          <a:prstGeom prst="rect">
            <a:avLst/>
          </a:prstGeom>
          <a:gradFill rotWithShape="1">
            <a:gsLst>
              <a:gs pos="0">
                <a:srgbClr val="FFFFFF"/>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24" name="Text Box 25"/>
          <p:cNvSpPr txBox="1">
            <a:spLocks noChangeArrowheads="1"/>
          </p:cNvSpPr>
          <p:nvPr/>
        </p:nvSpPr>
        <p:spPr bwMode="auto">
          <a:xfrm>
            <a:off x="165100" y="6502401"/>
            <a:ext cx="4984506" cy="246221"/>
          </a:xfrm>
          <a:prstGeom prst="rect">
            <a:avLst/>
          </a:prstGeom>
          <a:noFill/>
          <a:ln w="9525">
            <a:noFill/>
            <a:miter lim="800000"/>
            <a:headEnd/>
            <a:tailEnd/>
          </a:ln>
          <a:effectLst/>
        </p:spPr>
        <p:txBody>
          <a:bodyPr wrap="none" lIns="0" tIns="0" rIns="0" bIns="0">
            <a:spAutoFit/>
          </a:bodyPr>
          <a:lstStyle/>
          <a:p>
            <a:pPr>
              <a:defRPr/>
            </a:pPr>
            <a:r>
              <a:rPr lang="en-US" sz="1600" b="1" i="1" dirty="0">
                <a:solidFill>
                  <a:schemeClr val="accent2">
                    <a:lumMod val="50000"/>
                  </a:schemeClr>
                </a:solidFill>
                <a:latin typeface="Arial Narrow" panose="020B0606020202030204" pitchFamily="34" charset="0"/>
                <a:cs typeface="Calibri" pitchFamily="34" charset="0"/>
              </a:rPr>
              <a:t>Hofstra University, Department of Global Studies &amp; Geography</a:t>
            </a:r>
          </a:p>
        </p:txBody>
      </p:sp>
      <p:sp>
        <p:nvSpPr>
          <p:cNvPr id="22" name="Freeform 16"/>
          <p:cNvSpPr>
            <a:spLocks/>
          </p:cNvSpPr>
          <p:nvPr/>
        </p:nvSpPr>
        <p:spPr bwMode="auto">
          <a:xfrm>
            <a:off x="10153651" y="152400"/>
            <a:ext cx="920749" cy="1143000"/>
          </a:xfrm>
          <a:custGeom>
            <a:avLst/>
            <a:gdLst/>
            <a:ahLst/>
            <a:cxnLst>
              <a:cxn ang="0">
                <a:pos x="59" y="0"/>
              </a:cxn>
              <a:cxn ang="0">
                <a:pos x="435" y="1"/>
              </a:cxn>
              <a:cxn ang="0">
                <a:pos x="158" y="720"/>
              </a:cxn>
              <a:cxn ang="0">
                <a:pos x="0" y="719"/>
              </a:cxn>
              <a:cxn ang="0">
                <a:pos x="59" y="0"/>
              </a:cxn>
            </a:cxnLst>
            <a:rect l="0" t="0" r="r" b="b"/>
            <a:pathLst>
              <a:path w="435" h="720">
                <a:moveTo>
                  <a:pt x="59" y="0"/>
                </a:moveTo>
                <a:lnTo>
                  <a:pt x="435" y="1"/>
                </a:lnTo>
                <a:lnTo>
                  <a:pt x="158" y="720"/>
                </a:lnTo>
                <a:lnTo>
                  <a:pt x="0" y="719"/>
                </a:lnTo>
                <a:lnTo>
                  <a:pt x="59" y="0"/>
                </a:lnTo>
                <a:close/>
              </a:path>
            </a:pathLst>
          </a:custGeom>
          <a:solidFill>
            <a:schemeClr val="accent2">
              <a:lumMod val="50000"/>
            </a:schemeClr>
          </a:solidFill>
          <a:ln w="9525">
            <a:noFill/>
            <a:round/>
            <a:headEnd/>
            <a:tailEnd/>
          </a:ln>
          <a:effectLst/>
        </p:spPr>
        <p:txBody>
          <a:bodyPr/>
          <a:lstStyle/>
          <a:p>
            <a:pPr>
              <a:defRPr/>
            </a:pPr>
            <a:endParaRPr lang="en-US">
              <a:cs typeface="+mn-cs"/>
            </a:endParaRPr>
          </a:p>
        </p:txBody>
      </p:sp>
    </p:spTree>
    <p:extLst>
      <p:ext uri="{BB962C8B-B14F-4D97-AF65-F5344CB8AC3E}">
        <p14:creationId xmlns:p14="http://schemas.microsoft.com/office/powerpoint/2010/main" val="135734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00333741-CFF8-C94D-ACE9-68DED9F1EE8C}" type="slidenum">
              <a:rPr lang="en-US" altLang="en-US" smtClean="0"/>
              <a:pPr>
                <a:defRPr/>
              </a:pPr>
              <a:t>‹#›</a:t>
            </a:fld>
            <a:endParaRPr lang="en-US" altLang="en-US"/>
          </a:p>
        </p:txBody>
      </p:sp>
    </p:spTree>
    <p:extLst>
      <p:ext uri="{BB962C8B-B14F-4D97-AF65-F5344CB8AC3E}">
        <p14:creationId xmlns:p14="http://schemas.microsoft.com/office/powerpoint/2010/main" val="105872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185" y="104775"/>
            <a:ext cx="2747433" cy="649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04775"/>
            <a:ext cx="8043333" cy="649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6AA53BFC-E578-5948-AE55-CC765DAC9B53}" type="slidenum">
              <a:rPr lang="en-US" altLang="en-US" smtClean="0"/>
              <a:pPr>
                <a:defRPr/>
              </a:pPr>
              <a:t>‹#›</a:t>
            </a:fld>
            <a:endParaRPr lang="en-US" altLang="en-US"/>
          </a:p>
        </p:txBody>
      </p:sp>
    </p:spTree>
    <p:extLst>
      <p:ext uri="{BB962C8B-B14F-4D97-AF65-F5344CB8AC3E}">
        <p14:creationId xmlns:p14="http://schemas.microsoft.com/office/powerpoint/2010/main" val="3187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4775"/>
            <a:ext cx="10949516" cy="947738"/>
          </a:xfrm>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8233" y="1311275"/>
            <a:ext cx="53953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BBCE592F-23E1-6840-B293-C1934C057C87}" type="slidenum">
              <a:rPr lang="en-US" altLang="en-US" smtClean="0"/>
              <a:pPr>
                <a:defRPr/>
              </a:pPr>
              <a:t>‹#›</a:t>
            </a:fld>
            <a:endParaRPr lang="en-US" altLang="en-US"/>
          </a:p>
        </p:txBody>
      </p:sp>
    </p:spTree>
    <p:extLst>
      <p:ext uri="{BB962C8B-B14F-4D97-AF65-F5344CB8AC3E}">
        <p14:creationId xmlns:p14="http://schemas.microsoft.com/office/powerpoint/2010/main" val="1615091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34533" y="152400"/>
            <a:ext cx="10854267" cy="1143000"/>
          </a:xfrm>
        </p:spPr>
        <p:txBody>
          <a:bodyPr/>
          <a:lstStyle/>
          <a:p>
            <a:r>
              <a:rPr lang="en-US"/>
              <a:t>Click to edit Master title style</a:t>
            </a:r>
          </a:p>
        </p:txBody>
      </p:sp>
      <p:sp>
        <p:nvSpPr>
          <p:cNvPr id="3" name="Chart Placeholder 2"/>
          <p:cNvSpPr>
            <a:spLocks noGrp="1"/>
          </p:cNvSpPr>
          <p:nvPr>
            <p:ph type="chart" sz="half" idx="1"/>
          </p:nvPr>
        </p:nvSpPr>
        <p:spPr>
          <a:xfrm>
            <a:off x="1132417" y="1447800"/>
            <a:ext cx="5334000" cy="5137150"/>
          </a:xfrm>
        </p:spPr>
        <p:txBody>
          <a:bodyPr/>
          <a:lstStyle/>
          <a:p>
            <a:pPr lvl="0"/>
            <a:r>
              <a:rPr lang="en-US" noProof="0"/>
              <a:t>Click icon to add chart</a:t>
            </a:r>
          </a:p>
        </p:txBody>
      </p:sp>
      <p:sp>
        <p:nvSpPr>
          <p:cNvPr id="4" name="Text Placeholder 3"/>
          <p:cNvSpPr>
            <a:spLocks noGrp="1"/>
          </p:cNvSpPr>
          <p:nvPr>
            <p:ph type="body" sz="half" idx="2"/>
          </p:nvPr>
        </p:nvSpPr>
        <p:spPr>
          <a:xfrm>
            <a:off x="6669617" y="1447800"/>
            <a:ext cx="5334000" cy="5137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BBCE592F-23E1-6840-B293-C1934C057C87}" type="slidenum">
              <a:rPr lang="en-US" altLang="en-US" smtClean="0"/>
              <a:pPr>
                <a:defRPr/>
              </a:pPr>
              <a:t>‹#›</a:t>
            </a:fld>
            <a:endParaRPr lang="en-US" altLang="en-US"/>
          </a:p>
        </p:txBody>
      </p:sp>
    </p:spTree>
    <p:extLst>
      <p:ext uri="{BB962C8B-B14F-4D97-AF65-F5344CB8AC3E}">
        <p14:creationId xmlns:p14="http://schemas.microsoft.com/office/powerpoint/2010/main" val="175689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sz="quarter" idx="10"/>
          </p:nvPr>
        </p:nvSpPr>
        <p:spPr>
          <a:ln/>
        </p:spPr>
        <p:txBody>
          <a:bodyPr/>
          <a:lstStyle>
            <a:lvl1pPr>
              <a:defRPr/>
            </a:lvl1pPr>
          </a:lstStyle>
          <a:p>
            <a:pPr>
              <a:defRPr/>
            </a:pPr>
            <a:fld id="{67C9B6E1-ABA0-1341-BDA8-D00F6A673402}" type="slidenum">
              <a:rPr lang="en-US" altLang="en-US" smtClean="0"/>
              <a:pPr>
                <a:defRPr/>
              </a:pPr>
              <a:t>‹#›</a:t>
            </a:fld>
            <a:endParaRPr lang="en-US" altLang="en-US"/>
          </a:p>
        </p:txBody>
      </p:sp>
    </p:spTree>
    <p:extLst>
      <p:ext uri="{BB962C8B-B14F-4D97-AF65-F5344CB8AC3E}">
        <p14:creationId xmlns:p14="http://schemas.microsoft.com/office/powerpoint/2010/main" val="330296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7588" y="156894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09089" y="2941218"/>
            <a:ext cx="10363200" cy="3580353"/>
          </a:xfrm>
        </p:spPr>
        <p:txBody>
          <a:bodyPr anchor="t"/>
          <a:lstStyle>
            <a:lvl1pPr marL="0" indent="0">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AEF2F6E3-1A7F-B549-B5F9-00FEFD4C597F}" type="slidenum">
              <a:rPr lang="en-US" altLang="en-US" smtClean="0"/>
              <a:pPr>
                <a:defRPr/>
              </a:pPr>
              <a:t>‹#›</a:t>
            </a:fld>
            <a:endParaRPr lang="en-US" altLang="en-US"/>
          </a:p>
        </p:txBody>
      </p:sp>
    </p:spTree>
    <p:extLst>
      <p:ext uri="{BB962C8B-B14F-4D97-AF65-F5344CB8AC3E}">
        <p14:creationId xmlns:p14="http://schemas.microsoft.com/office/powerpoint/2010/main" val="122729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1311275"/>
            <a:ext cx="53953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233" y="1311275"/>
            <a:ext cx="5395384"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E72756EC-83B5-144B-8E5C-A39AAA1E16FC}" type="slidenum">
              <a:rPr lang="en-US" altLang="en-US" smtClean="0"/>
              <a:pPr>
                <a:defRPr/>
              </a:pPr>
              <a:t>‹#›</a:t>
            </a:fld>
            <a:endParaRPr lang="en-US" altLang="en-US"/>
          </a:p>
        </p:txBody>
      </p:sp>
    </p:spTree>
    <p:extLst>
      <p:ext uri="{BB962C8B-B14F-4D97-AF65-F5344CB8AC3E}">
        <p14:creationId xmlns:p14="http://schemas.microsoft.com/office/powerpoint/2010/main" val="106439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34EDC0A8-79C3-F44B-B0CF-F5E4FB705D84}" type="slidenum">
              <a:rPr lang="en-US" altLang="en-US" smtClean="0"/>
              <a:pPr>
                <a:defRPr/>
              </a:pPr>
              <a:t>‹#›</a:t>
            </a:fld>
            <a:endParaRPr lang="en-US" altLang="en-US"/>
          </a:p>
        </p:txBody>
      </p:sp>
    </p:spTree>
    <p:extLst>
      <p:ext uri="{BB962C8B-B14F-4D97-AF65-F5344CB8AC3E}">
        <p14:creationId xmlns:p14="http://schemas.microsoft.com/office/powerpoint/2010/main" val="27483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FEB0286B-4E4F-D742-869A-E18439F1FD01}" type="slidenum">
              <a:rPr lang="en-US" altLang="en-US" smtClean="0"/>
              <a:pPr>
                <a:defRPr/>
              </a:pPr>
              <a:t>‹#›</a:t>
            </a:fld>
            <a:endParaRPr lang="en-US" altLang="en-US"/>
          </a:p>
        </p:txBody>
      </p:sp>
    </p:spTree>
    <p:extLst>
      <p:ext uri="{BB962C8B-B14F-4D97-AF65-F5344CB8AC3E}">
        <p14:creationId xmlns:p14="http://schemas.microsoft.com/office/powerpoint/2010/main" val="19420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428E9E48-3BB5-164E-A4F2-DE77E57CE718}" type="slidenum">
              <a:rPr lang="en-US" altLang="en-US" smtClean="0"/>
              <a:pPr>
                <a:defRPr/>
              </a:pPr>
              <a:t>‹#›</a:t>
            </a:fld>
            <a:endParaRPr lang="en-US" altLang="en-US"/>
          </a:p>
        </p:txBody>
      </p:sp>
    </p:spTree>
    <p:extLst>
      <p:ext uri="{BB962C8B-B14F-4D97-AF65-F5344CB8AC3E}">
        <p14:creationId xmlns:p14="http://schemas.microsoft.com/office/powerpoint/2010/main" val="356524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963B05E-77BD-B147-AC31-76D5F1F8EA4A}" type="slidenum">
              <a:rPr lang="en-US" altLang="en-US" smtClean="0"/>
              <a:pPr>
                <a:defRPr/>
              </a:pPr>
              <a:t>‹#›</a:t>
            </a:fld>
            <a:endParaRPr lang="en-US" altLang="en-US"/>
          </a:p>
        </p:txBody>
      </p:sp>
    </p:spTree>
    <p:extLst>
      <p:ext uri="{BB962C8B-B14F-4D97-AF65-F5344CB8AC3E}">
        <p14:creationId xmlns:p14="http://schemas.microsoft.com/office/powerpoint/2010/main" val="169609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B88F9C7-50D4-6640-81A0-C5D0F0FA6E35}" type="slidenum">
              <a:rPr lang="en-US" altLang="en-US" smtClean="0"/>
              <a:pPr>
                <a:defRPr/>
              </a:pPr>
              <a:t>‹#›</a:t>
            </a:fld>
            <a:endParaRPr lang="en-US" altLang="en-US"/>
          </a:p>
        </p:txBody>
      </p:sp>
    </p:spTree>
    <p:extLst>
      <p:ext uri="{BB962C8B-B14F-4D97-AF65-F5344CB8AC3E}">
        <p14:creationId xmlns:p14="http://schemas.microsoft.com/office/powerpoint/2010/main" val="206084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descr="world_cover_left"/>
          <p:cNvPicPr>
            <a:picLocks noChangeAspect="1" noChangeArrowheads="1"/>
          </p:cNvPicPr>
          <p:nvPr/>
        </p:nvPicPr>
        <p:blipFill>
          <a:blip r:embed="rId15" cstate="screen">
            <a:duotone>
              <a:schemeClr val="bg2">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10961511" y="1"/>
            <a:ext cx="1230489" cy="2571750"/>
          </a:xfrm>
          <a:prstGeom prst="rect">
            <a:avLst/>
          </a:prstGeom>
          <a:noFill/>
        </p:spPr>
      </p:pic>
      <p:sp>
        <p:nvSpPr>
          <p:cNvPr id="427010" name="Rectangle 2"/>
          <p:cNvSpPr>
            <a:spLocks noGrp="1" noChangeArrowheads="1"/>
          </p:cNvSpPr>
          <p:nvPr>
            <p:ph type="title"/>
          </p:nvPr>
        </p:nvSpPr>
        <p:spPr bwMode="auto">
          <a:xfrm>
            <a:off x="1039285" y="104775"/>
            <a:ext cx="10949516" cy="947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1009651" y="1311275"/>
            <a:ext cx="10993967" cy="5291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7012" name="Rectangle 4"/>
          <p:cNvSpPr>
            <a:spLocks noGrp="1" noChangeArrowheads="1"/>
          </p:cNvSpPr>
          <p:nvPr>
            <p:ph type="sldNum" sz="quarter" idx="4"/>
          </p:nvPr>
        </p:nvSpPr>
        <p:spPr bwMode="auto">
          <a:xfrm>
            <a:off x="254000" y="6353175"/>
            <a:ext cx="508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mn-lt"/>
              </a:defRPr>
            </a:lvl1pPr>
          </a:lstStyle>
          <a:p>
            <a:pPr>
              <a:defRPr/>
            </a:pPr>
            <a:fld id="{BBCE592F-23E1-6840-B293-C1934C057C87}" type="slidenum">
              <a:rPr lang="en-US" altLang="en-US" smtClean="0"/>
              <a:pPr>
                <a:defRPr/>
              </a:pPr>
              <a:t>‹#›</a:t>
            </a:fld>
            <a:endParaRPr lang="en-US" altLang="en-US"/>
          </a:p>
        </p:txBody>
      </p:sp>
      <p:sp>
        <p:nvSpPr>
          <p:cNvPr id="427014" name="Rectangle 6"/>
          <p:cNvSpPr>
            <a:spLocks noChangeArrowheads="1"/>
          </p:cNvSpPr>
          <p:nvPr/>
        </p:nvSpPr>
        <p:spPr bwMode="auto">
          <a:xfrm>
            <a:off x="-14817" y="-11113"/>
            <a:ext cx="1016001" cy="1447801"/>
          </a:xfrm>
          <a:prstGeom prst="rect">
            <a:avLst/>
          </a:prstGeom>
          <a:solidFill>
            <a:srgbClr val="92D050"/>
          </a:solidFill>
          <a:ln w="9525">
            <a:noFill/>
            <a:miter lim="800000"/>
            <a:headEnd/>
            <a:tailEnd/>
          </a:ln>
          <a:effectLst/>
        </p:spPr>
        <p:txBody>
          <a:bodyPr wrap="none" anchor="ctr"/>
          <a:lstStyle/>
          <a:p>
            <a:pPr>
              <a:defRPr/>
            </a:pPr>
            <a:endParaRPr lang="en-US"/>
          </a:p>
        </p:txBody>
      </p:sp>
      <p:sp>
        <p:nvSpPr>
          <p:cNvPr id="427015" name="Rectangle 7"/>
          <p:cNvSpPr>
            <a:spLocks noChangeArrowheads="1"/>
          </p:cNvSpPr>
          <p:nvPr/>
        </p:nvSpPr>
        <p:spPr bwMode="auto">
          <a:xfrm>
            <a:off x="-14817" y="1436688"/>
            <a:ext cx="1016001" cy="5421312"/>
          </a:xfrm>
          <a:prstGeom prst="rect">
            <a:avLst/>
          </a:prstGeom>
          <a:gradFill rotWithShape="1">
            <a:gsLst>
              <a:gs pos="0">
                <a:schemeClr val="accent2">
                  <a:lumMod val="75000"/>
                </a:schemeClr>
              </a:gs>
              <a:gs pos="100000">
                <a:srgbClr val="FFFFFF">
                  <a:alpha val="50999"/>
                </a:srgbClr>
              </a:gs>
            </a:gsLst>
            <a:lin ang="5400000" scaled="1"/>
          </a:gradFill>
          <a:ln w="9525">
            <a:noFill/>
            <a:miter lim="800000"/>
            <a:headEnd/>
            <a:tailEnd/>
          </a:ln>
          <a:effectLst/>
        </p:spPr>
        <p:txBody>
          <a:bodyPr wrap="none" anchor="ctr"/>
          <a:lstStyle/>
          <a:p>
            <a:pPr>
              <a:defRPr/>
            </a:pPr>
            <a:endParaRPr lang="en-US"/>
          </a:p>
        </p:txBody>
      </p:sp>
      <p:sp>
        <p:nvSpPr>
          <p:cNvPr id="427016" name="Rectangle 8"/>
          <p:cNvSpPr>
            <a:spLocks noChangeArrowheads="1"/>
          </p:cNvSpPr>
          <p:nvPr/>
        </p:nvSpPr>
        <p:spPr bwMode="auto">
          <a:xfrm>
            <a:off x="1909234" y="1054100"/>
            <a:ext cx="10282767" cy="241300"/>
          </a:xfrm>
          <a:prstGeom prst="rect">
            <a:avLst/>
          </a:prstGeom>
          <a:gradFill rotWithShape="1">
            <a:gsLst>
              <a:gs pos="0">
                <a:srgbClr val="FFFFFF">
                  <a:alpha val="50000"/>
                </a:srgbClr>
              </a:gs>
              <a:gs pos="100000">
                <a:schemeClr val="accent2">
                  <a:lumMod val="75000"/>
                </a:schemeClr>
              </a:gs>
            </a:gsLst>
            <a:lin ang="0" scaled="1"/>
          </a:gradFill>
          <a:ln w="9525">
            <a:noFill/>
            <a:miter lim="800000"/>
            <a:headEnd/>
            <a:tailEnd/>
          </a:ln>
          <a:effectLst/>
        </p:spPr>
        <p:txBody>
          <a:bodyPr wrap="none" anchor="ctr"/>
          <a:lstStyle/>
          <a:p>
            <a:pPr>
              <a:defRPr/>
            </a:pPr>
            <a:endParaRPr lang="en-US"/>
          </a:p>
        </p:txBody>
      </p:sp>
      <p:sp>
        <p:nvSpPr>
          <p:cNvPr id="427018" name="Text Box 10"/>
          <p:cNvSpPr txBox="1">
            <a:spLocks noChangeArrowheads="1"/>
          </p:cNvSpPr>
          <p:nvPr/>
        </p:nvSpPr>
        <p:spPr bwMode="auto">
          <a:xfrm>
            <a:off x="10439377" y="6653213"/>
            <a:ext cx="1197444" cy="153888"/>
          </a:xfrm>
          <a:prstGeom prst="rect">
            <a:avLst/>
          </a:prstGeom>
          <a:noFill/>
          <a:ln w="9525">
            <a:noFill/>
            <a:miter lim="800000"/>
            <a:headEnd/>
            <a:tailEnd/>
          </a:ln>
          <a:effectLst/>
        </p:spPr>
        <p:txBody>
          <a:bodyPr wrap="none" lIns="0" tIns="0" rIns="0" bIns="0">
            <a:spAutoFit/>
          </a:bodyPr>
          <a:lstStyle/>
          <a:p>
            <a:pPr>
              <a:defRPr/>
            </a:pPr>
            <a:r>
              <a:rPr lang="en-US" sz="1000" dirty="0">
                <a:latin typeface="Arial Narrow" panose="020B0606020202030204" pitchFamily="34" charset="0"/>
              </a:rPr>
              <a:t>© Dr. Jean-Paul Rodrigue</a:t>
            </a:r>
          </a:p>
        </p:txBody>
      </p:sp>
      <p:sp>
        <p:nvSpPr>
          <p:cNvPr id="13" name="Rectangle 6"/>
          <p:cNvSpPr>
            <a:spLocks noChangeArrowheads="1"/>
          </p:cNvSpPr>
          <p:nvPr/>
        </p:nvSpPr>
        <p:spPr bwMode="auto">
          <a:xfrm>
            <a:off x="-14817" y="-11113"/>
            <a:ext cx="1016001" cy="1447801"/>
          </a:xfrm>
          <a:prstGeom prst="rect">
            <a:avLst/>
          </a:prstGeom>
          <a:solidFill>
            <a:srgbClr val="CC6600"/>
          </a:solidFill>
          <a:ln w="9525">
            <a:noFill/>
            <a:miter lim="800000"/>
            <a:headEnd/>
            <a:tailEnd/>
          </a:ln>
          <a:effectLst/>
        </p:spPr>
        <p:txBody>
          <a:bodyPr wrap="none" anchor="ctr"/>
          <a:lstStyle/>
          <a:p>
            <a:pPr>
              <a:defRPr/>
            </a:pPr>
            <a:endParaRPr lang="en-US"/>
          </a:p>
        </p:txBody>
      </p:sp>
      <p:sp>
        <p:nvSpPr>
          <p:cNvPr id="16" name="Rectangle 6"/>
          <p:cNvSpPr>
            <a:spLocks noChangeArrowheads="1"/>
          </p:cNvSpPr>
          <p:nvPr/>
        </p:nvSpPr>
        <p:spPr bwMode="auto">
          <a:xfrm>
            <a:off x="-14817" y="-11113"/>
            <a:ext cx="1016001" cy="1447801"/>
          </a:xfrm>
          <a:prstGeom prst="rect">
            <a:avLst/>
          </a:prstGeom>
          <a:solidFill>
            <a:schemeClr val="accent2">
              <a:lumMod val="75000"/>
            </a:schemeClr>
          </a:soli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174619652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Lst>
  <p:txStyles>
    <p:titleStyle>
      <a:lvl1pPr algn="l" rtl="0" eaLnBrk="1" fontAlgn="base" hangingPunct="1">
        <a:spcBef>
          <a:spcPct val="0"/>
        </a:spcBef>
        <a:spcAft>
          <a:spcPct val="0"/>
        </a:spcAft>
        <a:defRPr sz="2800" b="1">
          <a:solidFill>
            <a:schemeClr val="accent1">
              <a:lumMod val="50000"/>
            </a:schemeClr>
          </a:solidFill>
          <a:effectLst>
            <a:outerShdw blurRad="38100" dist="38100" dir="2700000" algn="tl">
              <a:srgbClr val="C0C0C0"/>
            </a:outerShdw>
          </a:effectLst>
          <a:latin typeface="Arial Narrow" panose="020B0606020202030204" pitchFamily="34" charset="0"/>
          <a:ea typeface="+mj-ea"/>
          <a:cs typeface="+mj-cs"/>
        </a:defRPr>
      </a:lvl1pPr>
      <a:lvl2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2pPr>
      <a:lvl3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3pPr>
      <a:lvl4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4pPr>
      <a:lvl5pPr algn="l" rtl="0" eaLnBrk="1" fontAlgn="base" hangingPunct="1">
        <a:spcBef>
          <a:spcPct val="0"/>
        </a:spcBef>
        <a:spcAft>
          <a:spcPct val="0"/>
        </a:spcAft>
        <a:defRPr sz="2800">
          <a:solidFill>
            <a:srgbClr val="008000"/>
          </a:solidFill>
          <a:effectLst>
            <a:outerShdw blurRad="38100" dist="38100" dir="2700000" algn="tl">
              <a:srgbClr val="C0C0C0"/>
            </a:outerShdw>
          </a:effectLst>
          <a:latin typeface="Impact" pitchFamily="34" charset="0"/>
        </a:defRPr>
      </a:lvl5pPr>
      <a:lvl6pPr marL="4572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6pPr>
      <a:lvl7pPr marL="9144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7pPr>
      <a:lvl8pPr marL="13716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8pPr>
      <a:lvl9pPr marL="1828800" algn="l" rtl="0" eaLnBrk="1" fontAlgn="base" hangingPunct="1">
        <a:spcBef>
          <a:spcPct val="0"/>
        </a:spcBef>
        <a:spcAft>
          <a:spcPct val="0"/>
        </a:spcAft>
        <a:defRPr sz="2800">
          <a:solidFill>
            <a:srgbClr val="CC3300"/>
          </a:solidFill>
          <a:effectLst>
            <a:outerShdw blurRad="38100" dist="38100" dir="2700000" algn="tl">
              <a:srgbClr val="C0C0C0"/>
            </a:outerShdw>
          </a:effectLst>
          <a:latin typeface="Impact" pitchFamily="34" charset="0"/>
        </a:defRPr>
      </a:lvl9pPr>
    </p:titleStyle>
    <p:bodyStyle>
      <a:lvl1pPr marL="342900" indent="-342900" algn="l" rtl="0" eaLnBrk="1" fontAlgn="base" hangingPunct="1">
        <a:spcBef>
          <a:spcPct val="0"/>
        </a:spcBef>
        <a:spcAft>
          <a:spcPct val="0"/>
        </a:spcAft>
        <a:buClr>
          <a:schemeClr val="accent1"/>
        </a:buClr>
        <a:buFont typeface="Arial Narrow" pitchFamily="34" charset="0"/>
        <a:buChar char="■"/>
        <a:defRPr sz="2800" b="1">
          <a:solidFill>
            <a:srgbClr val="333333"/>
          </a:solidFill>
          <a:latin typeface="Arial Narrow" panose="020B0606020202030204" pitchFamily="34" charset="0"/>
          <a:ea typeface="+mn-ea"/>
          <a:cs typeface="Arial Narrow" panose="020B0606020202030204" pitchFamily="34" charset="0"/>
        </a:defRPr>
      </a:lvl1pPr>
      <a:lvl2pPr marL="742950" indent="-285750" algn="l" rtl="0" eaLnBrk="1" fontAlgn="base" hangingPunct="1">
        <a:spcBef>
          <a:spcPct val="0"/>
        </a:spcBef>
        <a:spcAft>
          <a:spcPct val="0"/>
        </a:spcAft>
        <a:buFont typeface="Arial" charset="0"/>
        <a:buChar char="•"/>
        <a:defRPr sz="2400">
          <a:solidFill>
            <a:srgbClr val="5F5F5F"/>
          </a:solidFill>
          <a:latin typeface="Arial Narrow" panose="020B0606020202030204" pitchFamily="34" charset="0"/>
          <a:cs typeface="Arial Narrow" panose="020B0606020202030204" pitchFamily="34" charset="0"/>
        </a:defRPr>
      </a:lvl2pPr>
      <a:lvl3pPr marL="1143000" indent="-228600" algn="l" rtl="0" eaLnBrk="1" fontAlgn="base" hangingPunct="1">
        <a:spcBef>
          <a:spcPct val="0"/>
        </a:spcBef>
        <a:spcAft>
          <a:spcPct val="0"/>
        </a:spcAft>
        <a:buChar char="•"/>
        <a:defRPr sz="2000">
          <a:solidFill>
            <a:srgbClr val="5F5F5F"/>
          </a:solidFill>
          <a:latin typeface="Arial Narrow" panose="020B0606020202030204" pitchFamily="34" charset="0"/>
          <a:cs typeface="Arial Narrow" panose="020B0606020202030204" pitchFamily="34" charset="0"/>
        </a:defRPr>
      </a:lvl3pPr>
      <a:lvl4pPr marL="16002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4pPr>
      <a:lvl5pPr marL="2057400" indent="-228600" algn="l" rtl="0" eaLnBrk="1" fontAlgn="base" hangingPunct="1">
        <a:spcBef>
          <a:spcPct val="0"/>
        </a:spcBef>
        <a:spcAft>
          <a:spcPct val="0"/>
        </a:spcAft>
        <a:buChar char="»"/>
        <a:defRPr sz="1600">
          <a:solidFill>
            <a:srgbClr val="5F5F5F"/>
          </a:solidFill>
          <a:latin typeface="Arial Narrow" panose="020B0606020202030204" pitchFamily="34" charset="0"/>
          <a:cs typeface="Arial Narrow" panose="020B0606020202030204" pitchFamily="34" charset="0"/>
        </a:defRPr>
      </a:lvl5pPr>
      <a:lvl6pPr marL="2514600" indent="-228600" algn="l" rtl="0" eaLnBrk="1" fontAlgn="base" hangingPunct="1">
        <a:spcBef>
          <a:spcPct val="0"/>
        </a:spcBef>
        <a:spcAft>
          <a:spcPct val="0"/>
        </a:spcAft>
        <a:buChar char="»"/>
        <a:defRPr sz="1600">
          <a:solidFill>
            <a:srgbClr val="5F5F5F"/>
          </a:solidFill>
          <a:latin typeface="+mn-lt"/>
        </a:defRPr>
      </a:lvl6pPr>
      <a:lvl7pPr marL="2971800" indent="-228600" algn="l" rtl="0" eaLnBrk="1" fontAlgn="base" hangingPunct="1">
        <a:spcBef>
          <a:spcPct val="0"/>
        </a:spcBef>
        <a:spcAft>
          <a:spcPct val="0"/>
        </a:spcAft>
        <a:buChar char="»"/>
        <a:defRPr sz="1600">
          <a:solidFill>
            <a:srgbClr val="5F5F5F"/>
          </a:solidFill>
          <a:latin typeface="+mn-lt"/>
        </a:defRPr>
      </a:lvl7pPr>
      <a:lvl8pPr marL="3429000" indent="-228600" algn="l" rtl="0" eaLnBrk="1" fontAlgn="base" hangingPunct="1">
        <a:spcBef>
          <a:spcPct val="0"/>
        </a:spcBef>
        <a:spcAft>
          <a:spcPct val="0"/>
        </a:spcAft>
        <a:buChar char="»"/>
        <a:defRPr sz="1600">
          <a:solidFill>
            <a:srgbClr val="5F5F5F"/>
          </a:solidFill>
          <a:latin typeface="+mn-lt"/>
        </a:defRPr>
      </a:lvl8pPr>
      <a:lvl9pPr marL="3886200" indent="-228600" algn="l" rtl="0" eaLnBrk="1" fontAlgn="base" hangingPunct="1">
        <a:spcBef>
          <a:spcPct val="0"/>
        </a:spcBef>
        <a:spcAft>
          <a:spcPct val="0"/>
        </a:spcAft>
        <a:buChar char="»"/>
        <a:defRPr sz="16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transportgeography.org/contents/chapter5/rail-transportation-pipelines/world-rail-network-syste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1B3C4-5654-5445-9CD7-4D07C40C692C}"/>
              </a:ext>
            </a:extLst>
          </p:cNvPr>
          <p:cNvSpPr>
            <a:spLocks noGrp="1"/>
          </p:cNvSpPr>
          <p:nvPr>
            <p:ph type="ctrTitle"/>
          </p:nvPr>
        </p:nvSpPr>
        <p:spPr/>
        <p:txBody>
          <a:bodyPr/>
          <a:lstStyle/>
          <a:p>
            <a:pPr fontAlgn="auto">
              <a:spcAft>
                <a:spcPts val="0"/>
              </a:spcAft>
              <a:defRPr/>
            </a:pPr>
            <a:r>
              <a:rPr lang="en-US" dirty="0"/>
              <a:t>Topic 9 – </a:t>
            </a:r>
            <a:r>
              <a:rPr dirty="0"/>
              <a:t>Development </a:t>
            </a:r>
            <a:r>
              <a:rPr lang="en-US" dirty="0"/>
              <a:t>G</a:t>
            </a:r>
            <a:r>
              <a:rPr dirty="0"/>
              <a:t>eography</a:t>
            </a:r>
          </a:p>
        </p:txBody>
      </p:sp>
      <p:sp>
        <p:nvSpPr>
          <p:cNvPr id="5" name="Subtitle 4">
            <a:extLst>
              <a:ext uri="{FF2B5EF4-FFF2-40B4-BE49-F238E27FC236}">
                <a16:creationId xmlns:a16="http://schemas.microsoft.com/office/drawing/2014/main" id="{D0CF6A57-60B1-42A2-8DA7-63DDFC10F2D5}"/>
              </a:ext>
            </a:extLst>
          </p:cNvPr>
          <p:cNvSpPr>
            <a:spLocks noGrp="1"/>
          </p:cNvSpPr>
          <p:nvPr>
            <p:ph type="subTitle" idx="1"/>
          </p:nvPr>
        </p:nvSpPr>
        <p:spPr/>
        <p:txBody>
          <a:bodyPr/>
          <a:lstStyle/>
          <a:p>
            <a:r>
              <a:rPr lang="en-US" dirty="0"/>
              <a:t>A – Regions and Development</a:t>
            </a:r>
          </a:p>
          <a:p>
            <a:r>
              <a:rPr lang="en-US" dirty="0"/>
              <a:t>B – Transportation and Development</a:t>
            </a:r>
          </a:p>
          <a:p>
            <a:r>
              <a:rPr lang="en-US" dirty="0"/>
              <a:t>C – The Rise of the Global South</a:t>
            </a:r>
          </a:p>
          <a:p>
            <a:r>
              <a:rPr lang="en-US" dirty="0"/>
              <a:t>D – Resources, Environment and Development</a:t>
            </a:r>
          </a:p>
          <a:p>
            <a:r>
              <a:rPr lang="en-US" dirty="0"/>
              <a:t>E – Landscapes of Development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14CC-1F12-47F7-AABE-783AEC5E3CB0}"/>
              </a:ext>
            </a:extLst>
          </p:cNvPr>
          <p:cNvSpPr>
            <a:spLocks noGrp="1"/>
          </p:cNvSpPr>
          <p:nvPr>
            <p:ph type="title"/>
          </p:nvPr>
        </p:nvSpPr>
        <p:spPr/>
        <p:txBody>
          <a:bodyPr/>
          <a:lstStyle/>
          <a:p>
            <a:r>
              <a:rPr lang="en-US" dirty="0"/>
              <a:t>World Systems Theory</a:t>
            </a:r>
          </a:p>
        </p:txBody>
      </p:sp>
      <p:sp>
        <p:nvSpPr>
          <p:cNvPr id="3" name="Content Placeholder 2">
            <a:extLst>
              <a:ext uri="{FF2B5EF4-FFF2-40B4-BE49-F238E27FC236}">
                <a16:creationId xmlns:a16="http://schemas.microsoft.com/office/drawing/2014/main" id="{7ABB60FD-8874-4383-889F-D89A0D96FD26}"/>
              </a:ext>
            </a:extLst>
          </p:cNvPr>
          <p:cNvSpPr>
            <a:spLocks noGrp="1"/>
          </p:cNvSpPr>
          <p:nvPr>
            <p:ph idx="1"/>
          </p:nvPr>
        </p:nvSpPr>
        <p:spPr/>
        <p:txBody>
          <a:bodyPr/>
          <a:lstStyle/>
          <a:p>
            <a:r>
              <a:rPr lang="en-US" dirty="0"/>
              <a:t>World systems</a:t>
            </a:r>
          </a:p>
          <a:p>
            <a:pPr lvl="1"/>
            <a:r>
              <a:rPr lang="en-US" dirty="0"/>
              <a:t>Categorizes world history as moving through a series of socioeconomic systems.</a:t>
            </a:r>
          </a:p>
          <a:p>
            <a:pPr lvl="1"/>
            <a:r>
              <a:rPr lang="en-US" dirty="0"/>
              <a:t>Culminating in the modern world system; interdependent, capitalist world economy rooted in nation-state economies.</a:t>
            </a:r>
          </a:p>
          <a:p>
            <a:r>
              <a:rPr lang="en-US" dirty="0"/>
              <a:t>Core</a:t>
            </a:r>
          </a:p>
          <a:p>
            <a:pPr lvl="1"/>
            <a:r>
              <a:rPr lang="en-US" dirty="0"/>
              <a:t>World regions have the most advanced industrial and military technologies, complex manufacturing systems, and external political power.</a:t>
            </a:r>
          </a:p>
          <a:p>
            <a:pPr lvl="1"/>
            <a:r>
              <a:rPr lang="en-US" dirty="0"/>
              <a:t>Highest levels of wealth and mass consumption.</a:t>
            </a:r>
          </a:p>
          <a:p>
            <a:pPr lvl="1"/>
            <a:r>
              <a:rPr lang="en-US" dirty="0"/>
              <a:t>The first core region emerged in England and northern Europe with the Industrial Revolution.</a:t>
            </a:r>
          </a:p>
          <a:p>
            <a:pPr lvl="1"/>
            <a:r>
              <a:rPr lang="en-US" dirty="0"/>
              <a:t>Through the nineteenth century, other areas became core regions, notably the European settler colonies in Australia and North America.</a:t>
            </a:r>
          </a:p>
          <a:p>
            <a:pPr lvl="1"/>
            <a:r>
              <a:rPr lang="en-US" dirty="0"/>
              <a:t>Japan, whose government oversaw a massive industrialization and modernization effort in the 1900s, also became a core region.</a:t>
            </a:r>
          </a:p>
        </p:txBody>
      </p:sp>
    </p:spTree>
    <p:extLst>
      <p:ext uri="{BB962C8B-B14F-4D97-AF65-F5344CB8AC3E}">
        <p14:creationId xmlns:p14="http://schemas.microsoft.com/office/powerpoint/2010/main" val="203414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544-3439-463C-B12F-8ADB4B8D6817}"/>
              </a:ext>
            </a:extLst>
          </p:cNvPr>
          <p:cNvSpPr>
            <a:spLocks noGrp="1"/>
          </p:cNvSpPr>
          <p:nvPr>
            <p:ph type="title"/>
          </p:nvPr>
        </p:nvSpPr>
        <p:spPr/>
        <p:txBody>
          <a:bodyPr/>
          <a:lstStyle/>
          <a:p>
            <a:r>
              <a:rPr lang="en-US" dirty="0"/>
              <a:t>World Systems Theory</a:t>
            </a:r>
          </a:p>
        </p:txBody>
      </p:sp>
      <p:sp>
        <p:nvSpPr>
          <p:cNvPr id="3" name="Content Placeholder 2">
            <a:extLst>
              <a:ext uri="{FF2B5EF4-FFF2-40B4-BE49-F238E27FC236}">
                <a16:creationId xmlns:a16="http://schemas.microsoft.com/office/drawing/2014/main" id="{6ABEB7CA-2FE2-47B6-93B8-3F74D093640E}"/>
              </a:ext>
            </a:extLst>
          </p:cNvPr>
          <p:cNvSpPr>
            <a:spLocks noGrp="1"/>
          </p:cNvSpPr>
          <p:nvPr>
            <p:ph idx="1"/>
          </p:nvPr>
        </p:nvSpPr>
        <p:spPr/>
        <p:txBody>
          <a:bodyPr/>
          <a:lstStyle/>
          <a:p>
            <a:r>
              <a:rPr lang="en-US" dirty="0"/>
              <a:t>Periphery</a:t>
            </a:r>
          </a:p>
          <a:p>
            <a:pPr lvl="1"/>
            <a:r>
              <a:rPr lang="en-US" dirty="0"/>
              <a:t>Places that exhibit characteristics opposite those of the core.</a:t>
            </a:r>
          </a:p>
          <a:p>
            <a:pPr lvl="1"/>
            <a:r>
              <a:rPr lang="en-US" dirty="0"/>
              <a:t>Relatively little industrial development, simple production systems focused mostly on agriculture and raw materials, and low levels of consumption.</a:t>
            </a:r>
          </a:p>
          <a:p>
            <a:r>
              <a:rPr lang="en-US" dirty="0"/>
              <a:t>Semi-periphery</a:t>
            </a:r>
          </a:p>
          <a:p>
            <a:pPr lvl="1"/>
            <a:r>
              <a:rPr lang="en-US" dirty="0"/>
              <a:t>Mix of characteristics.</a:t>
            </a:r>
          </a:p>
          <a:p>
            <a:pPr lvl="1"/>
            <a:r>
              <a:rPr lang="en-US" dirty="0"/>
              <a:t>Mediating politically and economically between the core and periphery.</a:t>
            </a:r>
          </a:p>
          <a:p>
            <a:pPr lvl="1"/>
            <a:r>
              <a:rPr lang="en-US" dirty="0"/>
              <a:t>May or may not be in a transitional stage toward either the core or the periphery.</a:t>
            </a:r>
          </a:p>
          <a:p>
            <a:pPr lvl="1"/>
            <a:r>
              <a:rPr lang="en-US" dirty="0"/>
              <a:t>Examples include Mexico, Brazil, and South Korea.</a:t>
            </a:r>
          </a:p>
          <a:p>
            <a:r>
              <a:rPr lang="en-US" dirty="0"/>
              <a:t>Core / Periphery model</a:t>
            </a:r>
          </a:p>
          <a:p>
            <a:pPr lvl="1"/>
            <a:r>
              <a:rPr lang="en-US" dirty="0"/>
              <a:t>A spatial model of the interrelations between core regions where economic, political, and cultural powers are centered.</a:t>
            </a:r>
          </a:p>
          <a:p>
            <a:pPr lvl="1"/>
            <a:r>
              <a:rPr lang="en-US" dirty="0"/>
              <a:t>Peripheral regions that are dependent upon and serve the needs of the core.</a:t>
            </a:r>
          </a:p>
        </p:txBody>
      </p:sp>
    </p:spTree>
    <p:extLst>
      <p:ext uri="{BB962C8B-B14F-4D97-AF65-F5344CB8AC3E}">
        <p14:creationId xmlns:p14="http://schemas.microsoft.com/office/powerpoint/2010/main" val="3169223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title"/>
          </p:nvPr>
        </p:nvSpPr>
        <p:spPr/>
        <p:txBody>
          <a:bodyPr/>
          <a:lstStyle/>
          <a:p>
            <a:pPr eaLnBrk="1" hangingPunct="1"/>
            <a:r>
              <a:rPr lang="en-US" dirty="0"/>
              <a:t>Core / Periphery Division of the World</a:t>
            </a:r>
          </a:p>
        </p:txBody>
      </p:sp>
      <p:pic>
        <p:nvPicPr>
          <p:cNvPr id="4" name="Picture 3" descr="A close up of a map&#10;&#10;Description automatically generated">
            <a:extLst>
              <a:ext uri="{FF2B5EF4-FFF2-40B4-BE49-F238E27FC236}">
                <a16:creationId xmlns:a16="http://schemas.microsoft.com/office/drawing/2014/main" id="{D31E72BE-94C8-49D3-B161-FDE77FE4C6F5}"/>
              </a:ext>
            </a:extLst>
          </p:cNvPr>
          <p:cNvPicPr>
            <a:picLocks noChangeAspect="1"/>
          </p:cNvPicPr>
          <p:nvPr/>
        </p:nvPicPr>
        <p:blipFill rotWithShape="1">
          <a:blip r:embed="rId3">
            <a:extLst>
              <a:ext uri="{28A0092B-C50C-407E-A947-70E740481C1C}">
                <a14:useLocalDpi xmlns:a14="http://schemas.microsoft.com/office/drawing/2010/main" val="0"/>
              </a:ext>
            </a:extLst>
          </a:blip>
          <a:srcRect t="2794" b="4241"/>
          <a:stretch/>
        </p:blipFill>
        <p:spPr>
          <a:xfrm>
            <a:off x="990600" y="1295400"/>
            <a:ext cx="10972800" cy="5492750"/>
          </a:xfrm>
          <a:prstGeom prst="rect">
            <a:avLst/>
          </a:prstGeom>
        </p:spPr>
      </p:pic>
    </p:spTree>
    <p:extLst>
      <p:ext uri="{BB962C8B-B14F-4D97-AF65-F5344CB8AC3E}">
        <p14:creationId xmlns:p14="http://schemas.microsoft.com/office/powerpoint/2010/main" val="27064923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27AE54-837B-4C20-A6D4-7EF51FF87208}"/>
              </a:ext>
            </a:extLst>
          </p:cNvPr>
          <p:cNvSpPr>
            <a:spLocks noGrp="1"/>
          </p:cNvSpPr>
          <p:nvPr>
            <p:ph type="title"/>
          </p:nvPr>
        </p:nvSpPr>
        <p:spPr/>
        <p:txBody>
          <a:bodyPr/>
          <a:lstStyle/>
          <a:p>
            <a:r>
              <a:rPr lang="en-US" dirty="0"/>
              <a:t>“Many Worlds” Approach</a:t>
            </a:r>
          </a:p>
        </p:txBody>
      </p:sp>
      <p:sp>
        <p:nvSpPr>
          <p:cNvPr id="3" name="Content Placeholder 2">
            <a:extLst>
              <a:ext uri="{FF2B5EF4-FFF2-40B4-BE49-F238E27FC236}">
                <a16:creationId xmlns:a16="http://schemas.microsoft.com/office/drawing/2014/main" id="{FD4F5C11-4F7E-4C38-A64E-540DD3648912}"/>
              </a:ext>
            </a:extLst>
          </p:cNvPr>
          <p:cNvSpPr>
            <a:spLocks noGrp="1"/>
          </p:cNvSpPr>
          <p:nvPr>
            <p:ph idx="1"/>
          </p:nvPr>
        </p:nvSpPr>
        <p:spPr/>
        <p:txBody>
          <a:bodyPr/>
          <a:lstStyle/>
          <a:p>
            <a:r>
              <a:rPr lang="en-US" dirty="0"/>
              <a:t>During the Cold War, the world was seen as being divided into First, Second, and Third World.</a:t>
            </a:r>
          </a:p>
          <a:p>
            <a:r>
              <a:rPr lang="en-US" dirty="0"/>
              <a:t>First World</a:t>
            </a:r>
          </a:p>
          <a:p>
            <a:pPr lvl="1"/>
            <a:r>
              <a:rPr lang="en-US" dirty="0"/>
              <a:t>Represented the world’s wealthy, democratic, capitalist countries. </a:t>
            </a:r>
          </a:p>
          <a:p>
            <a:r>
              <a:rPr lang="en-US" dirty="0"/>
              <a:t>Second World</a:t>
            </a:r>
          </a:p>
          <a:p>
            <a:pPr lvl="1"/>
            <a:r>
              <a:rPr lang="en-US" dirty="0"/>
              <a:t>Countries that were ruled by communist or socialist governments and had central or command economies, rather than capitalist ones. </a:t>
            </a:r>
          </a:p>
          <a:p>
            <a:r>
              <a:rPr lang="en-US" dirty="0"/>
              <a:t>Third World</a:t>
            </a:r>
          </a:p>
          <a:p>
            <a:pPr lvl="1"/>
            <a:r>
              <a:rPr lang="en-US" dirty="0"/>
              <a:t>Made up of low-income countries.</a:t>
            </a:r>
          </a:p>
          <a:p>
            <a:pPr lvl="1"/>
            <a:r>
              <a:rPr lang="en-US" dirty="0"/>
              <a:t>During the cold war period, the two superpowers (US and USSR) vied for influence in Third World countries, and many proxy wars were fought between them.</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C48945F8-0742-4CA5-8B9E-C1A32AB158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1C865C-7CE6-4A30-82CA-F6CC1DD170BA}"/>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What are the main differences between the world systems and the “many worlds” approaches?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a:extLst>
              <a:ext uri="{FF2B5EF4-FFF2-40B4-BE49-F238E27FC236}">
                <a16:creationId xmlns:a16="http://schemas.microsoft.com/office/drawing/2014/main" id="{34B0C0E1-F75F-F04A-9AA9-591922D99068}"/>
              </a:ext>
            </a:extLst>
          </p:cNvPr>
          <p:cNvSpPr txBox="1">
            <a:spLocks noChangeArrowheads="1"/>
          </p:cNvSpPr>
          <p:nvPr/>
        </p:nvSpPr>
        <p:spPr bwMode="auto">
          <a:xfrm>
            <a:off x="965199" y="5780782"/>
            <a:ext cx="110744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sz="1600" b="1" dirty="0">
                <a:solidFill>
                  <a:schemeClr val="tx2"/>
                </a:solidFill>
                <a:latin typeface="Arial Narrow" panose="020B0606020202030204" pitchFamily="34" charset="0"/>
              </a:rPr>
              <a:t>The three worlds of the Cold War era. </a:t>
            </a:r>
            <a:r>
              <a:rPr lang="en-US" altLang="en-US" sz="1600" dirty="0">
                <a:solidFill>
                  <a:schemeClr val="tx2"/>
                </a:solidFill>
                <a:latin typeface="Arial Narrow" panose="020B0606020202030204" pitchFamily="34" charset="0"/>
              </a:rPr>
              <a:t>During the middle decades of the twentieth century, when the world order was shaped by the geopolitical tensions among the liberal democracies and communist nations, the world</a:t>
            </a:r>
          </a:p>
          <a:p>
            <a:pPr eaLnBrk="1" hangingPunct="1"/>
            <a:r>
              <a:rPr lang="en-US" altLang="en-US" sz="1600" dirty="0">
                <a:solidFill>
                  <a:schemeClr val="tx2"/>
                </a:solidFill>
                <a:latin typeface="Arial Narrow" panose="020B0606020202030204" pitchFamily="34" charset="0"/>
              </a:rPr>
              <a:t>was divided into those nations aligned with these two positions and those non-aligned nations known as the third world. As the Cold War progressed, the terms First and Third World became synonymous with wealthy and poor nations, respectively.</a:t>
            </a:r>
          </a:p>
        </p:txBody>
      </p:sp>
      <p:pic>
        <p:nvPicPr>
          <p:cNvPr id="3" name="Picture 2">
            <a:extLst>
              <a:ext uri="{FF2B5EF4-FFF2-40B4-BE49-F238E27FC236}">
                <a16:creationId xmlns:a16="http://schemas.microsoft.com/office/drawing/2014/main" id="{81A1354F-D1FB-4CD4-BA1A-4AA0B61BC961}"/>
              </a:ext>
            </a:extLst>
          </p:cNvPr>
          <p:cNvPicPr>
            <a:picLocks noChangeAspect="1"/>
          </p:cNvPicPr>
          <p:nvPr/>
        </p:nvPicPr>
        <p:blipFill rotWithShape="1">
          <a:blip r:embed="rId2"/>
          <a:srcRect l="35790" t="8889" r="10214" b="57778"/>
          <a:stretch/>
        </p:blipFill>
        <p:spPr>
          <a:xfrm>
            <a:off x="1371600" y="1219200"/>
            <a:ext cx="8578931" cy="4515216"/>
          </a:xfrm>
          <a:prstGeom prst="rect">
            <a:avLst/>
          </a:prstGeom>
        </p:spPr>
      </p:pic>
      <p:sp>
        <p:nvSpPr>
          <p:cNvPr id="4" name="Title 3">
            <a:extLst>
              <a:ext uri="{FF2B5EF4-FFF2-40B4-BE49-F238E27FC236}">
                <a16:creationId xmlns:a16="http://schemas.microsoft.com/office/drawing/2014/main" id="{1F8AC90C-C558-4F80-8CF9-E571D96250C9}"/>
              </a:ext>
            </a:extLst>
          </p:cNvPr>
          <p:cNvSpPr>
            <a:spLocks noGrp="1"/>
          </p:cNvSpPr>
          <p:nvPr>
            <p:ph type="title"/>
          </p:nvPr>
        </p:nvSpPr>
        <p:spPr/>
        <p:txBody>
          <a:bodyPr/>
          <a:lstStyle/>
          <a:p>
            <a:r>
              <a:rPr lang="en-US" dirty="0"/>
              <a:t>The three worlds of the Cold War era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F56D4-6F67-43A1-81DC-2B2DDCD951AB}"/>
              </a:ext>
            </a:extLst>
          </p:cNvPr>
          <p:cNvSpPr>
            <a:spLocks noGrp="1"/>
          </p:cNvSpPr>
          <p:nvPr>
            <p:ph type="title"/>
          </p:nvPr>
        </p:nvSpPr>
        <p:spPr/>
        <p:txBody>
          <a:bodyPr/>
          <a:lstStyle/>
          <a:p>
            <a:r>
              <a:rPr lang="en-US" dirty="0"/>
              <a:t>The Brandt line</a:t>
            </a:r>
          </a:p>
        </p:txBody>
      </p:sp>
      <p:sp>
        <p:nvSpPr>
          <p:cNvPr id="35842" name="Content Placeholder 2">
            <a:extLst>
              <a:ext uri="{FF2B5EF4-FFF2-40B4-BE49-F238E27FC236}">
                <a16:creationId xmlns:a16="http://schemas.microsoft.com/office/drawing/2014/main" id="{EFFD7023-7C5D-C642-85F4-DBFDD2128DE0}"/>
              </a:ext>
            </a:extLst>
          </p:cNvPr>
          <p:cNvSpPr>
            <a:spLocks noGrp="1"/>
          </p:cNvSpPr>
          <p:nvPr>
            <p:ph sz="half" idx="1"/>
          </p:nvPr>
        </p:nvSpPr>
        <p:spPr/>
        <p:txBody>
          <a:bodyPr/>
          <a:lstStyle/>
          <a:p>
            <a:pPr eaLnBrk="1" hangingPunct="1"/>
            <a:r>
              <a:rPr lang="en-US" altLang="en-US" dirty="0">
                <a:ea typeface="ＭＳ Ｐゴシック" panose="020B0600070205080204" pitchFamily="34" charset="-128"/>
              </a:rPr>
              <a:t>Brandt line</a:t>
            </a:r>
          </a:p>
          <a:p>
            <a:pPr lvl="1"/>
            <a:r>
              <a:rPr lang="en-US" altLang="en-US" dirty="0">
                <a:ea typeface="ＭＳ Ｐゴシック" panose="020B0600070205080204" pitchFamily="34" charset="-128"/>
              </a:rPr>
              <a:t>In the 1970s, West German Chancellor Willy Brandt proposed what came to be known as the Brandt Line as a way of understanding the world.</a:t>
            </a:r>
          </a:p>
          <a:p>
            <a:pPr lvl="1"/>
            <a:r>
              <a:rPr lang="en-US" altLang="en-US" dirty="0">
                <a:ea typeface="ＭＳ Ｐゴシック" panose="020B0600070205080204" pitchFamily="34" charset="-128"/>
              </a:rPr>
              <a:t>It divided the world into two regions: wealthy and poor.</a:t>
            </a:r>
          </a:p>
          <a:p>
            <a:pPr lvl="1"/>
            <a:r>
              <a:rPr lang="en-US" altLang="en-US" dirty="0">
                <a:ea typeface="ＭＳ Ｐゴシック" panose="020B0600070205080204" pitchFamily="34" charset="-128"/>
              </a:rPr>
              <a:t>Corresponded to the northern and southern hemispheres.</a:t>
            </a:r>
          </a:p>
        </p:txBody>
      </p:sp>
      <p:sp>
        <p:nvSpPr>
          <p:cNvPr id="4" name="Content Placeholder 3">
            <a:extLst>
              <a:ext uri="{FF2B5EF4-FFF2-40B4-BE49-F238E27FC236}">
                <a16:creationId xmlns:a16="http://schemas.microsoft.com/office/drawing/2014/main" id="{7E051379-02C3-414D-B127-1AED04ED7C23}"/>
              </a:ext>
            </a:extLst>
          </p:cNvPr>
          <p:cNvSpPr>
            <a:spLocks noGrp="1"/>
          </p:cNvSpPr>
          <p:nvPr>
            <p:ph sz="half" idx="2"/>
          </p:nvPr>
        </p:nvSpPr>
        <p:spPr/>
        <p:txBody>
          <a:bodyPr/>
          <a:lstStyle/>
          <a:p>
            <a:endParaRPr lang="en-US"/>
          </a:p>
        </p:txBody>
      </p:sp>
      <p:sp>
        <p:nvSpPr>
          <p:cNvPr id="35843" name="TextBox 3">
            <a:extLst>
              <a:ext uri="{FF2B5EF4-FFF2-40B4-BE49-F238E27FC236}">
                <a16:creationId xmlns:a16="http://schemas.microsoft.com/office/drawing/2014/main" id="{8301B8F4-37A4-B34D-91D0-B6CA2B1690A0}"/>
              </a:ext>
            </a:extLst>
          </p:cNvPr>
          <p:cNvSpPr txBox="1">
            <a:spLocks noChangeArrowheads="1"/>
          </p:cNvSpPr>
          <p:nvPr/>
        </p:nvSpPr>
        <p:spPr bwMode="auto">
          <a:xfrm>
            <a:off x="6748144" y="4763688"/>
            <a:ext cx="5102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dirty="0">
                <a:solidFill>
                  <a:schemeClr val="tx2"/>
                </a:solidFill>
              </a:rPr>
              <a:t>The Brandt Line. </a:t>
            </a:r>
            <a:r>
              <a:rPr lang="en-US" altLang="en-US" dirty="0">
                <a:solidFill>
                  <a:schemeClr val="tx2"/>
                </a:solidFill>
              </a:rPr>
              <a:t>This line divides the wealthy nations of the Global North from the poor nations of the Global South. It provided another way of conceptualizing world regions from a development</a:t>
            </a:r>
          </a:p>
          <a:p>
            <a:pPr eaLnBrk="1" hangingPunct="1"/>
            <a:r>
              <a:rPr lang="en-US" altLang="en-US" dirty="0">
                <a:solidFill>
                  <a:schemeClr val="tx2"/>
                </a:solidFill>
              </a:rPr>
              <a:t>perspective.</a:t>
            </a:r>
          </a:p>
        </p:txBody>
      </p:sp>
      <p:pic>
        <p:nvPicPr>
          <p:cNvPr id="35844" name="Picture 4" descr="Screen Clipping">
            <a:extLst>
              <a:ext uri="{FF2B5EF4-FFF2-40B4-BE49-F238E27FC236}">
                <a16:creationId xmlns:a16="http://schemas.microsoft.com/office/drawing/2014/main" id="{F37E9508-5677-FF40-8E6B-E4153AE377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9713" y="1325331"/>
            <a:ext cx="5379088" cy="334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35892F-3DD2-490B-A24A-1D4E62D52D81}"/>
              </a:ext>
            </a:extLst>
          </p:cNvPr>
          <p:cNvSpPr>
            <a:spLocks noGrp="1"/>
          </p:cNvSpPr>
          <p:nvPr>
            <p:ph type="title"/>
          </p:nvPr>
        </p:nvSpPr>
        <p:spPr/>
        <p:txBody>
          <a:bodyPr/>
          <a:lstStyle/>
          <a:p>
            <a:r>
              <a:rPr lang="en-US" dirty="0"/>
              <a:t>A Contemporary Approach to Development</a:t>
            </a:r>
          </a:p>
        </p:txBody>
      </p:sp>
      <p:sp>
        <p:nvSpPr>
          <p:cNvPr id="6" name="Content Placeholder 5">
            <a:extLst>
              <a:ext uri="{FF2B5EF4-FFF2-40B4-BE49-F238E27FC236}">
                <a16:creationId xmlns:a16="http://schemas.microsoft.com/office/drawing/2014/main" id="{5E2B72E0-2041-4F11-8D5F-2D7C2E5F3269}"/>
              </a:ext>
            </a:extLst>
          </p:cNvPr>
          <p:cNvSpPr>
            <a:spLocks noGrp="1"/>
          </p:cNvSpPr>
          <p:nvPr>
            <p:ph idx="1"/>
          </p:nvPr>
        </p:nvSpPr>
        <p:spPr/>
        <p:txBody>
          <a:bodyPr/>
          <a:lstStyle/>
          <a:p>
            <a:r>
              <a:rPr lang="en-US" dirty="0"/>
              <a:t>Developing versus developed</a:t>
            </a:r>
          </a:p>
          <a:p>
            <a:pPr lvl="1"/>
            <a:r>
              <a:rPr lang="en-US" dirty="0"/>
              <a:t>Refers to different regions of the world.</a:t>
            </a:r>
          </a:p>
          <a:p>
            <a:pPr lvl="1"/>
            <a:r>
              <a:rPr lang="en-US" dirty="0"/>
              <a:t>Does not assume a linear progression in development.</a:t>
            </a:r>
          </a:p>
          <a:p>
            <a:r>
              <a:rPr lang="en-US" dirty="0"/>
              <a:t>Developing</a:t>
            </a:r>
          </a:p>
          <a:p>
            <a:pPr lvl="1"/>
            <a:r>
              <a:rPr lang="en-US" dirty="0"/>
              <a:t>Regions whose economies include not only a good deal of subsistence activities but also some manufacturing and service activities.</a:t>
            </a:r>
          </a:p>
          <a:p>
            <a:pPr lvl="1"/>
            <a:r>
              <a:rPr lang="en-US" dirty="0"/>
              <a:t>People are often unable to accumulate wealth, since they produce just enough, or at times not enough, food and other resources for their own immediate needs.</a:t>
            </a:r>
          </a:p>
          <a:p>
            <a:pPr lvl="1"/>
            <a:r>
              <a:rPr lang="en-US" dirty="0"/>
              <a:t>These places therefore are considered relatively poor.</a:t>
            </a:r>
          </a:p>
          <a:p>
            <a:r>
              <a:rPr lang="en-US" dirty="0"/>
              <a:t>Developed</a:t>
            </a:r>
          </a:p>
          <a:p>
            <a:pPr lvl="1"/>
            <a:r>
              <a:rPr lang="en-US" dirty="0"/>
              <a:t>Regions whose economies are based more on manufacturing, services, and information.</a:t>
            </a:r>
          </a:p>
          <a:p>
            <a:pPr lvl="1"/>
            <a:r>
              <a:rPr lang="en-US" dirty="0"/>
              <a:t>Considered wealthier because people living there are better able to accumulate resources.</a:t>
            </a:r>
          </a:p>
        </p:txBody>
      </p:sp>
    </p:spTree>
    <p:extLst>
      <p:ext uri="{BB962C8B-B14F-4D97-AF65-F5344CB8AC3E}">
        <p14:creationId xmlns:p14="http://schemas.microsoft.com/office/powerpoint/2010/main" val="304621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22B83-6F04-40B4-AFB5-84B0EB1ADC62}"/>
              </a:ext>
            </a:extLst>
          </p:cNvPr>
          <p:cNvSpPr>
            <a:spLocks noGrp="1"/>
          </p:cNvSpPr>
          <p:nvPr>
            <p:ph type="title"/>
          </p:nvPr>
        </p:nvSpPr>
        <p:spPr/>
        <p:txBody>
          <a:bodyPr/>
          <a:lstStyle/>
          <a:p>
            <a:r>
              <a:rPr lang="en-US" dirty="0"/>
              <a:t>Measuring development</a:t>
            </a:r>
          </a:p>
        </p:txBody>
      </p:sp>
      <p:sp>
        <p:nvSpPr>
          <p:cNvPr id="4" name="Content Placeholder 3">
            <a:extLst>
              <a:ext uri="{FF2B5EF4-FFF2-40B4-BE49-F238E27FC236}">
                <a16:creationId xmlns:a16="http://schemas.microsoft.com/office/drawing/2014/main" id="{7ACF71CA-552A-4113-958D-157C512D5CA8}"/>
              </a:ext>
            </a:extLst>
          </p:cNvPr>
          <p:cNvSpPr>
            <a:spLocks noGrp="1"/>
          </p:cNvSpPr>
          <p:nvPr>
            <p:ph idx="1"/>
          </p:nvPr>
        </p:nvSpPr>
        <p:spPr/>
        <p:txBody>
          <a:bodyPr/>
          <a:lstStyle/>
          <a:p>
            <a:r>
              <a:rPr lang="en-US" dirty="0"/>
              <a:t>The key terms relating to development geography have traditionally been economically based.</a:t>
            </a:r>
          </a:p>
          <a:p>
            <a:r>
              <a:rPr lang="en-US" dirty="0"/>
              <a:t>Gross Domestic Product (GDP)</a:t>
            </a:r>
          </a:p>
          <a:p>
            <a:pPr lvl="1"/>
            <a:r>
              <a:rPr lang="en-US" dirty="0"/>
              <a:t>The value of goods and services produced in a country in a year,</a:t>
            </a:r>
          </a:p>
          <a:p>
            <a:pPr lvl="1"/>
            <a:r>
              <a:rPr lang="en-US" dirty="0"/>
              <a:t>GDP per capita (i.e. the average per person).</a:t>
            </a:r>
          </a:p>
          <a:p>
            <a:pPr lvl="1"/>
            <a:r>
              <a:rPr lang="en-US" dirty="0"/>
              <a:t>GDP PPP:</a:t>
            </a:r>
          </a:p>
          <a:p>
            <a:pPr lvl="2"/>
            <a:r>
              <a:rPr lang="en-US" dirty="0"/>
              <a:t>Adjusted for purchasing power parities.</a:t>
            </a:r>
          </a:p>
          <a:p>
            <a:pPr lvl="2"/>
            <a:r>
              <a:rPr lang="en-US" dirty="0"/>
              <a:t>How much you can buy for your money in that particular country.</a:t>
            </a:r>
          </a:p>
          <a:p>
            <a:pPr lvl="2"/>
            <a:r>
              <a:rPr lang="en-US" dirty="0"/>
              <a:t>A more realistic impression of the economic status of a country. </a:t>
            </a:r>
          </a:p>
          <a:p>
            <a:pPr lvl="2"/>
            <a:r>
              <a:rPr lang="en-US" dirty="0"/>
              <a:t>In low-income countries GDP will be a higher number when adjusted for PPP.</a:t>
            </a:r>
          </a:p>
          <a:p>
            <a:r>
              <a:rPr lang="en-US" dirty="0"/>
              <a:t>Not much can be inferred from GDP numbers except that some countries have economies that are far larger than the economies of other countries.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FBEB5-A65A-432E-AB49-CBE06DA8BD6F}"/>
              </a:ext>
            </a:extLst>
          </p:cNvPr>
          <p:cNvSpPr>
            <a:spLocks noGrp="1"/>
          </p:cNvSpPr>
          <p:nvPr>
            <p:ph type="title"/>
          </p:nvPr>
        </p:nvSpPr>
        <p:spPr/>
        <p:txBody>
          <a:bodyPr/>
          <a:lstStyle/>
          <a:p>
            <a:r>
              <a:rPr lang="en-US" dirty="0"/>
              <a:t>Measuring development</a:t>
            </a:r>
          </a:p>
        </p:txBody>
      </p:sp>
      <p:sp>
        <p:nvSpPr>
          <p:cNvPr id="4" name="Content Placeholder 3">
            <a:extLst>
              <a:ext uri="{FF2B5EF4-FFF2-40B4-BE49-F238E27FC236}">
                <a16:creationId xmlns:a16="http://schemas.microsoft.com/office/drawing/2014/main" id="{3ADFB564-79DA-4C94-A59F-595DD47DCDE6}"/>
              </a:ext>
            </a:extLst>
          </p:cNvPr>
          <p:cNvSpPr>
            <a:spLocks noGrp="1"/>
          </p:cNvSpPr>
          <p:nvPr>
            <p:ph idx="1"/>
          </p:nvPr>
        </p:nvSpPr>
        <p:spPr/>
        <p:txBody>
          <a:bodyPr/>
          <a:lstStyle/>
          <a:p>
            <a:r>
              <a:rPr lang="en-US" dirty="0"/>
              <a:t>Not included in the GDP</a:t>
            </a:r>
          </a:p>
          <a:p>
            <a:pPr lvl="1"/>
            <a:r>
              <a:rPr lang="en-US" dirty="0"/>
              <a:t>Value of goods and services produced in the informal sector of the economy (i.e. “off the books”; the goods and services that are not taxed). </a:t>
            </a:r>
          </a:p>
          <a:p>
            <a:pPr lvl="1"/>
            <a:r>
              <a:rPr lang="en-US" dirty="0"/>
              <a:t>The distribution of wealth between people or groups of people in a country.</a:t>
            </a:r>
          </a:p>
          <a:p>
            <a:pPr lvl="1"/>
            <a:r>
              <a:rPr lang="en-US" dirty="0"/>
              <a:t>Having the economic means to provide them is no guarantee that basic needs will be met for all members of society.</a:t>
            </a:r>
          </a:p>
          <a:p>
            <a:pPr lvl="1"/>
            <a:r>
              <a:rPr lang="en-US" dirty="0"/>
              <a:t>Gender differences in earnings</a:t>
            </a:r>
          </a:p>
          <a:p>
            <a:pPr lvl="1"/>
            <a:r>
              <a:rPr lang="en-US" dirty="0"/>
              <a:t>Measurements of the actual wellbeing of the population.</a:t>
            </a:r>
          </a:p>
          <a:p>
            <a:pPr lvl="1"/>
            <a:r>
              <a:rPr lang="en-US" dirty="0"/>
              <a:t>Anything that contribute to purchases will count positively (military expenses)</a:t>
            </a:r>
          </a:p>
          <a:p>
            <a:endParaRPr lang="en-US" dirty="0"/>
          </a:p>
          <a:p>
            <a:endParaRPr lang="en-US"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9B241-F932-4CA0-9592-D9FB23B223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295400"/>
            <a:ext cx="8595360" cy="5372100"/>
          </a:xfrm>
          <a:prstGeom prst="rect">
            <a:avLst/>
          </a:prstGeom>
        </p:spPr>
      </p:pic>
      <p:sp>
        <p:nvSpPr>
          <p:cNvPr id="4" name="Title 3">
            <a:extLst>
              <a:ext uri="{FF2B5EF4-FFF2-40B4-BE49-F238E27FC236}">
                <a16:creationId xmlns:a16="http://schemas.microsoft.com/office/drawing/2014/main" id="{02F32B2F-C4EF-4628-8A2B-4244D1D3ED93}"/>
              </a:ext>
            </a:extLst>
          </p:cNvPr>
          <p:cNvSpPr>
            <a:spLocks noGrp="1"/>
          </p:cNvSpPr>
          <p:nvPr>
            <p:ph type="title"/>
          </p:nvPr>
        </p:nvSpPr>
        <p:spPr/>
        <p:txBody>
          <a:bodyPr/>
          <a:lstStyle/>
          <a:p>
            <a:r>
              <a:rPr lang="en-US" dirty="0"/>
              <a:t>Gross Domestic Product</a:t>
            </a:r>
          </a:p>
        </p:txBody>
      </p:sp>
    </p:spTree>
    <p:extLst>
      <p:ext uri="{BB962C8B-B14F-4D97-AF65-F5344CB8AC3E}">
        <p14:creationId xmlns:p14="http://schemas.microsoft.com/office/powerpoint/2010/main" val="1181088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Conditions of Usage</a:t>
            </a:r>
          </a:p>
        </p:txBody>
      </p:sp>
      <p:sp>
        <p:nvSpPr>
          <p:cNvPr id="10243" name="Rectangle 3"/>
          <p:cNvSpPr>
            <a:spLocks noGrp="1" noChangeArrowheads="1"/>
          </p:cNvSpPr>
          <p:nvPr>
            <p:ph idx="1"/>
          </p:nvPr>
        </p:nvSpPr>
        <p:spPr/>
        <p:txBody>
          <a:bodyPr/>
          <a:lstStyle/>
          <a:p>
            <a:pPr eaLnBrk="1" hangingPunct="1"/>
            <a:r>
              <a:rPr lang="en-US" dirty="0"/>
              <a:t>For personal and classroom use only</a:t>
            </a:r>
          </a:p>
          <a:p>
            <a:pPr lvl="1" eaLnBrk="1" hangingPunct="1"/>
            <a:r>
              <a:rPr lang="en-US" dirty="0"/>
              <a:t>Excludes any other forms of communication such as conference presentations, published reports and papers.</a:t>
            </a:r>
          </a:p>
          <a:p>
            <a:pPr eaLnBrk="1" hangingPunct="1"/>
            <a:r>
              <a:rPr lang="en-US" dirty="0"/>
              <a:t>No modification and redistribution permitted</a:t>
            </a:r>
          </a:p>
          <a:p>
            <a:pPr lvl="1" eaLnBrk="1" hangingPunct="1"/>
            <a:r>
              <a:rPr lang="en-US" dirty="0"/>
              <a:t>Cannot be published, in whole or in part, in any form (printed or electronic) and on any media without consent.</a:t>
            </a:r>
          </a:p>
          <a:p>
            <a:pPr eaLnBrk="1" hangingPunct="1"/>
            <a:r>
              <a:rPr lang="en-US" dirty="0"/>
              <a:t>Citation</a:t>
            </a:r>
          </a:p>
          <a:p>
            <a:pPr lvl="1"/>
            <a:r>
              <a:rPr lang="en-US" dirty="0">
                <a:latin typeface="Arial Narrow" panose="020B0606020202030204" pitchFamily="34" charset="0"/>
              </a:rPr>
              <a:t>Neumann, Roderick P. and Price, Patricia L. (2019) Contemporary Human Geography: Culture, Globalization, Landscape, </a:t>
            </a:r>
            <a:r>
              <a:rPr lang="en-US">
                <a:latin typeface="Arial Narrow" panose="020B0606020202030204" pitchFamily="34" charset="0"/>
              </a:rPr>
              <a:t>Second Edition.</a:t>
            </a:r>
            <a:endParaRPr lang="en-US" dirty="0">
              <a:latin typeface="Arial Narrow" panose="020B0606020202030204" pitchFamily="34" charset="0"/>
            </a:endParaRPr>
          </a:p>
          <a:p>
            <a:pPr lvl="1" eaLnBrk="1" hangingPunct="1"/>
            <a:r>
              <a:rPr lang="en-US" dirty="0"/>
              <a:t>Dr. Jean-Paul Rodrigue, Dept. of Global Studies &amp; Geography, Hofstra University.</a:t>
            </a:r>
          </a:p>
        </p:txBody>
      </p:sp>
    </p:spTree>
    <p:extLst>
      <p:ext uri="{BB962C8B-B14F-4D97-AF65-F5344CB8AC3E}">
        <p14:creationId xmlns:p14="http://schemas.microsoft.com/office/powerpoint/2010/main" val="15416857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CE65-82CA-4BE2-A3B9-6537E496D02C}"/>
              </a:ext>
            </a:extLst>
          </p:cNvPr>
          <p:cNvSpPr>
            <a:spLocks noGrp="1"/>
          </p:cNvSpPr>
          <p:nvPr>
            <p:ph type="title"/>
          </p:nvPr>
        </p:nvSpPr>
        <p:spPr/>
        <p:txBody>
          <a:bodyPr/>
          <a:lstStyle/>
          <a:p>
            <a:r>
              <a:rPr lang="en-US" dirty="0"/>
              <a:t>Gross Domestic Product per capita</a:t>
            </a:r>
          </a:p>
        </p:txBody>
      </p:sp>
      <p:pic>
        <p:nvPicPr>
          <p:cNvPr id="4" name="Picture 3">
            <a:extLst>
              <a:ext uri="{FF2B5EF4-FFF2-40B4-BE49-F238E27FC236}">
                <a16:creationId xmlns:a16="http://schemas.microsoft.com/office/drawing/2014/main" id="{EF1DCDA2-E674-4685-9E39-1BE2E7FE4C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1328996"/>
            <a:ext cx="8595360" cy="5428668"/>
          </a:xfrm>
          <a:prstGeom prst="rect">
            <a:avLst/>
          </a:prstGeom>
        </p:spPr>
      </p:pic>
    </p:spTree>
    <p:extLst>
      <p:ext uri="{BB962C8B-B14F-4D97-AF65-F5344CB8AC3E}">
        <p14:creationId xmlns:p14="http://schemas.microsoft.com/office/powerpoint/2010/main" val="2252565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DBF8-EC0D-438B-8EDF-D72AC70DFC01}"/>
              </a:ext>
            </a:extLst>
          </p:cNvPr>
          <p:cNvSpPr>
            <a:spLocks noGrp="1"/>
          </p:cNvSpPr>
          <p:nvPr>
            <p:ph type="title"/>
          </p:nvPr>
        </p:nvSpPr>
        <p:spPr/>
        <p:txBody>
          <a:bodyPr/>
          <a:lstStyle/>
          <a:p>
            <a:r>
              <a:rPr lang="en-US" dirty="0"/>
              <a:t>Income inequality: The Gini coefficient</a:t>
            </a:r>
          </a:p>
        </p:txBody>
      </p:sp>
      <p:pic>
        <p:nvPicPr>
          <p:cNvPr id="4" name="Picture 3">
            <a:extLst>
              <a:ext uri="{FF2B5EF4-FFF2-40B4-BE49-F238E27FC236}">
                <a16:creationId xmlns:a16="http://schemas.microsoft.com/office/drawing/2014/main" id="{D35CEDA7-45F6-4FA1-955A-F8B68D6EAB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5400" y="1371599"/>
            <a:ext cx="9966960" cy="5161462"/>
          </a:xfrm>
          <a:prstGeom prst="rect">
            <a:avLst/>
          </a:prstGeom>
        </p:spPr>
      </p:pic>
    </p:spTree>
    <p:extLst>
      <p:ext uri="{BB962C8B-B14F-4D97-AF65-F5344CB8AC3E}">
        <p14:creationId xmlns:p14="http://schemas.microsoft.com/office/powerpoint/2010/main" val="417251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E7CD9-80CF-432F-8CBD-0CF0DB299D04}"/>
              </a:ext>
            </a:extLst>
          </p:cNvPr>
          <p:cNvSpPr>
            <a:spLocks noGrp="1"/>
          </p:cNvSpPr>
          <p:nvPr>
            <p:ph type="title"/>
          </p:nvPr>
        </p:nvSpPr>
        <p:spPr/>
        <p:txBody>
          <a:bodyPr/>
          <a:lstStyle/>
          <a:p>
            <a:r>
              <a:rPr lang="en-US" dirty="0"/>
              <a:t>Development as quality of life</a:t>
            </a:r>
          </a:p>
        </p:txBody>
      </p:sp>
      <p:sp>
        <p:nvSpPr>
          <p:cNvPr id="4" name="Content Placeholder 3">
            <a:extLst>
              <a:ext uri="{FF2B5EF4-FFF2-40B4-BE49-F238E27FC236}">
                <a16:creationId xmlns:a16="http://schemas.microsoft.com/office/drawing/2014/main" id="{857B1463-43C6-4A91-B3E4-4039D2B69A93}"/>
              </a:ext>
            </a:extLst>
          </p:cNvPr>
          <p:cNvSpPr>
            <a:spLocks noGrp="1"/>
          </p:cNvSpPr>
          <p:nvPr>
            <p:ph idx="1"/>
          </p:nvPr>
        </p:nvSpPr>
        <p:spPr/>
        <p:txBody>
          <a:bodyPr/>
          <a:lstStyle/>
          <a:p>
            <a:r>
              <a:rPr lang="en-US" dirty="0"/>
              <a:t>Human Development Index</a:t>
            </a:r>
          </a:p>
          <a:p>
            <a:pPr lvl="1"/>
            <a:r>
              <a:rPr lang="en-US" dirty="0"/>
              <a:t>Development is about enhancing individual and societal quality of life.</a:t>
            </a:r>
          </a:p>
          <a:p>
            <a:pPr lvl="1"/>
            <a:r>
              <a:rPr lang="en-US" dirty="0"/>
              <a:t>In 1990 the United Nations Development Program (UNDP) developed a new type of measurement: the HDI.</a:t>
            </a:r>
          </a:p>
          <a:p>
            <a:pPr lvl="1"/>
            <a:r>
              <a:rPr lang="en-US" dirty="0"/>
              <a:t>HDI measures how well people’s basic needs are being met:</a:t>
            </a:r>
          </a:p>
          <a:p>
            <a:pPr lvl="1"/>
            <a:r>
              <a:rPr lang="en-US" dirty="0"/>
              <a:t>“HDI is a composite index measuring average achievement in three basic dimensions of human development—a long and healthy life, knowledge and a decent standard of living.” </a:t>
            </a:r>
          </a:p>
          <a:p>
            <a:pPr lvl="1"/>
            <a:r>
              <a:rPr lang="en-US" dirty="0"/>
              <a:t>HDI combines:</a:t>
            </a:r>
          </a:p>
          <a:p>
            <a:pPr lvl="2"/>
            <a:r>
              <a:rPr lang="en-US" dirty="0"/>
              <a:t>Life expectancy at birth.</a:t>
            </a:r>
          </a:p>
          <a:p>
            <a:pPr lvl="2"/>
            <a:r>
              <a:rPr lang="en-US" dirty="0"/>
              <a:t>Expected years of schooling.</a:t>
            </a:r>
          </a:p>
          <a:p>
            <a:pPr lvl="2"/>
            <a:r>
              <a:rPr lang="en-US" dirty="0"/>
              <a:t>Mean years of schooling.</a:t>
            </a:r>
          </a:p>
          <a:p>
            <a:pPr lvl="2"/>
            <a:r>
              <a:rPr lang="en-US" dirty="0"/>
              <a:t>Gross national income (GNI) per capita.</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A362DBC3-F755-45A1-8760-027796760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E3A33D-7D7D-48B6-82DB-009F68424CD2}"/>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Provide some examples of how development can be measured.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DB74D6-F10D-4A9D-95ED-7E01BBC17E31}"/>
              </a:ext>
            </a:extLst>
          </p:cNvPr>
          <p:cNvSpPr>
            <a:spLocks noGrp="1"/>
          </p:cNvSpPr>
          <p:nvPr>
            <p:ph type="title"/>
          </p:nvPr>
        </p:nvSpPr>
        <p:spPr/>
        <p:txBody>
          <a:bodyPr/>
          <a:lstStyle/>
          <a:p>
            <a:r>
              <a:rPr lang="en-US" dirty="0"/>
              <a:t>Human Development Index</a:t>
            </a:r>
          </a:p>
        </p:txBody>
      </p:sp>
      <p:pic>
        <p:nvPicPr>
          <p:cNvPr id="6" name="Picture 5">
            <a:extLst>
              <a:ext uri="{FF2B5EF4-FFF2-40B4-BE49-F238E27FC236}">
                <a16:creationId xmlns:a16="http://schemas.microsoft.com/office/drawing/2014/main" id="{088168EA-0F32-41E7-BA05-319603BCFB43}"/>
              </a:ext>
            </a:extLst>
          </p:cNvPr>
          <p:cNvPicPr>
            <a:picLocks noChangeAspect="1"/>
          </p:cNvPicPr>
          <p:nvPr/>
        </p:nvPicPr>
        <p:blipFill rotWithShape="1">
          <a:blip r:embed="rId2"/>
          <a:srcRect l="25370" t="8889" r="20633" b="50000"/>
          <a:stretch/>
        </p:blipFill>
        <p:spPr>
          <a:xfrm>
            <a:off x="1752600" y="1295399"/>
            <a:ext cx="8321040" cy="5401378"/>
          </a:xfrm>
          <a:prstGeom prst="rect">
            <a:avLst/>
          </a:prstGeom>
        </p:spPr>
      </p:pic>
    </p:spTree>
    <p:extLst>
      <p:ext uri="{BB962C8B-B14F-4D97-AF65-F5344CB8AC3E}">
        <p14:creationId xmlns:p14="http://schemas.microsoft.com/office/powerpoint/2010/main" val="789650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F1C6CD01-A970-2149-A64B-EE00F792C2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91440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3">
            <a:extLst>
              <a:ext uri="{FF2B5EF4-FFF2-40B4-BE49-F238E27FC236}">
                <a16:creationId xmlns:a16="http://schemas.microsoft.com/office/drawing/2014/main" id="{D06CDE69-A3A1-CD46-A84A-5614C9987912}"/>
              </a:ext>
            </a:extLst>
          </p:cNvPr>
          <p:cNvSpPr txBox="1">
            <a:spLocks noChangeArrowheads="1"/>
          </p:cNvSpPr>
          <p:nvPr/>
        </p:nvSpPr>
        <p:spPr bwMode="auto">
          <a:xfrm>
            <a:off x="1600200" y="419101"/>
            <a:ext cx="891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r>
              <a:rPr lang="en-US" altLang="en-US"/>
              <a:t>“The Global Goals”:  end poverty, protect the planet and ensure that all people enjoy peace and prosperity. (2030 Agenda, UNDP)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DD86B-5053-4878-B489-29622AFA4121}"/>
              </a:ext>
            </a:extLst>
          </p:cNvPr>
          <p:cNvSpPr>
            <a:spLocks noGrp="1"/>
          </p:cNvSpPr>
          <p:nvPr>
            <p:ph type="title"/>
          </p:nvPr>
        </p:nvSpPr>
        <p:spPr/>
        <p:txBody>
          <a:bodyPr/>
          <a:lstStyle/>
          <a:p>
            <a:r>
              <a:rPr lang="en-US" dirty="0"/>
              <a:t>Development actors</a:t>
            </a:r>
          </a:p>
        </p:txBody>
      </p:sp>
      <p:sp>
        <p:nvSpPr>
          <p:cNvPr id="4" name="Content Placeholder 3">
            <a:extLst>
              <a:ext uri="{FF2B5EF4-FFF2-40B4-BE49-F238E27FC236}">
                <a16:creationId xmlns:a16="http://schemas.microsoft.com/office/drawing/2014/main" id="{B452BCD7-BA50-429D-8E0B-8A7F47E8FDBE}"/>
              </a:ext>
            </a:extLst>
          </p:cNvPr>
          <p:cNvSpPr>
            <a:spLocks noGrp="1"/>
          </p:cNvSpPr>
          <p:nvPr>
            <p:ph idx="1"/>
          </p:nvPr>
        </p:nvSpPr>
        <p:spPr/>
        <p:txBody>
          <a:bodyPr/>
          <a:lstStyle/>
          <a:p>
            <a:r>
              <a:rPr lang="en-US" dirty="0"/>
              <a:t>Traditionally, there have been several major actors in the field of development </a:t>
            </a:r>
          </a:p>
          <a:p>
            <a:pPr lvl="1"/>
            <a:r>
              <a:rPr lang="en-US" dirty="0"/>
              <a:t>International organizations (e.g., the World Bank, the IMF, the UN Development </a:t>
            </a:r>
            <a:r>
              <a:rPr lang="en-US" dirty="0" err="1"/>
              <a:t>Programme</a:t>
            </a:r>
            <a:r>
              <a:rPr lang="en-US" dirty="0"/>
              <a:t>, World Health Organization, Oxfam).</a:t>
            </a:r>
          </a:p>
          <a:p>
            <a:pPr lvl="1"/>
            <a:r>
              <a:rPr lang="en-US" dirty="0"/>
              <a:t>Churches and religiously affiliated NGOs; secular NGOs.</a:t>
            </a:r>
          </a:p>
          <a:p>
            <a:pPr lvl="1"/>
            <a:r>
              <a:rPr lang="en-US" dirty="0"/>
              <a:t>National governments (both individually and working together).</a:t>
            </a:r>
          </a:p>
          <a:p>
            <a:pPr lvl="1"/>
            <a:r>
              <a:rPr lang="en-US" dirty="0"/>
              <a:t>Corporations (and individuals associated with corporations).</a:t>
            </a:r>
          </a:p>
          <a:p>
            <a:pPr lvl="1"/>
            <a:r>
              <a:rPr lang="en-US" dirty="0"/>
              <a:t>Development actors and activities not sanctioned or recognized (e.g., Mexico’s drug lords).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CADE82-9F7B-423F-B2B2-6A413A6A22A8}"/>
              </a:ext>
            </a:extLst>
          </p:cNvPr>
          <p:cNvSpPr>
            <a:spLocks noGrp="1"/>
          </p:cNvSpPr>
          <p:nvPr>
            <p:ph type="title"/>
          </p:nvPr>
        </p:nvSpPr>
        <p:spPr/>
        <p:txBody>
          <a:bodyPr/>
          <a:lstStyle/>
          <a:p>
            <a:r>
              <a:rPr lang="en-US" dirty="0"/>
              <a:t>U.S. economic, development and security assistance by country</a:t>
            </a:r>
          </a:p>
        </p:txBody>
      </p:sp>
      <p:pic>
        <p:nvPicPr>
          <p:cNvPr id="6" name="Picture 5">
            <a:extLst>
              <a:ext uri="{FF2B5EF4-FFF2-40B4-BE49-F238E27FC236}">
                <a16:creationId xmlns:a16="http://schemas.microsoft.com/office/drawing/2014/main" id="{26A6C3E5-A4A7-49D2-A5BF-6AE55A3497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0600" y="1308866"/>
            <a:ext cx="5487718" cy="5298487"/>
          </a:xfrm>
          <a:prstGeom prst="rect">
            <a:avLst/>
          </a:prstGeom>
        </p:spPr>
      </p:pic>
      <p:pic>
        <p:nvPicPr>
          <p:cNvPr id="3" name="Picture 2">
            <a:extLst>
              <a:ext uri="{FF2B5EF4-FFF2-40B4-BE49-F238E27FC236}">
                <a16:creationId xmlns:a16="http://schemas.microsoft.com/office/drawing/2014/main" id="{CD89175B-952D-462D-A4F2-EFEF77B4818F}"/>
              </a:ext>
            </a:extLst>
          </p:cNvPr>
          <p:cNvPicPr>
            <a:picLocks noChangeAspect="1"/>
          </p:cNvPicPr>
          <p:nvPr/>
        </p:nvPicPr>
        <p:blipFill rotWithShape="1">
          <a:blip r:embed="rId3"/>
          <a:srcRect l="34843" t="37777" r="8318" b="5556"/>
          <a:stretch/>
        </p:blipFill>
        <p:spPr>
          <a:xfrm>
            <a:off x="6305996" y="1308866"/>
            <a:ext cx="5811217" cy="4939534"/>
          </a:xfrm>
          <a:prstGeom prst="rect">
            <a:avLst/>
          </a:prstGeom>
        </p:spPr>
      </p:pic>
    </p:spTree>
    <p:extLst>
      <p:ext uri="{BB962C8B-B14F-4D97-AF65-F5344CB8AC3E}">
        <p14:creationId xmlns:p14="http://schemas.microsoft.com/office/powerpoint/2010/main" val="81370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CFDCA5-B34D-4E65-A97F-4FA4FAF7717D}"/>
              </a:ext>
            </a:extLst>
          </p:cNvPr>
          <p:cNvSpPr>
            <a:spLocks noGrp="1"/>
          </p:cNvSpPr>
          <p:nvPr>
            <p:ph type="title"/>
          </p:nvPr>
        </p:nvSpPr>
        <p:spPr/>
        <p:txBody>
          <a:bodyPr/>
          <a:lstStyle/>
          <a:p>
            <a:r>
              <a:rPr lang="en-US" dirty="0"/>
              <a:t>B – Transportation and Development</a:t>
            </a:r>
          </a:p>
        </p:txBody>
      </p:sp>
      <p:sp>
        <p:nvSpPr>
          <p:cNvPr id="4" name="Text Placeholder 3">
            <a:extLst>
              <a:ext uri="{FF2B5EF4-FFF2-40B4-BE49-F238E27FC236}">
                <a16:creationId xmlns:a16="http://schemas.microsoft.com/office/drawing/2014/main" id="{4376D080-AC4A-41B1-A519-FFABC9151898}"/>
              </a:ext>
            </a:extLst>
          </p:cNvPr>
          <p:cNvSpPr>
            <a:spLocks noGrp="1"/>
          </p:cNvSpPr>
          <p:nvPr>
            <p:ph type="body" idx="1"/>
          </p:nvPr>
        </p:nvSpPr>
        <p:spPr/>
        <p:txBody>
          <a:bodyPr/>
          <a:lstStyle/>
          <a:p>
            <a:r>
              <a:rPr lang="en-US" dirty="0"/>
              <a:t>The relationships between transportation and development.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726B2F-89B3-48A4-9764-BBDD03F5A4C7}"/>
              </a:ext>
            </a:extLst>
          </p:cNvPr>
          <p:cNvSpPr>
            <a:spLocks noGrp="1"/>
          </p:cNvSpPr>
          <p:nvPr>
            <p:ph type="title"/>
          </p:nvPr>
        </p:nvSpPr>
        <p:spPr/>
        <p:txBody>
          <a:bodyPr/>
          <a:lstStyle/>
          <a:p>
            <a:r>
              <a:rPr lang="en-US" dirty="0"/>
              <a:t>Transportation and development</a:t>
            </a:r>
          </a:p>
        </p:txBody>
      </p:sp>
      <p:sp>
        <p:nvSpPr>
          <p:cNvPr id="4" name="Content Placeholder 3">
            <a:extLst>
              <a:ext uri="{FF2B5EF4-FFF2-40B4-BE49-F238E27FC236}">
                <a16:creationId xmlns:a16="http://schemas.microsoft.com/office/drawing/2014/main" id="{52B5C895-BC24-4277-9FF1-2B1B29151A4C}"/>
              </a:ext>
            </a:extLst>
          </p:cNvPr>
          <p:cNvSpPr>
            <a:spLocks noGrp="1"/>
          </p:cNvSpPr>
          <p:nvPr>
            <p:ph idx="1"/>
          </p:nvPr>
        </p:nvSpPr>
        <p:spPr/>
        <p:txBody>
          <a:bodyPr/>
          <a:lstStyle/>
          <a:p>
            <a:r>
              <a:rPr lang="en-US" dirty="0"/>
              <a:t>Transportation</a:t>
            </a:r>
          </a:p>
          <a:p>
            <a:pPr lvl="1"/>
            <a:r>
              <a:rPr lang="en-US" dirty="0"/>
              <a:t>The movement of goods, people, and information from one place to another.</a:t>
            </a:r>
          </a:p>
          <a:p>
            <a:pPr lvl="1"/>
            <a:r>
              <a:rPr lang="en-US" dirty="0"/>
              <a:t>The most important element linking development, industrialization, and urbanization.</a:t>
            </a:r>
          </a:p>
          <a:p>
            <a:r>
              <a:rPr lang="en-US" dirty="0"/>
              <a:t>Industrial Revolution</a:t>
            </a:r>
          </a:p>
          <a:p>
            <a:pPr lvl="1"/>
            <a:r>
              <a:rPr lang="en-US" dirty="0"/>
              <a:t>Beginning in England in the mid-1700s.</a:t>
            </a:r>
          </a:p>
          <a:p>
            <a:pPr lvl="1"/>
            <a:r>
              <a:rPr lang="en-US" dirty="0"/>
              <a:t>Saw the rapid transformation of the economy through the introduction of machines, new power sources, and novel chemical processes.</a:t>
            </a:r>
          </a:p>
          <a:p>
            <a:pPr lvl="1"/>
            <a:r>
              <a:rPr lang="en-US" dirty="0"/>
              <a:t>Encouraged and was furthered by the development of new forms of transportation (steam ships and railroads).</a:t>
            </a:r>
          </a:p>
          <a:p>
            <a:pPr lvl="1"/>
            <a:r>
              <a:rPr lang="en-US" dirty="0"/>
              <a:t>Move raw materials and finished products from one place to another cheaply and quickly.</a:t>
            </a:r>
          </a:p>
          <a:p>
            <a:pPr lvl="1"/>
            <a:r>
              <a:rPr lang="en-US" dirty="0"/>
              <a:t>The main stimulus that led to transportation breakthroughs.</a:t>
            </a:r>
          </a:p>
          <a:p>
            <a:pPr lvl="1"/>
            <a:r>
              <a:rPr lang="en-US" dirty="0"/>
              <a:t>Gave industrializing countries an enormous advantage; strengthening of the British Empire.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E2E4A-D239-4DBF-924D-B5F02273131A}"/>
              </a:ext>
            </a:extLst>
          </p:cNvPr>
          <p:cNvSpPr>
            <a:spLocks noGrp="1"/>
          </p:cNvSpPr>
          <p:nvPr>
            <p:ph type="title"/>
          </p:nvPr>
        </p:nvSpPr>
        <p:spPr/>
        <p:txBody>
          <a:bodyPr/>
          <a:lstStyle/>
          <a:p>
            <a:r>
              <a:rPr lang="en-US" dirty="0"/>
              <a:t>Transportation and the colonial legacy</a:t>
            </a:r>
          </a:p>
        </p:txBody>
      </p:sp>
      <p:sp>
        <p:nvSpPr>
          <p:cNvPr id="4" name="Content Placeholder 3">
            <a:extLst>
              <a:ext uri="{FF2B5EF4-FFF2-40B4-BE49-F238E27FC236}">
                <a16:creationId xmlns:a16="http://schemas.microsoft.com/office/drawing/2014/main" id="{00079B3A-BD69-43F9-A5FA-B8A124126A4F}"/>
              </a:ext>
            </a:extLst>
          </p:cNvPr>
          <p:cNvSpPr>
            <a:spLocks noGrp="1"/>
          </p:cNvSpPr>
          <p:nvPr>
            <p:ph idx="1"/>
          </p:nvPr>
        </p:nvSpPr>
        <p:spPr/>
        <p:txBody>
          <a:bodyPr/>
          <a:lstStyle/>
          <a:p>
            <a:r>
              <a:rPr lang="en-US" dirty="0"/>
              <a:t>Physical transportation of raw materials</a:t>
            </a:r>
          </a:p>
          <a:p>
            <a:pPr lvl="1"/>
            <a:r>
              <a:rPr lang="en-US" dirty="0"/>
              <a:t>From the site of their extraction, to places where they were processed into manufactured goods, was essential to industrialization.</a:t>
            </a:r>
          </a:p>
          <a:p>
            <a:pPr lvl="1"/>
            <a:r>
              <a:rPr lang="en-US" dirty="0"/>
              <a:t>Set specific networks and relations, even in advanced economies such as Canada, Australia and Russia.</a:t>
            </a:r>
          </a:p>
          <a:p>
            <a:r>
              <a:rPr lang="en-US" dirty="0"/>
              <a:t>Nationalization</a:t>
            </a:r>
          </a:p>
          <a:p>
            <a:pPr lvl="1"/>
            <a:r>
              <a:rPr lang="en-US" dirty="0"/>
              <a:t>Independence were often waged on and around the means of transportation (port and rail links).</a:t>
            </a:r>
          </a:p>
          <a:p>
            <a:pPr lvl="1"/>
            <a:r>
              <a:rPr lang="en-US" dirty="0"/>
              <a:t>Government takeover of the transportation infrastructure and fuel sources from private foreign ownership.</a:t>
            </a:r>
          </a:p>
          <a:p>
            <a:pPr lvl="1"/>
            <a:r>
              <a:rPr lang="en-US" dirty="0"/>
              <a:t>Former colonies have inherited the transportation infrastructure that was built during the colonial era.</a:t>
            </a:r>
          </a:p>
          <a:p>
            <a:pPr lvl="1"/>
            <a:r>
              <a:rPr lang="en-US" dirty="0"/>
              <a:t>Oriented toward coasts and port cities, and do not necessarily move people and goods efficiently within countries.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BE97-15CA-3545-94DA-D3D22DB89AD6}"/>
              </a:ext>
            </a:extLst>
          </p:cNvPr>
          <p:cNvSpPr>
            <a:spLocks noGrp="1"/>
          </p:cNvSpPr>
          <p:nvPr>
            <p:ph type="title"/>
          </p:nvPr>
        </p:nvSpPr>
        <p:spPr/>
        <p:txBody>
          <a:bodyPr/>
          <a:lstStyle/>
          <a:p>
            <a:pPr fontAlgn="auto">
              <a:spcAft>
                <a:spcPts val="0"/>
              </a:spcAft>
              <a:defRPr/>
            </a:pPr>
            <a:r>
              <a:rPr lang="en-US" dirty="0"/>
              <a:t>A – </a:t>
            </a:r>
            <a:r>
              <a:rPr dirty="0"/>
              <a:t>Region</a:t>
            </a:r>
            <a:r>
              <a:rPr lang="en-US" dirty="0"/>
              <a:t>s and Development</a:t>
            </a:r>
            <a:endParaRPr dirty="0"/>
          </a:p>
        </p:txBody>
      </p:sp>
      <p:sp>
        <p:nvSpPr>
          <p:cNvPr id="3" name="Text Placeholder 2">
            <a:extLst>
              <a:ext uri="{FF2B5EF4-FFF2-40B4-BE49-F238E27FC236}">
                <a16:creationId xmlns:a16="http://schemas.microsoft.com/office/drawing/2014/main" id="{119B4D51-49A7-40B8-847B-4C56AC65F60B}"/>
              </a:ext>
            </a:extLst>
          </p:cNvPr>
          <p:cNvSpPr>
            <a:spLocks noGrp="1"/>
          </p:cNvSpPr>
          <p:nvPr>
            <p:ph type="body" idx="1"/>
          </p:nvPr>
        </p:nvSpPr>
        <p:spPr/>
        <p:txBody>
          <a:bodyPr/>
          <a:lstStyle/>
          <a:p>
            <a:r>
              <a:rPr lang="en-US" dirty="0"/>
              <a:t>The history of thinking about development, the diverse ways to measure it, and how development has shaped, and reshaped, regions.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Rail Network and Rail Systems</a:t>
            </a:r>
          </a:p>
        </p:txBody>
      </p:sp>
      <p:pic>
        <p:nvPicPr>
          <p:cNvPr id="6" name="Picture 5" descr="A picture containing text, map&#10;&#10;Description automatically generated">
            <a:extLst>
              <a:ext uri="{FF2B5EF4-FFF2-40B4-BE49-F238E27FC236}">
                <a16:creationId xmlns:a16="http://schemas.microsoft.com/office/drawing/2014/main" id="{DFEDAAF5-13AB-4CDE-B9A0-BADE1E3CE6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00200" y="990600"/>
            <a:ext cx="9235440" cy="5686983"/>
          </a:xfrm>
          <a:prstGeom prst="rect">
            <a:avLst/>
          </a:prstGeom>
        </p:spPr>
      </p:pic>
      <p:sp>
        <p:nvSpPr>
          <p:cNvPr id="4" name="Action Button: Document 3">
            <a:hlinkClick r:id="rId4" highlightClick="1"/>
            <a:extLst>
              <a:ext uri="{FF2B5EF4-FFF2-40B4-BE49-F238E27FC236}">
                <a16:creationId xmlns:a16="http://schemas.microsoft.com/office/drawing/2014/main" id="{88BCC6EA-2828-4320-AD44-D8529395B9FB}"/>
              </a:ext>
            </a:extLst>
          </p:cNvPr>
          <p:cNvSpPr/>
          <p:nvPr/>
        </p:nvSpPr>
        <p:spPr bwMode="auto">
          <a:xfrm>
            <a:off x="9729230" y="304800"/>
            <a:ext cx="838200" cy="381000"/>
          </a:xfrm>
          <a:prstGeom prst="actionButtonDocumen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908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DD4E6-7CEC-4D7F-AC14-EDBBC65BD8F8}"/>
              </a:ext>
            </a:extLst>
          </p:cNvPr>
          <p:cNvSpPr>
            <a:spLocks noGrp="1"/>
          </p:cNvSpPr>
          <p:nvPr>
            <p:ph type="title"/>
          </p:nvPr>
        </p:nvSpPr>
        <p:spPr/>
        <p:txBody>
          <a:bodyPr/>
          <a:lstStyle/>
          <a:p>
            <a:r>
              <a:rPr lang="en-US" dirty="0"/>
              <a:t>Precolonial, colonial, and postcolonial differences in transportation networks</a:t>
            </a:r>
          </a:p>
        </p:txBody>
      </p:sp>
      <p:sp>
        <p:nvSpPr>
          <p:cNvPr id="3" name="Content Placeholder 2">
            <a:extLst>
              <a:ext uri="{FF2B5EF4-FFF2-40B4-BE49-F238E27FC236}">
                <a16:creationId xmlns:a16="http://schemas.microsoft.com/office/drawing/2014/main" id="{79CBE33D-E236-1C4A-ABA2-8BD2F51CE94C}"/>
              </a:ext>
            </a:extLst>
          </p:cNvPr>
          <p:cNvSpPr>
            <a:spLocks noGrp="1"/>
          </p:cNvSpPr>
          <p:nvPr>
            <p:ph idx="1"/>
          </p:nvPr>
        </p:nvSpPr>
        <p:spPr/>
        <p:txBody>
          <a:bodyPr rtlCol="0">
            <a:normAutofit/>
          </a:bodyPr>
          <a:lstStyle/>
          <a:p>
            <a:pPr fontAlgn="auto">
              <a:spcAft>
                <a:spcPts val="0"/>
              </a:spcAft>
              <a:defRPr/>
            </a:pPr>
            <a:r>
              <a:rPr lang="en-US" dirty="0">
                <a:ea typeface="+mn-ea"/>
              </a:rPr>
              <a:t>Precolonial transportation routes</a:t>
            </a:r>
          </a:p>
          <a:p>
            <a:pPr lvl="1" fontAlgn="auto">
              <a:spcAft>
                <a:spcPts val="0"/>
              </a:spcAft>
              <a:defRPr/>
            </a:pPr>
            <a:r>
              <a:rPr lang="en-US" dirty="0">
                <a:ea typeface="+mn-ea"/>
              </a:rPr>
              <a:t>Focused inward, on moving people and goods across interiors and connecting places to each other.</a:t>
            </a:r>
          </a:p>
          <a:p>
            <a:pPr fontAlgn="auto">
              <a:spcAft>
                <a:spcPts val="0"/>
              </a:spcAft>
              <a:defRPr/>
            </a:pPr>
            <a:r>
              <a:rPr lang="en-US" dirty="0">
                <a:ea typeface="+mn-ea"/>
              </a:rPr>
              <a:t>Colonial-era infrastructure</a:t>
            </a:r>
          </a:p>
          <a:p>
            <a:pPr lvl="1" fontAlgn="auto">
              <a:spcAft>
                <a:spcPts val="0"/>
              </a:spcAft>
              <a:defRPr/>
            </a:pPr>
            <a:r>
              <a:rPr lang="en-US" dirty="0">
                <a:ea typeface="+mn-ea"/>
              </a:rPr>
              <a:t>Concerned with getting people and goods to sea and river ports as expediently as possible.</a:t>
            </a:r>
          </a:p>
          <a:p>
            <a:pPr fontAlgn="auto">
              <a:spcAft>
                <a:spcPts val="0"/>
              </a:spcAft>
              <a:defRPr/>
            </a:pPr>
            <a:r>
              <a:rPr lang="en-US" dirty="0">
                <a:ea typeface="+mn-ea"/>
              </a:rPr>
              <a:t>Regional differences</a:t>
            </a:r>
          </a:p>
          <a:p>
            <a:pPr lvl="1" fontAlgn="auto">
              <a:spcAft>
                <a:spcPts val="0"/>
              </a:spcAft>
              <a:defRPr/>
            </a:pPr>
            <a:r>
              <a:rPr lang="en-US" dirty="0">
                <a:ea typeface="+mn-ea"/>
              </a:rPr>
              <a:t>Major regional differences exist in the relative importance of the various modes of transport.</a:t>
            </a:r>
          </a:p>
          <a:p>
            <a:pPr lvl="1" fontAlgn="auto">
              <a:spcAft>
                <a:spcPts val="0"/>
              </a:spcAft>
              <a:defRPr/>
            </a:pPr>
            <a:r>
              <a:rPr lang="en-US" dirty="0">
                <a:ea typeface="+mn-ea"/>
              </a:rPr>
              <a:t>Highways in the United States.</a:t>
            </a:r>
          </a:p>
          <a:p>
            <a:pPr lvl="1" fontAlgn="auto">
              <a:spcAft>
                <a:spcPts val="0"/>
              </a:spcAft>
              <a:defRPr/>
            </a:pPr>
            <a:r>
              <a:rPr lang="en-US" dirty="0">
                <a:ea typeface="+mn-ea"/>
              </a:rPr>
              <a:t>Railroads in Russia and Ukraine.</a:t>
            </a:r>
          </a:p>
          <a:p>
            <a:pPr lvl="1" fontAlgn="auto">
              <a:spcAft>
                <a:spcPts val="0"/>
              </a:spcAft>
              <a:defRPr/>
            </a:pPr>
            <a:r>
              <a:rPr lang="en-US" dirty="0">
                <a:ea typeface="+mn-ea"/>
              </a:rPr>
              <a:t>Balance of transport in Western Europe.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46B356-B348-466F-926F-27EECDBAA540}"/>
              </a:ext>
            </a:extLst>
          </p:cNvPr>
          <p:cNvSpPr>
            <a:spLocks noGrp="1"/>
          </p:cNvSpPr>
          <p:nvPr>
            <p:ph type="title"/>
          </p:nvPr>
        </p:nvSpPr>
        <p:spPr/>
        <p:txBody>
          <a:bodyPr/>
          <a:lstStyle/>
          <a:p>
            <a:r>
              <a:rPr lang="en-US" dirty="0"/>
              <a:t>Transportation haves and have-nots</a:t>
            </a:r>
          </a:p>
        </p:txBody>
      </p:sp>
      <p:sp>
        <p:nvSpPr>
          <p:cNvPr id="3" name="Content Placeholder 2">
            <a:extLst>
              <a:ext uri="{FF2B5EF4-FFF2-40B4-BE49-F238E27FC236}">
                <a16:creationId xmlns:a16="http://schemas.microsoft.com/office/drawing/2014/main" id="{3B92B815-22E6-4571-9E3F-BCC62FBA098A}"/>
              </a:ext>
            </a:extLst>
          </p:cNvPr>
          <p:cNvSpPr>
            <a:spLocks noGrp="1"/>
          </p:cNvSpPr>
          <p:nvPr>
            <p:ph idx="1"/>
          </p:nvPr>
        </p:nvSpPr>
        <p:spPr/>
        <p:txBody>
          <a:bodyPr/>
          <a:lstStyle/>
          <a:p>
            <a:r>
              <a:rPr lang="en-US" dirty="0"/>
              <a:t>Modernizing transportation infrastructure</a:t>
            </a:r>
          </a:p>
          <a:p>
            <a:pPr lvl="1"/>
            <a:r>
              <a:rPr lang="en-US" dirty="0"/>
              <a:t>A costly and difficult undertaking.</a:t>
            </a:r>
          </a:p>
          <a:p>
            <a:pPr lvl="1"/>
            <a:r>
              <a:rPr lang="en-US" dirty="0"/>
              <a:t>Having a modern transportation infrastructure is vital to development.</a:t>
            </a:r>
          </a:p>
          <a:p>
            <a:pPr lvl="1"/>
            <a:r>
              <a:rPr lang="en-US" dirty="0"/>
              <a:t>Much of Africa, Latin America, and former communist countries in Europe are facing a predicament.</a:t>
            </a:r>
          </a:p>
          <a:p>
            <a:pPr lvl="1"/>
            <a:r>
              <a:rPr lang="en-US" dirty="0"/>
              <a:t>Too expensive to demolish existing facilities and build new ones.</a:t>
            </a:r>
          </a:p>
          <a:p>
            <a:pPr lvl="1"/>
            <a:r>
              <a:rPr lang="en-US" dirty="0"/>
              <a:t>In advanced economies such as the United States:</a:t>
            </a:r>
          </a:p>
          <a:p>
            <a:pPr lvl="2"/>
            <a:r>
              <a:rPr lang="en-US" dirty="0"/>
              <a:t>An unwillingness to modernize the transportation infrastructure.</a:t>
            </a:r>
          </a:p>
          <a:p>
            <a:pPr lvl="2"/>
            <a:r>
              <a:rPr lang="en-US" dirty="0"/>
              <a:t>High sunk costs of prior highway investments.</a:t>
            </a:r>
          </a:p>
          <a:p>
            <a:pPr lvl="1"/>
            <a:r>
              <a:rPr lang="en-US" dirty="0"/>
              <a:t>Formerly underdeveloped areas:</a:t>
            </a:r>
          </a:p>
          <a:p>
            <a:pPr lvl="2"/>
            <a:r>
              <a:rPr lang="en-US" dirty="0"/>
              <a:t>Emphasized the modernization and expansion of their transportation infrastructure.</a:t>
            </a:r>
          </a:p>
          <a:p>
            <a:pPr lvl="2"/>
            <a:r>
              <a:rPr lang="en-US" dirty="0"/>
              <a:t>Some have become global hubs of economic mobility (e.g., Singapore).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EF395-DB45-4F5D-8882-9ED72D7FDEF6}"/>
              </a:ext>
            </a:extLst>
          </p:cNvPr>
          <p:cNvSpPr>
            <a:spLocks noGrp="1"/>
          </p:cNvSpPr>
          <p:nvPr>
            <p:ph type="title"/>
          </p:nvPr>
        </p:nvSpPr>
        <p:spPr/>
        <p:txBody>
          <a:bodyPr/>
          <a:lstStyle/>
          <a:p>
            <a:r>
              <a:rPr lang="en-US" dirty="0"/>
              <a:t>Airport Passenger Traffic by Metropolitan Area, 2018</a:t>
            </a:r>
          </a:p>
        </p:txBody>
      </p:sp>
      <p:pic>
        <p:nvPicPr>
          <p:cNvPr id="8" name="Picture 7" descr="Map&#10;&#10;Description automatically generated">
            <a:extLst>
              <a:ext uri="{FF2B5EF4-FFF2-40B4-BE49-F238E27FC236}">
                <a16:creationId xmlns:a16="http://schemas.microsoft.com/office/drawing/2014/main" id="{2E78CE70-475C-4E46-8D5D-4249604C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143000"/>
            <a:ext cx="9235440" cy="5686987"/>
          </a:xfrm>
          <a:prstGeom prst="rect">
            <a:avLst/>
          </a:prstGeom>
        </p:spPr>
      </p:pic>
    </p:spTree>
    <p:extLst>
      <p:ext uri="{BB962C8B-B14F-4D97-AF65-F5344CB8AC3E}">
        <p14:creationId xmlns:p14="http://schemas.microsoft.com/office/powerpoint/2010/main" val="2729887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FD3A3-08B1-43EA-A757-53E0B79F0662}"/>
              </a:ext>
            </a:extLst>
          </p:cNvPr>
          <p:cNvSpPr>
            <a:spLocks noGrp="1"/>
          </p:cNvSpPr>
          <p:nvPr>
            <p:ph type="title"/>
          </p:nvPr>
        </p:nvSpPr>
        <p:spPr/>
        <p:txBody>
          <a:bodyPr/>
          <a:lstStyle/>
          <a:p>
            <a:r>
              <a:rPr lang="en-US" dirty="0"/>
              <a:t>Air Cargo Traffic by Metropolitan Area, 2018</a:t>
            </a:r>
          </a:p>
        </p:txBody>
      </p:sp>
      <p:pic>
        <p:nvPicPr>
          <p:cNvPr id="5" name="Picture 4" descr="Map&#10;&#10;Description automatically generated">
            <a:extLst>
              <a:ext uri="{FF2B5EF4-FFF2-40B4-BE49-F238E27FC236}">
                <a16:creationId xmlns:a16="http://schemas.microsoft.com/office/drawing/2014/main" id="{B3AF6D80-8817-413F-B6D4-F8BC0CD2A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166894"/>
            <a:ext cx="9235440" cy="5686987"/>
          </a:xfrm>
          <a:prstGeom prst="rect">
            <a:avLst/>
          </a:prstGeom>
        </p:spPr>
      </p:pic>
    </p:spTree>
    <p:extLst>
      <p:ext uri="{BB962C8B-B14F-4D97-AF65-F5344CB8AC3E}">
        <p14:creationId xmlns:p14="http://schemas.microsoft.com/office/powerpoint/2010/main" val="3633468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
            <a:extLst>
              <a:ext uri="{FF2B5EF4-FFF2-40B4-BE49-F238E27FC236}">
                <a16:creationId xmlns:a16="http://schemas.microsoft.com/office/drawing/2014/main" id="{44B347C4-4DA4-A94D-AD84-D3C9516CB7E9}"/>
              </a:ext>
            </a:extLst>
          </p:cNvPr>
          <p:cNvSpPr txBox="1">
            <a:spLocks noChangeArrowheads="1"/>
          </p:cNvSpPr>
          <p:nvPr/>
        </p:nvSpPr>
        <p:spPr bwMode="auto">
          <a:xfrm>
            <a:off x="1676400" y="5715001"/>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a:solidFill>
                  <a:schemeClr val="tx2"/>
                </a:solidFill>
              </a:rPr>
              <a:t>Figure 9.17 </a:t>
            </a:r>
            <a:r>
              <a:rPr lang="en-US" altLang="en-US" b="1">
                <a:solidFill>
                  <a:schemeClr val="tx2"/>
                </a:solidFill>
              </a:rPr>
              <a:t>Singapore’s subway station. </a:t>
            </a:r>
            <a:r>
              <a:rPr lang="en-US" altLang="en-US">
                <a:solidFill>
                  <a:schemeClr val="tx2"/>
                </a:solidFill>
              </a:rPr>
              <a:t>Singapore’s MRT system efficiently moves more than half the population of the city-state about on a daily basis. </a:t>
            </a:r>
            <a:r>
              <a:rPr lang="en-US" altLang="en-US" i="1">
                <a:solidFill>
                  <a:schemeClr val="tx2"/>
                </a:solidFill>
              </a:rPr>
              <a:t>(ROSLAN RAHMAN/AFP/Getty Images.)</a:t>
            </a:r>
            <a:endParaRPr lang="en-US" altLang="en-US">
              <a:solidFill>
                <a:schemeClr val="tx2"/>
              </a:solidFill>
            </a:endParaRPr>
          </a:p>
        </p:txBody>
      </p:sp>
      <p:pic>
        <p:nvPicPr>
          <p:cNvPr id="48130" name="Picture 2" descr="C:\Users\Lenovo\Downloads\9.18.jpg">
            <a:extLst>
              <a:ext uri="{FF2B5EF4-FFF2-40B4-BE49-F238E27FC236}">
                <a16:creationId xmlns:a16="http://schemas.microsoft.com/office/drawing/2014/main" id="{85437AA8-108C-F949-8B79-F4ABB8E6D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8046720" cy="48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EF0991-A02F-4E51-8EA9-0174340C68E0}"/>
              </a:ext>
            </a:extLst>
          </p:cNvPr>
          <p:cNvSpPr>
            <a:spLocks noGrp="1"/>
          </p:cNvSpPr>
          <p:nvPr>
            <p:ph type="title"/>
          </p:nvPr>
        </p:nvSpPr>
        <p:spPr/>
        <p:txBody>
          <a:bodyPr/>
          <a:lstStyle/>
          <a:p>
            <a:r>
              <a:rPr lang="en-US" dirty="0"/>
              <a:t>The U.S.: The challenges of aging transport infrastructure</a:t>
            </a:r>
          </a:p>
        </p:txBody>
      </p:sp>
      <p:sp>
        <p:nvSpPr>
          <p:cNvPr id="49154" name="Content Placeholder 2">
            <a:extLst>
              <a:ext uri="{FF2B5EF4-FFF2-40B4-BE49-F238E27FC236}">
                <a16:creationId xmlns:a16="http://schemas.microsoft.com/office/drawing/2014/main" id="{AA821BCF-D5EF-134A-A60B-9B65B5302790}"/>
              </a:ext>
            </a:extLst>
          </p:cNvPr>
          <p:cNvSpPr>
            <a:spLocks noGrp="1"/>
          </p:cNvSpPr>
          <p:nvPr>
            <p:ph idx="1"/>
          </p:nvPr>
        </p:nvSpPr>
        <p:spPr/>
        <p:txBody>
          <a:bodyPr/>
          <a:lstStyle/>
          <a:p>
            <a:pPr eaLnBrk="1" hangingPunct="1"/>
            <a:r>
              <a:rPr lang="en-US" altLang="en-US" dirty="0">
                <a:ea typeface="ＭＳ Ｐゴシック" panose="020B0600070205080204" pitchFamily="34" charset="-128"/>
              </a:rPr>
              <a:t>Aging transport infrastructure</a:t>
            </a:r>
          </a:p>
          <a:p>
            <a:pPr lvl="1"/>
            <a:r>
              <a:rPr lang="en-US" altLang="en-US" dirty="0">
                <a:ea typeface="ＭＳ Ｐゴシック" panose="020B0600070205080204" pitchFamily="34" charset="-128"/>
              </a:rPr>
              <a:t>The United States is an example of a wealthy country whose aging transportation infrastructure is becoming a detriment to economic well-being.</a:t>
            </a:r>
          </a:p>
          <a:p>
            <a:pPr lvl="1"/>
            <a:r>
              <a:rPr lang="en-US" altLang="en-US" dirty="0">
                <a:ea typeface="ＭＳ Ｐゴシック" panose="020B0600070205080204" pitchFamily="34" charset="-128"/>
              </a:rPr>
              <a:t>Growing number of infrastructure incidents such as bridge collapses.</a:t>
            </a:r>
          </a:p>
          <a:p>
            <a:pPr lvl="1"/>
            <a:r>
              <a:rPr lang="en-US" altLang="en-US" dirty="0">
                <a:ea typeface="ＭＳ Ｐゴシック" panose="020B0600070205080204" pitchFamily="34" charset="-128"/>
              </a:rPr>
              <a:t>The transportation infrastructure is generally old, outdated, and not adequately maintained (deferred maintenance).</a:t>
            </a:r>
          </a:p>
          <a:p>
            <a:pPr lvl="1"/>
            <a:r>
              <a:rPr lang="en-US" altLang="en-US" dirty="0">
                <a:ea typeface="ＭＳ Ｐゴシック" panose="020B0600070205080204" pitchFamily="34" charset="-128"/>
              </a:rPr>
              <a:t>Most railways, airports, seaports, bridges, and roadways were built decades, if not centuries, ago.</a:t>
            </a:r>
          </a:p>
          <a:p>
            <a:pPr lvl="1"/>
            <a:r>
              <a:rPr lang="en-US" altLang="en-US" dirty="0">
                <a:ea typeface="ＭＳ Ｐゴシック" panose="020B0600070205080204" pitchFamily="34" charset="-128"/>
              </a:rPr>
              <a:t>Traffic congestion, delays, and fatalities are significantly higher when compared to western Europe.</a:t>
            </a:r>
          </a:p>
          <a:p>
            <a:pPr eaLnBrk="1" hangingPunct="1"/>
            <a:endParaRPr lang="en-US" altLang="en-US" dirty="0">
              <a:ea typeface="ＭＳ Ｐゴシック" panose="020B0600070205080204" pitchFamily="34" charset="-128"/>
            </a:endParaRPr>
          </a:p>
        </p:txBody>
      </p:sp>
      <p:pic>
        <p:nvPicPr>
          <p:cNvPr id="6" name="Picture 2" descr="C:\Users\ecojpr\AppData\Local\Microsoft\Windows\Temporary Internet Files\Content.IE5\H0P94DF5\MC900442072[1].wmf">
            <a:extLst>
              <a:ext uri="{FF2B5EF4-FFF2-40B4-BE49-F238E27FC236}">
                <a16:creationId xmlns:a16="http://schemas.microsoft.com/office/drawing/2014/main" id="{E3D8C02E-C5C3-4599-83F6-7C79BC8F37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60B27F-4A1D-48AE-A96F-8DFC55BFAFCF}"/>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Explain how transportation infrastructure is associated with development.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51F66-1C2F-4C3B-B94D-13CC907B01AE}"/>
              </a:ext>
            </a:extLst>
          </p:cNvPr>
          <p:cNvSpPr>
            <a:spLocks noGrp="1"/>
          </p:cNvSpPr>
          <p:nvPr>
            <p:ph type="title"/>
          </p:nvPr>
        </p:nvSpPr>
        <p:spPr/>
        <p:txBody>
          <a:bodyPr/>
          <a:lstStyle/>
          <a:p>
            <a:r>
              <a:rPr lang="en-US" dirty="0"/>
              <a:t>2007 I35 Bridge collapse, Minneapolis</a:t>
            </a:r>
          </a:p>
        </p:txBody>
      </p:sp>
      <p:pic>
        <p:nvPicPr>
          <p:cNvPr id="3074" name="Picture 2" descr="Minneapolis Bridge Collapse: 10 Years Later, Infrastructure Still In  Decline : NPR">
            <a:extLst>
              <a:ext uri="{FF2B5EF4-FFF2-40B4-BE49-F238E27FC236}">
                <a16:creationId xmlns:a16="http://schemas.microsoft.com/office/drawing/2014/main" id="{57DA20BB-4C4B-4BAD-936D-37C481FD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399" y="1371600"/>
            <a:ext cx="9418320" cy="529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49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a:extLst>
              <a:ext uri="{FF2B5EF4-FFF2-40B4-BE49-F238E27FC236}">
                <a16:creationId xmlns:a16="http://schemas.microsoft.com/office/drawing/2014/main" id="{D63E3B0E-9795-2F41-82F3-5DF591D09228}"/>
              </a:ext>
            </a:extLst>
          </p:cNvPr>
          <p:cNvSpPr txBox="1">
            <a:spLocks noChangeArrowheads="1"/>
          </p:cNvSpPr>
          <p:nvPr/>
        </p:nvSpPr>
        <p:spPr bwMode="auto">
          <a:xfrm>
            <a:off x="1747838" y="4953000"/>
            <a:ext cx="868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a:solidFill>
                  <a:schemeClr val="tx2"/>
                </a:solidFill>
              </a:rPr>
              <a:t>Figure 9.20 </a:t>
            </a:r>
            <a:r>
              <a:rPr lang="en-US" altLang="en-US" b="1">
                <a:solidFill>
                  <a:schemeClr val="tx2"/>
                </a:solidFill>
              </a:rPr>
              <a:t>Deteriorated roadways. </a:t>
            </a:r>
            <a:r>
              <a:rPr lang="en-US" altLang="en-US">
                <a:solidFill>
                  <a:schemeClr val="tx2"/>
                </a:solidFill>
              </a:rPr>
              <a:t>The image on the left is from Los Angeles, California, and the one on the right was taken in South Africa. The similarity in road conditions underscores that differences between so-called developed and underdeveloped/developing places aren’t always hard and fast, especially with respect to the quality of infrastructure. </a:t>
            </a:r>
            <a:r>
              <a:rPr lang="en-US" altLang="en-US" sz="1400" i="1">
                <a:solidFill>
                  <a:schemeClr val="tx2"/>
                </a:solidFill>
              </a:rPr>
              <a:t>(Jonathan Alcorn/Bloomberg via Getty Images; EggImages/Alamy.)</a:t>
            </a:r>
            <a:endParaRPr lang="en-US" altLang="en-US" sz="1400">
              <a:solidFill>
                <a:schemeClr val="tx2"/>
              </a:solidFill>
            </a:endParaRPr>
          </a:p>
        </p:txBody>
      </p:sp>
      <p:pic>
        <p:nvPicPr>
          <p:cNvPr id="50178" name="Picture 2" descr="C:\Users\Lenovo\Downloads\9.21a.jpg">
            <a:extLst>
              <a:ext uri="{FF2B5EF4-FFF2-40B4-BE49-F238E27FC236}">
                <a16:creationId xmlns:a16="http://schemas.microsoft.com/office/drawing/2014/main" id="{984C09F2-1F7E-1C4F-9C9E-DE6D12FC1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81000"/>
            <a:ext cx="289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Lenovo\Downloads\9.21b.jpg">
            <a:extLst>
              <a:ext uri="{FF2B5EF4-FFF2-40B4-BE49-F238E27FC236}">
                <a16:creationId xmlns:a16="http://schemas.microsoft.com/office/drawing/2014/main" id="{24790634-1E01-074F-A592-2232966BC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6" y="381001"/>
            <a:ext cx="2898775"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638E1-F4E9-4DFF-91A7-75F57A2A7426}"/>
              </a:ext>
            </a:extLst>
          </p:cNvPr>
          <p:cNvSpPr>
            <a:spLocks noGrp="1"/>
          </p:cNvSpPr>
          <p:nvPr>
            <p:ph type="title"/>
          </p:nvPr>
        </p:nvSpPr>
        <p:spPr/>
        <p:txBody>
          <a:bodyPr/>
          <a:lstStyle/>
          <a:p>
            <a:r>
              <a:rPr lang="en-US" dirty="0"/>
              <a:t>The U.S.: The challenges of aging transport infrastructure</a:t>
            </a:r>
          </a:p>
        </p:txBody>
      </p:sp>
      <p:sp>
        <p:nvSpPr>
          <p:cNvPr id="3" name="Content Placeholder 2">
            <a:extLst>
              <a:ext uri="{FF2B5EF4-FFF2-40B4-BE49-F238E27FC236}">
                <a16:creationId xmlns:a16="http://schemas.microsoft.com/office/drawing/2014/main" id="{0EFEF0EE-1DCB-664A-B133-3D342F73BFFB}"/>
              </a:ext>
            </a:extLst>
          </p:cNvPr>
          <p:cNvSpPr>
            <a:spLocks noGrp="1"/>
          </p:cNvSpPr>
          <p:nvPr>
            <p:ph idx="1"/>
          </p:nvPr>
        </p:nvSpPr>
        <p:spPr/>
        <p:txBody>
          <a:bodyPr rtlCol="0">
            <a:normAutofit/>
          </a:bodyPr>
          <a:lstStyle/>
          <a:p>
            <a:pPr fontAlgn="auto">
              <a:spcAft>
                <a:spcPts val="0"/>
              </a:spcAft>
              <a:defRPr/>
            </a:pPr>
            <a:r>
              <a:rPr lang="en-US" dirty="0">
                <a:ea typeface="+mn-ea"/>
              </a:rPr>
              <a:t>Factors </a:t>
            </a:r>
          </a:p>
          <a:p>
            <a:pPr lvl="1" fontAlgn="auto">
              <a:spcAft>
                <a:spcPts val="0"/>
              </a:spcAft>
              <a:defRPr/>
            </a:pPr>
            <a:r>
              <a:rPr lang="en-US" dirty="0">
                <a:ea typeface="+mn-ea"/>
              </a:rPr>
              <a:t>The United States spends far less as a percentage of GDP than other nations on infrastructure.</a:t>
            </a:r>
          </a:p>
          <a:p>
            <a:pPr lvl="1" fontAlgn="auto">
              <a:spcAft>
                <a:spcPts val="0"/>
              </a:spcAft>
              <a:defRPr/>
            </a:pPr>
            <a:r>
              <a:rPr lang="en-US" dirty="0">
                <a:ea typeface="+mn-ea"/>
              </a:rPr>
              <a:t>Americans insist on low automobile and fuel taxes that are a principal source of funding for building and maintaining roadways.</a:t>
            </a:r>
          </a:p>
          <a:p>
            <a:pPr lvl="1" fontAlgn="auto">
              <a:spcAft>
                <a:spcPts val="0"/>
              </a:spcAft>
              <a:defRPr/>
            </a:pPr>
            <a:r>
              <a:rPr lang="en-US" dirty="0">
                <a:ea typeface="+mn-ea"/>
              </a:rPr>
              <a:t>Poor regional planning and political squabbling; reluctance to fund construction and repairs.</a:t>
            </a:r>
          </a:p>
          <a:p>
            <a:pPr lvl="1" fontAlgn="auto">
              <a:spcAft>
                <a:spcPts val="0"/>
              </a:spcAft>
              <a:defRPr/>
            </a:pPr>
            <a:r>
              <a:rPr lang="en-US" dirty="0">
                <a:ea typeface="+mn-ea"/>
              </a:rPr>
              <a:t>Budget crises mean less public investment in transportation infrastructure.</a:t>
            </a:r>
          </a:p>
          <a:p>
            <a:pPr lvl="1" fontAlgn="auto">
              <a:spcAft>
                <a:spcPts val="0"/>
              </a:spcAft>
              <a:defRPr/>
            </a:pPr>
            <a:r>
              <a:rPr lang="en-US" dirty="0">
                <a:ea typeface="+mn-ea"/>
              </a:rPr>
              <a:t>Solutions that would privatize costs (e.g., tolls, taxes, and fees) are unpopular.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8B700-4E0F-4F70-98A8-68A7AAC10768}"/>
              </a:ext>
            </a:extLst>
          </p:cNvPr>
          <p:cNvSpPr>
            <a:spLocks noGrp="1"/>
          </p:cNvSpPr>
          <p:nvPr>
            <p:ph type="title"/>
          </p:nvPr>
        </p:nvSpPr>
        <p:spPr/>
        <p:txBody>
          <a:bodyPr/>
          <a:lstStyle/>
          <a:p>
            <a:r>
              <a:rPr lang="en-US" dirty="0"/>
              <a:t>Development: A brief history</a:t>
            </a:r>
          </a:p>
        </p:txBody>
      </p:sp>
      <p:sp>
        <p:nvSpPr>
          <p:cNvPr id="4" name="Content Placeholder 3">
            <a:extLst>
              <a:ext uri="{FF2B5EF4-FFF2-40B4-BE49-F238E27FC236}">
                <a16:creationId xmlns:a16="http://schemas.microsoft.com/office/drawing/2014/main" id="{53A99C0C-B030-4C19-84F4-654DC752CCDB}"/>
              </a:ext>
            </a:extLst>
          </p:cNvPr>
          <p:cNvSpPr>
            <a:spLocks noGrp="1"/>
          </p:cNvSpPr>
          <p:nvPr>
            <p:ph idx="1"/>
          </p:nvPr>
        </p:nvSpPr>
        <p:spPr/>
        <p:txBody>
          <a:bodyPr/>
          <a:lstStyle/>
          <a:p>
            <a:r>
              <a:rPr lang="en-US" dirty="0"/>
              <a:t>The prosperity paradigm</a:t>
            </a:r>
          </a:p>
          <a:p>
            <a:pPr lvl="1"/>
            <a:r>
              <a:rPr lang="en-US" dirty="0"/>
              <a:t>The idea of development has a remarkably influential but relatively short history.</a:t>
            </a:r>
          </a:p>
          <a:p>
            <a:pPr lvl="1"/>
            <a:r>
              <a:rPr lang="en-US" dirty="0"/>
              <a:t>Try to explain why some regions of the world enjoy relative prosperity, while others do not.</a:t>
            </a:r>
          </a:p>
          <a:p>
            <a:r>
              <a:rPr lang="en-US" dirty="0"/>
              <a:t>The term development</a:t>
            </a:r>
          </a:p>
          <a:p>
            <a:pPr lvl="1"/>
            <a:r>
              <a:rPr lang="en-US" dirty="0"/>
              <a:t>Emerged in the post–World War II era.</a:t>
            </a:r>
          </a:p>
          <a:p>
            <a:pPr lvl="1"/>
            <a:r>
              <a:rPr lang="en-US" dirty="0"/>
              <a:t>When scholars as well as government and policy officials became concerned that the standard of living in many regions of the world was quite low.</a:t>
            </a:r>
          </a:p>
          <a:p>
            <a:pPr lvl="1"/>
            <a:r>
              <a:rPr lang="en-US" dirty="0"/>
              <a:t>In general, a low standard of living was most prevalent in countries whose economies were based primarily on subsistence agriculture.</a:t>
            </a:r>
          </a:p>
          <a:p>
            <a:pPr lvl="1"/>
            <a:r>
              <a:rPr lang="en-US" dirty="0"/>
              <a:t>It was believed that introducing new technologies and skills would enable these countries to develop more productive forms of agriculture.</a:t>
            </a:r>
          </a:p>
          <a:p>
            <a:pPr lvl="1"/>
            <a:r>
              <a:rPr lang="en-US" dirty="0"/>
              <a:t>Industrialization would follow, which would then lead to a higher standard of living.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a:extLst>
              <a:ext uri="{FF2B5EF4-FFF2-40B4-BE49-F238E27FC236}">
                <a16:creationId xmlns:a16="http://schemas.microsoft.com/office/drawing/2014/main" id="{8E307EBE-F3DB-4D49-8D32-D39FD9CCBC08}"/>
              </a:ext>
            </a:extLst>
          </p:cNvPr>
          <p:cNvSpPr txBox="1">
            <a:spLocks noChangeArrowheads="1"/>
          </p:cNvSpPr>
          <p:nvPr/>
        </p:nvSpPr>
        <p:spPr bwMode="auto">
          <a:xfrm>
            <a:off x="1752600" y="54864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a:solidFill>
                  <a:schemeClr val="tx2"/>
                </a:solidFill>
              </a:rPr>
              <a:t>Figure 9.21 </a:t>
            </a:r>
            <a:r>
              <a:rPr lang="en-US" altLang="en-US" b="1">
                <a:solidFill>
                  <a:schemeClr val="tx2"/>
                </a:solidFill>
              </a:rPr>
              <a:t>Spending on transportation infrastructure. </a:t>
            </a:r>
            <a:r>
              <a:rPr lang="en-US" altLang="en-US">
                <a:solidFill>
                  <a:schemeClr val="tx2"/>
                </a:solidFill>
              </a:rPr>
              <a:t>This graph depicts wide variations in the proportion of GDP that is devoted to building and repairing</a:t>
            </a:r>
          </a:p>
          <a:p>
            <a:pPr eaLnBrk="1" hangingPunct="1"/>
            <a:r>
              <a:rPr lang="en-US" altLang="en-US">
                <a:solidFill>
                  <a:schemeClr val="tx2"/>
                </a:solidFill>
              </a:rPr>
              <a:t>transportation infrastructure, such as bridges, roads, waterways, airports, and railroad facilities.</a:t>
            </a:r>
          </a:p>
        </p:txBody>
      </p:sp>
      <p:pic>
        <p:nvPicPr>
          <p:cNvPr id="52226" name="Picture 2" descr="Screen Clipping">
            <a:extLst>
              <a:ext uri="{FF2B5EF4-FFF2-40B4-BE49-F238E27FC236}">
                <a16:creationId xmlns:a16="http://schemas.microsoft.com/office/drawing/2014/main" id="{1CCC3F16-F1C2-2E43-87B9-D4F6FBFCDE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1462" y="990600"/>
            <a:ext cx="65690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622A-D28F-254F-88A2-9FF3C9AF75A2}"/>
              </a:ext>
            </a:extLst>
          </p:cNvPr>
          <p:cNvSpPr>
            <a:spLocks noGrp="1"/>
          </p:cNvSpPr>
          <p:nvPr>
            <p:ph type="title"/>
          </p:nvPr>
        </p:nvSpPr>
        <p:spPr/>
        <p:txBody>
          <a:bodyPr/>
          <a:lstStyle/>
          <a:p>
            <a:pPr fontAlgn="auto">
              <a:spcAft>
                <a:spcPts val="0"/>
              </a:spcAft>
              <a:defRPr/>
            </a:pPr>
            <a:r>
              <a:rPr lang="en-US" dirty="0"/>
              <a:t>C – The rise of the global south</a:t>
            </a:r>
            <a:endParaRPr dirty="0"/>
          </a:p>
        </p:txBody>
      </p:sp>
      <p:sp>
        <p:nvSpPr>
          <p:cNvPr id="3" name="Text Placeholder 2">
            <a:extLst>
              <a:ext uri="{FF2B5EF4-FFF2-40B4-BE49-F238E27FC236}">
                <a16:creationId xmlns:a16="http://schemas.microsoft.com/office/drawing/2014/main" id="{56164E4E-5CAE-4FB3-925D-684EF0E2D6DE}"/>
              </a:ext>
            </a:extLst>
          </p:cNvPr>
          <p:cNvSpPr>
            <a:spLocks noGrp="1"/>
          </p:cNvSpPr>
          <p:nvPr>
            <p:ph type="body" idx="1"/>
          </p:nvPr>
        </p:nvSpPr>
        <p:spPr/>
        <p:txBody>
          <a:bodyPr/>
          <a:lstStyle/>
          <a:p>
            <a:r>
              <a:rPr lang="en-US" dirty="0"/>
              <a:t>How formerly poor places are today significant agents of development.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6F634-3B52-46E3-8B58-C601A65F193E}"/>
              </a:ext>
            </a:extLst>
          </p:cNvPr>
          <p:cNvSpPr>
            <a:spLocks noGrp="1"/>
          </p:cNvSpPr>
          <p:nvPr>
            <p:ph type="title"/>
          </p:nvPr>
        </p:nvSpPr>
        <p:spPr/>
        <p:txBody>
          <a:bodyPr/>
          <a:lstStyle/>
          <a:p>
            <a:r>
              <a:rPr lang="en-US" dirty="0"/>
              <a:t>Post-development and the Rise of the Global South</a:t>
            </a:r>
          </a:p>
        </p:txBody>
      </p:sp>
      <p:sp>
        <p:nvSpPr>
          <p:cNvPr id="4" name="Content Placeholder 3">
            <a:extLst>
              <a:ext uri="{FF2B5EF4-FFF2-40B4-BE49-F238E27FC236}">
                <a16:creationId xmlns:a16="http://schemas.microsoft.com/office/drawing/2014/main" id="{9AB8E9EB-3C57-47CD-BB85-4035C5D3C90C}"/>
              </a:ext>
            </a:extLst>
          </p:cNvPr>
          <p:cNvSpPr>
            <a:spLocks noGrp="1"/>
          </p:cNvSpPr>
          <p:nvPr>
            <p:ph idx="1"/>
          </p:nvPr>
        </p:nvSpPr>
        <p:spPr/>
        <p:txBody>
          <a:bodyPr/>
          <a:lstStyle/>
          <a:p>
            <a:r>
              <a:rPr lang="en-US" dirty="0"/>
              <a:t>Cyclical shift in development prospects</a:t>
            </a:r>
          </a:p>
          <a:p>
            <a:pPr lvl="1"/>
            <a:r>
              <a:rPr lang="en-US" dirty="0"/>
              <a:t>Many civilizations now considered “underdeveloped” formerly were hubs of economic activity, technological innovation, cultural diversity, and political dominance.</a:t>
            </a:r>
          </a:p>
          <a:p>
            <a:pPr lvl="1"/>
            <a:r>
              <a:rPr lang="en-US" dirty="0"/>
              <a:t>In reality, very few of the world’s places are impoverished, isolated, and predominantly agricultural anymore.</a:t>
            </a:r>
          </a:p>
          <a:p>
            <a:pPr lvl="1"/>
            <a:r>
              <a:rPr lang="en-US" dirty="0"/>
              <a:t>Even within countries that may still be less developed as a whole, there are pockets of accelerated urbanization, innovation, and connection to global networks.</a:t>
            </a:r>
          </a:p>
          <a:p>
            <a:pPr lvl="1"/>
            <a:r>
              <a:rPr lang="en-US" dirty="0"/>
              <a:t>By the same token, many developed countries and regions have slipped.</a:t>
            </a:r>
          </a:p>
          <a:p>
            <a:pPr lvl="1"/>
            <a:r>
              <a:rPr lang="en-US" dirty="0"/>
              <a:t>Detroit:</a:t>
            </a:r>
          </a:p>
          <a:p>
            <a:pPr lvl="2"/>
            <a:r>
              <a:rPr lang="en-US" dirty="0"/>
              <a:t>Once a world leader in the auto industry and the United States’ fourth largest city.</a:t>
            </a:r>
          </a:p>
          <a:p>
            <a:pPr lvl="2"/>
            <a:r>
              <a:rPr lang="en-US" dirty="0"/>
              <a:t>In 2013 Detroit declared bankruptcy, the largest U.S. city ever to do so.</a:t>
            </a:r>
          </a:p>
          <a:p>
            <a:pPr lvl="2"/>
            <a:r>
              <a:rPr lang="en-US" dirty="0"/>
              <a:t>It lost over half of its population since its heyday in 1950.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2">
            <a:extLst>
              <a:ext uri="{FF2B5EF4-FFF2-40B4-BE49-F238E27FC236}">
                <a16:creationId xmlns:a16="http://schemas.microsoft.com/office/drawing/2014/main" id="{8EC8D46A-343A-3942-A697-88733F9C9F4D}"/>
              </a:ext>
            </a:extLst>
          </p:cNvPr>
          <p:cNvSpPr txBox="1">
            <a:spLocks noChangeArrowheads="1"/>
          </p:cNvSpPr>
          <p:nvPr/>
        </p:nvSpPr>
        <p:spPr bwMode="auto">
          <a:xfrm>
            <a:off x="1676400" y="4620041"/>
            <a:ext cx="8839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dirty="0">
                <a:solidFill>
                  <a:schemeClr val="tx2"/>
                </a:solidFill>
              </a:rPr>
              <a:t>Figure 9.22 </a:t>
            </a:r>
            <a:r>
              <a:rPr lang="en-US" altLang="en-US" b="1" dirty="0">
                <a:solidFill>
                  <a:schemeClr val="tx2"/>
                </a:solidFill>
              </a:rPr>
              <a:t>Songdo International Business City. </a:t>
            </a:r>
            <a:r>
              <a:rPr lang="en-US" altLang="en-US" dirty="0">
                <a:solidFill>
                  <a:schemeClr val="tx2"/>
                </a:solidFill>
              </a:rPr>
              <a:t>This new development is located on reclaimed land along South Korea’s Incheon Waterway, near the capital city of Seoul. It includes ultra-modern residential, commercial, education, leisure, and healthcare facilities. Forty percent of the area is devoted to green spaces such as the park you see here. Songdo is a “smart city” representing the cutting edge of urban design: sustainable, green, and wired. </a:t>
            </a:r>
            <a:r>
              <a:rPr lang="en-US" altLang="en-US" i="1" dirty="0">
                <a:solidFill>
                  <a:schemeClr val="tx2"/>
                </a:solidFill>
              </a:rPr>
              <a:t>(Ann Hermes/The Christian Science Monitor via Getty Images.)</a:t>
            </a:r>
            <a:endParaRPr lang="en-US" altLang="en-US" dirty="0">
              <a:solidFill>
                <a:schemeClr val="tx2"/>
              </a:solidFill>
            </a:endParaRPr>
          </a:p>
        </p:txBody>
      </p:sp>
      <p:pic>
        <p:nvPicPr>
          <p:cNvPr id="69634" name="Picture 2" descr="C:\Users\Lenovo\Downloads\9.23.jpg">
            <a:extLst>
              <a:ext uri="{FF2B5EF4-FFF2-40B4-BE49-F238E27FC236}">
                <a16:creationId xmlns:a16="http://schemas.microsoft.com/office/drawing/2014/main" id="{83B5F570-B744-F347-B959-F1B27853F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3727"/>
            <a:ext cx="6675120" cy="44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C:\Users\Lenovo\Downloads\9.24.jpg">
            <a:extLst>
              <a:ext uri="{FF2B5EF4-FFF2-40B4-BE49-F238E27FC236}">
                <a16:creationId xmlns:a16="http://schemas.microsoft.com/office/drawing/2014/main" id="{809BD1FD-FDF7-1D4C-B8D7-6288C6FBC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088" y="3810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2">
            <a:extLst>
              <a:ext uri="{FF2B5EF4-FFF2-40B4-BE49-F238E27FC236}">
                <a16:creationId xmlns:a16="http://schemas.microsoft.com/office/drawing/2014/main" id="{B2FA6CB2-CC2B-234D-8F4D-B51D68AD7C66}"/>
              </a:ext>
            </a:extLst>
          </p:cNvPr>
          <p:cNvSpPr txBox="1">
            <a:spLocks noChangeArrowheads="1"/>
          </p:cNvSpPr>
          <p:nvPr/>
        </p:nvSpPr>
        <p:spPr bwMode="auto">
          <a:xfrm>
            <a:off x="1828800" y="5715001"/>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a:solidFill>
                  <a:schemeClr val="tx2"/>
                </a:solidFill>
              </a:rPr>
              <a:t>Detroit’s deteriorated cityscape. </a:t>
            </a:r>
            <a:r>
              <a:rPr lang="en-US" altLang="en-US">
                <a:solidFill>
                  <a:schemeClr val="tx2"/>
                </a:solidFill>
              </a:rPr>
              <a:t>This abandoned house is one of many in Detroit. The city estimates that one-fifth of its housing stock is abandoned and blighted. </a:t>
            </a:r>
            <a:r>
              <a:rPr lang="en-US" altLang="en-US" sz="1400" i="1">
                <a:solidFill>
                  <a:schemeClr val="tx2"/>
                </a:solidFill>
              </a:rPr>
              <a:t>(Getty Images/WIN-Initiative RM.)</a:t>
            </a:r>
            <a:endParaRPr lang="en-US" altLang="en-US" sz="1400">
              <a:solidFill>
                <a:schemeClr val="tx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0A91CD-7906-4343-8EF4-8C3D85B03EAA}"/>
              </a:ext>
            </a:extLst>
          </p:cNvPr>
          <p:cNvSpPr>
            <a:spLocks noGrp="1"/>
          </p:cNvSpPr>
          <p:nvPr>
            <p:ph type="title"/>
          </p:nvPr>
        </p:nvSpPr>
        <p:spPr/>
        <p:txBody>
          <a:bodyPr/>
          <a:lstStyle/>
          <a:p>
            <a:r>
              <a:rPr lang="en-US" dirty="0"/>
              <a:t>Post-development and the Rise of the Global South</a:t>
            </a:r>
          </a:p>
        </p:txBody>
      </p:sp>
      <p:sp>
        <p:nvSpPr>
          <p:cNvPr id="5" name="Content Placeholder 4">
            <a:extLst>
              <a:ext uri="{FF2B5EF4-FFF2-40B4-BE49-F238E27FC236}">
                <a16:creationId xmlns:a16="http://schemas.microsoft.com/office/drawing/2014/main" id="{B269CAF6-F1DA-4062-9253-F03D0B6E8B71}"/>
              </a:ext>
            </a:extLst>
          </p:cNvPr>
          <p:cNvSpPr>
            <a:spLocks noGrp="1"/>
          </p:cNvSpPr>
          <p:nvPr>
            <p:ph idx="1"/>
          </p:nvPr>
        </p:nvSpPr>
        <p:spPr/>
        <p:txBody>
          <a:bodyPr/>
          <a:lstStyle/>
          <a:p>
            <a:r>
              <a:rPr lang="en-US" dirty="0"/>
              <a:t>Post-development</a:t>
            </a:r>
          </a:p>
          <a:p>
            <a:pPr lvl="1"/>
            <a:r>
              <a:rPr lang="en-US" dirty="0"/>
              <a:t>An approach that is critical of standard development practices.</a:t>
            </a:r>
          </a:p>
          <a:p>
            <a:pPr lvl="1"/>
            <a:r>
              <a:rPr lang="en-US" dirty="0"/>
              <a:t>Monetary aid, investments, expertise, and projects— were seldom successful.</a:t>
            </a:r>
          </a:p>
          <a:p>
            <a:pPr lvl="1"/>
            <a:r>
              <a:rPr lang="en-US" dirty="0"/>
              <a:t>State or agency supported development efforts do not work because they are ultimately about controlling.</a:t>
            </a:r>
          </a:p>
          <a:p>
            <a:pPr lvl="1"/>
            <a:r>
              <a:rPr lang="en-US" dirty="0"/>
              <a:t>Perception that development initiatives constituted a modern form of imperialism.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07E4F-1831-4476-9198-59E6E3B9B284}"/>
              </a:ext>
            </a:extLst>
          </p:cNvPr>
          <p:cNvSpPr>
            <a:spLocks noGrp="1"/>
          </p:cNvSpPr>
          <p:nvPr>
            <p:ph type="title"/>
          </p:nvPr>
        </p:nvSpPr>
        <p:spPr/>
        <p:txBody>
          <a:bodyPr/>
          <a:lstStyle/>
          <a:p>
            <a:r>
              <a:rPr lang="en-US" dirty="0"/>
              <a:t>The rise of the global south</a:t>
            </a:r>
          </a:p>
        </p:txBody>
      </p:sp>
      <p:sp>
        <p:nvSpPr>
          <p:cNvPr id="4" name="Content Placeholder 3">
            <a:extLst>
              <a:ext uri="{FF2B5EF4-FFF2-40B4-BE49-F238E27FC236}">
                <a16:creationId xmlns:a16="http://schemas.microsoft.com/office/drawing/2014/main" id="{15F7C509-9F5E-48E2-993A-DE66BE168D7E}"/>
              </a:ext>
            </a:extLst>
          </p:cNvPr>
          <p:cNvSpPr>
            <a:spLocks noGrp="1"/>
          </p:cNvSpPr>
          <p:nvPr>
            <p:ph idx="1"/>
          </p:nvPr>
        </p:nvSpPr>
        <p:spPr/>
        <p:txBody>
          <a:bodyPr/>
          <a:lstStyle/>
          <a:p>
            <a:r>
              <a:rPr lang="en-US" dirty="0"/>
              <a:t>Global South</a:t>
            </a:r>
          </a:p>
          <a:p>
            <a:pPr lvl="1"/>
            <a:r>
              <a:rPr lang="en-US" dirty="0"/>
              <a:t>A term that has largely replaced “Third World” when referring to regions of Latin America, Africa, and most of Asia.</a:t>
            </a:r>
          </a:p>
          <a:p>
            <a:pPr lvl="1"/>
            <a:r>
              <a:rPr lang="en-US" dirty="0"/>
              <a:t>Recognition that much of the world’s dynamism, growth, and power resides in these places.</a:t>
            </a:r>
          </a:p>
          <a:p>
            <a:r>
              <a:rPr lang="en-US" dirty="0"/>
              <a:t>South–South cooperation</a:t>
            </a:r>
          </a:p>
          <a:p>
            <a:pPr lvl="1"/>
            <a:r>
              <a:rPr lang="en-US" dirty="0"/>
              <a:t>Major dimension of the dynamism occurring within the Global South.</a:t>
            </a:r>
          </a:p>
          <a:p>
            <a:pPr lvl="1"/>
            <a:r>
              <a:rPr lang="en-US" dirty="0"/>
              <a:t>Refers to trade, technological innovation, and other forms of exchange and assistance that occurs between the larger and wealthier countries of the Global South and poorer countries.</a:t>
            </a:r>
          </a:p>
          <a:p>
            <a:pPr lvl="1"/>
            <a:r>
              <a:rPr lang="en-US" dirty="0"/>
              <a:t>Example: China.</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8D31D-738B-45FB-A8DF-D276A28D4CC1}"/>
              </a:ext>
            </a:extLst>
          </p:cNvPr>
          <p:cNvSpPr>
            <a:spLocks noGrp="1"/>
          </p:cNvSpPr>
          <p:nvPr>
            <p:ph type="title"/>
          </p:nvPr>
        </p:nvSpPr>
        <p:spPr/>
        <p:txBody>
          <a:bodyPr/>
          <a:lstStyle/>
          <a:p>
            <a:r>
              <a:rPr lang="en-US" dirty="0"/>
              <a:t>Car manufacturing in India: The Tata Nano</a:t>
            </a:r>
          </a:p>
        </p:txBody>
      </p:sp>
      <p:pic>
        <p:nvPicPr>
          <p:cNvPr id="6" name="Picture 5">
            <a:extLst>
              <a:ext uri="{FF2B5EF4-FFF2-40B4-BE49-F238E27FC236}">
                <a16:creationId xmlns:a16="http://schemas.microsoft.com/office/drawing/2014/main" id="{4C15034D-598D-40E9-BBBA-D3FEA2E204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9400" y="1365696"/>
            <a:ext cx="5760720" cy="5356457"/>
          </a:xfrm>
          <a:prstGeom prst="rect">
            <a:avLst/>
          </a:prstGeom>
        </p:spPr>
      </p:pic>
    </p:spTree>
    <p:extLst>
      <p:ext uri="{BB962C8B-B14F-4D97-AF65-F5344CB8AC3E}">
        <p14:creationId xmlns:p14="http://schemas.microsoft.com/office/powerpoint/2010/main" val="1892974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FA5A3-8A17-464A-A28C-64348071AE69}"/>
              </a:ext>
            </a:extLst>
          </p:cNvPr>
          <p:cNvSpPr>
            <a:spLocks noGrp="1"/>
          </p:cNvSpPr>
          <p:nvPr>
            <p:ph type="title"/>
          </p:nvPr>
        </p:nvSpPr>
        <p:spPr/>
        <p:txBody>
          <a:bodyPr/>
          <a:lstStyle/>
          <a:p>
            <a:r>
              <a:rPr lang="en-US" dirty="0"/>
              <a:t>The rise of the global south</a:t>
            </a:r>
          </a:p>
        </p:txBody>
      </p:sp>
      <p:sp>
        <p:nvSpPr>
          <p:cNvPr id="68610" name="Content Placeholder 2">
            <a:extLst>
              <a:ext uri="{FF2B5EF4-FFF2-40B4-BE49-F238E27FC236}">
                <a16:creationId xmlns:a16="http://schemas.microsoft.com/office/drawing/2014/main" id="{FF6699C3-74ED-C742-9560-76B1B897FF70}"/>
              </a:ext>
            </a:extLst>
          </p:cNvPr>
          <p:cNvSpPr>
            <a:spLocks noGrp="1"/>
          </p:cNvSpPr>
          <p:nvPr>
            <p:ph idx="1"/>
          </p:nvPr>
        </p:nvSpPr>
        <p:spPr/>
        <p:txBody>
          <a:bodyPr/>
          <a:lstStyle/>
          <a:p>
            <a:pPr eaLnBrk="1" hangingPunct="1"/>
            <a:r>
              <a:rPr lang="en-US" dirty="0"/>
              <a:t>Technology and the global south</a:t>
            </a: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Revolutions in transportation and communications technologies continue to play a huge role in economic development.</a:t>
            </a:r>
          </a:p>
          <a:p>
            <a:pPr lvl="1"/>
            <a:r>
              <a:rPr lang="en-US" altLang="en-US" dirty="0">
                <a:ea typeface="ＭＳ Ｐゴシック" panose="020B0600070205080204" pitchFamily="34" charset="-128"/>
              </a:rPr>
              <a:t>Small- to medium-sized enterprises in countries of the Global South are the catalysts for providing low-cost solutions to common problems there.</a:t>
            </a:r>
          </a:p>
          <a:p>
            <a:pPr lvl="1"/>
            <a:r>
              <a:rPr lang="en-US" altLang="en-US" dirty="0">
                <a:ea typeface="ＭＳ Ｐゴシック" panose="020B0600070205080204" pitchFamily="34" charset="-128"/>
              </a:rPr>
              <a:t>Mobile phones:</a:t>
            </a:r>
          </a:p>
          <a:p>
            <a:pPr lvl="2"/>
            <a:r>
              <a:rPr lang="en-US" altLang="en-US" dirty="0">
                <a:ea typeface="ＭＳ Ｐゴシック" panose="020B0600070205080204" pitchFamily="34" charset="-128"/>
              </a:rPr>
              <a:t>Provide a field of </a:t>
            </a:r>
            <a:r>
              <a:rPr lang="en-US" altLang="en-US" b="1" dirty="0">
                <a:ea typeface="ＭＳ Ｐゴシック" panose="020B0600070205080204" pitchFamily="34" charset="-128"/>
              </a:rPr>
              <a:t>South–South technological innovation and exchange.</a:t>
            </a:r>
          </a:p>
          <a:p>
            <a:pPr lvl="2"/>
            <a:r>
              <a:rPr lang="en-US" altLang="en-US" dirty="0">
                <a:ea typeface="ＭＳ Ｐゴシック" panose="020B0600070205080204" pitchFamily="34" charset="-128"/>
              </a:rPr>
              <a:t>Usage in the Global South has surpassed that in wealthy Northern countries.</a:t>
            </a:r>
          </a:p>
          <a:p>
            <a:pPr lvl="1"/>
            <a:r>
              <a:rPr lang="en-US" altLang="en-US" dirty="0">
                <a:ea typeface="ＭＳ Ｐゴシック" panose="020B0600070205080204" pitchFamily="34" charset="-128"/>
              </a:rPr>
              <a:t>The break of the “digital divide”:</a:t>
            </a:r>
          </a:p>
          <a:p>
            <a:pPr lvl="2"/>
            <a:r>
              <a:rPr lang="en-US" altLang="en-US" dirty="0">
                <a:ea typeface="ＭＳ Ｐゴシック" panose="020B0600070205080204" pitchFamily="34" charset="-128"/>
              </a:rPr>
              <a:t>The rift between those who benefit from easy access to the Internet and, more importantly, the vast storehouse of knowledge available online, and those who do not have easy access.</a:t>
            </a:r>
          </a:p>
          <a:p>
            <a:pPr lvl="2"/>
            <a:r>
              <a:rPr lang="en-US" altLang="en-US" dirty="0">
                <a:ea typeface="ＭＳ Ｐゴシック" panose="020B0600070205080204" pitchFamily="34" charset="-128"/>
              </a:rPr>
              <a:t>More the half the world’s population have access to the Internet.</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DCDF4E8E-AF21-49E2-876C-50EFC546B8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7698F7-FEC0-48DF-A28C-0610184F800A}"/>
              </a:ext>
            </a:extLst>
          </p:cNvPr>
          <p:cNvSpPr txBox="1"/>
          <p:nvPr/>
        </p:nvSpPr>
        <p:spPr>
          <a:xfrm>
            <a:off x="1323861" y="6045339"/>
            <a:ext cx="6089723" cy="400110"/>
          </a:xfrm>
          <a:prstGeom prst="rect">
            <a:avLst/>
          </a:prstGeom>
          <a:noFill/>
        </p:spPr>
        <p:txBody>
          <a:bodyPr wrap="square" rtlCol="0">
            <a:spAutoFit/>
          </a:bodyPr>
          <a:lstStyle/>
          <a:p>
            <a:r>
              <a:rPr lang="en-US" sz="2000" b="1" dirty="0">
                <a:latin typeface="Arial Narrow" panose="020B0606020202030204" pitchFamily="34" charset="0"/>
              </a:rPr>
              <a:t>How the rise of the “global south” is taking form?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03C91-75A7-4C9A-B07A-CDCE6ECCD619}"/>
              </a:ext>
            </a:extLst>
          </p:cNvPr>
          <p:cNvSpPr>
            <a:spLocks noGrp="1"/>
          </p:cNvSpPr>
          <p:nvPr>
            <p:ph type="title"/>
          </p:nvPr>
        </p:nvSpPr>
        <p:spPr/>
        <p:txBody>
          <a:bodyPr/>
          <a:lstStyle/>
          <a:p>
            <a:endParaRPr lang="en-US"/>
          </a:p>
        </p:txBody>
      </p:sp>
      <p:pic>
        <p:nvPicPr>
          <p:cNvPr id="1026" name="Picture 2" descr="Global internet penetration by region 2019 | Statista">
            <a:extLst>
              <a:ext uri="{FF2B5EF4-FFF2-40B4-BE49-F238E27FC236}">
                <a16:creationId xmlns:a16="http://schemas.microsoft.com/office/drawing/2014/main" id="{866E9662-5573-44FD-AD72-37A9D230E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667"/>
          <a:stretch/>
        </p:blipFill>
        <p:spPr bwMode="auto">
          <a:xfrm>
            <a:off x="1481137" y="762000"/>
            <a:ext cx="92297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210A-EF2D-45BB-BFF4-8D665F017923}"/>
              </a:ext>
            </a:extLst>
          </p:cNvPr>
          <p:cNvSpPr>
            <a:spLocks noGrp="1"/>
          </p:cNvSpPr>
          <p:nvPr>
            <p:ph type="title"/>
          </p:nvPr>
        </p:nvSpPr>
        <p:spPr/>
        <p:txBody>
          <a:bodyPr/>
          <a:lstStyle/>
          <a:p>
            <a:r>
              <a:rPr lang="en-US" dirty="0"/>
              <a:t>Stages of Economic Growth</a:t>
            </a:r>
          </a:p>
        </p:txBody>
      </p:sp>
      <p:sp>
        <p:nvSpPr>
          <p:cNvPr id="3" name="Content Placeholder 2">
            <a:extLst>
              <a:ext uri="{FF2B5EF4-FFF2-40B4-BE49-F238E27FC236}">
                <a16:creationId xmlns:a16="http://schemas.microsoft.com/office/drawing/2014/main" id="{760539B0-D3B0-4DC6-9095-0AD43884E24B}"/>
              </a:ext>
            </a:extLst>
          </p:cNvPr>
          <p:cNvSpPr>
            <a:spLocks noGrp="1"/>
          </p:cNvSpPr>
          <p:nvPr>
            <p:ph idx="1"/>
          </p:nvPr>
        </p:nvSpPr>
        <p:spPr/>
        <p:txBody>
          <a:bodyPr/>
          <a:lstStyle/>
          <a:p>
            <a:r>
              <a:rPr lang="en-US" dirty="0"/>
              <a:t>The development process</a:t>
            </a:r>
          </a:p>
          <a:p>
            <a:pPr lvl="1"/>
            <a:r>
              <a:rPr lang="en-US" dirty="0"/>
              <a:t>Rostow posited that economic development was a process that all regions of the world would go through and experience in similar ways.</a:t>
            </a:r>
          </a:p>
          <a:p>
            <a:pPr lvl="1"/>
            <a:r>
              <a:rPr lang="en-US" dirty="0"/>
              <a:t>Assumed that regions would progress in a linear fashion through defined stages of economic growth.</a:t>
            </a:r>
          </a:p>
        </p:txBody>
      </p:sp>
      <p:pic>
        <p:nvPicPr>
          <p:cNvPr id="6" name="Picture 2" descr="C:\Users\ecojpr\AppData\Local\Microsoft\Windows\Temporary Internet Files\Content.IE5\H0P94DF5\MC900442072[1].wmf">
            <a:extLst>
              <a:ext uri="{FF2B5EF4-FFF2-40B4-BE49-F238E27FC236}">
                <a16:creationId xmlns:a16="http://schemas.microsoft.com/office/drawing/2014/main" id="{E11D3BD8-6DFC-418D-ACB0-E8763A187A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29CA0E-6C19-44AC-9AF9-BE516500C4F6}"/>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What is development and how the “great divergence” took place?</a:t>
            </a:r>
          </a:p>
        </p:txBody>
      </p:sp>
    </p:spTree>
    <p:extLst>
      <p:ext uri="{BB962C8B-B14F-4D97-AF65-F5344CB8AC3E}">
        <p14:creationId xmlns:p14="http://schemas.microsoft.com/office/powerpoint/2010/main" val="1864308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1D8071-335D-4982-8745-19F9B92A29B6}"/>
              </a:ext>
            </a:extLst>
          </p:cNvPr>
          <p:cNvSpPr>
            <a:spLocks noGrp="1"/>
          </p:cNvSpPr>
          <p:nvPr>
            <p:ph type="title"/>
          </p:nvPr>
        </p:nvSpPr>
        <p:spPr/>
        <p:txBody>
          <a:bodyPr/>
          <a:lstStyle/>
          <a:p>
            <a:r>
              <a:rPr lang="en-US" dirty="0"/>
              <a:t>Celebrities and development</a:t>
            </a:r>
          </a:p>
        </p:txBody>
      </p:sp>
      <p:sp>
        <p:nvSpPr>
          <p:cNvPr id="4" name="Content Placeholder 3">
            <a:extLst>
              <a:ext uri="{FF2B5EF4-FFF2-40B4-BE49-F238E27FC236}">
                <a16:creationId xmlns:a16="http://schemas.microsoft.com/office/drawing/2014/main" id="{037EA68A-B14E-41BE-BB56-EE7F884B7081}"/>
              </a:ext>
            </a:extLst>
          </p:cNvPr>
          <p:cNvSpPr>
            <a:spLocks noGrp="1"/>
          </p:cNvSpPr>
          <p:nvPr>
            <p:ph idx="1"/>
          </p:nvPr>
        </p:nvSpPr>
        <p:spPr/>
        <p:txBody>
          <a:bodyPr/>
          <a:lstStyle/>
          <a:p>
            <a:r>
              <a:rPr lang="en-US" dirty="0"/>
              <a:t>Conventional role</a:t>
            </a:r>
          </a:p>
          <a:p>
            <a:pPr lvl="1"/>
            <a:r>
              <a:rPr lang="en-US" dirty="0"/>
              <a:t>In the past many celebrities voiced their opinion for or against an issue (mostly political).</a:t>
            </a:r>
          </a:p>
          <a:p>
            <a:pPr lvl="1"/>
            <a:r>
              <a:rPr lang="en-US" dirty="0"/>
              <a:t>Charlie Chaplin: “The Great Dictator”.</a:t>
            </a:r>
          </a:p>
          <a:p>
            <a:pPr lvl="1"/>
            <a:r>
              <a:rPr lang="en-US" dirty="0"/>
              <a:t>Jane Fonda: Anti-war activism in the 1960s.</a:t>
            </a:r>
          </a:p>
          <a:p>
            <a:pPr lvl="1"/>
            <a:r>
              <a:rPr lang="en-US" dirty="0"/>
              <a:t>Many acted as patron for charities.</a:t>
            </a:r>
          </a:p>
          <a:p>
            <a:r>
              <a:rPr lang="en-US" dirty="0"/>
              <a:t>Ethiopian famine of 1984</a:t>
            </a:r>
          </a:p>
          <a:p>
            <a:pPr lvl="1"/>
            <a:r>
              <a:rPr lang="en-US" dirty="0"/>
              <a:t>Heralded the advent of contemporary high-profile celebrity-led development efforts televised worldwide.</a:t>
            </a:r>
          </a:p>
          <a:p>
            <a:pPr lvl="1"/>
            <a:r>
              <a:rPr lang="en-US" dirty="0"/>
              <a:t>The 1985 Live Aid charity concert.</a:t>
            </a:r>
          </a:p>
          <a:p>
            <a:pPr lvl="1"/>
            <a:r>
              <a:rPr lang="en-US" dirty="0"/>
              <a:t>1.4 billion of the world’s then 5 billion inhabitants watched.</a:t>
            </a:r>
          </a:p>
          <a:p>
            <a:pPr lvl="1"/>
            <a:r>
              <a:rPr lang="en-US" dirty="0"/>
              <a:t>At one point 95 percent of the world’s television sets were tuned in to the concert.</a:t>
            </a:r>
          </a:p>
          <a:p>
            <a:pPr lvl="1"/>
            <a:r>
              <a:rPr lang="en-US" dirty="0"/>
              <a:t>More than $200 million was raised.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55247-7832-4FE8-8157-A82310E4E5B7}"/>
              </a:ext>
            </a:extLst>
          </p:cNvPr>
          <p:cNvSpPr>
            <a:spLocks noGrp="1"/>
          </p:cNvSpPr>
          <p:nvPr>
            <p:ph type="title"/>
          </p:nvPr>
        </p:nvSpPr>
        <p:spPr/>
        <p:txBody>
          <a:bodyPr/>
          <a:lstStyle/>
          <a:p>
            <a:r>
              <a:rPr lang="en-US" dirty="0"/>
              <a:t>Charlie Chaplin, The Great Dictator, 1941</a:t>
            </a:r>
          </a:p>
        </p:txBody>
      </p:sp>
      <p:pic>
        <p:nvPicPr>
          <p:cNvPr id="2050" name="Picture 2" descr="Watch The Great Dictator | Prime Video">
            <a:extLst>
              <a:ext uri="{FF2B5EF4-FFF2-40B4-BE49-F238E27FC236}">
                <a16:creationId xmlns:a16="http://schemas.microsoft.com/office/drawing/2014/main" id="{73884BE2-D374-47DE-8649-7F2AE4ECE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66825"/>
            <a:ext cx="797433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338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4BF743-5FED-4639-A5C4-656292C80855}"/>
              </a:ext>
            </a:extLst>
          </p:cNvPr>
          <p:cNvSpPr>
            <a:spLocks noGrp="1"/>
          </p:cNvSpPr>
          <p:nvPr>
            <p:ph type="title"/>
          </p:nvPr>
        </p:nvSpPr>
        <p:spPr/>
        <p:txBody>
          <a:bodyPr/>
          <a:lstStyle/>
          <a:p>
            <a:r>
              <a:rPr lang="en-US" dirty="0"/>
              <a:t>Celebrities and development</a:t>
            </a:r>
          </a:p>
        </p:txBody>
      </p:sp>
      <p:sp>
        <p:nvSpPr>
          <p:cNvPr id="4" name="Content Placeholder 3">
            <a:extLst>
              <a:ext uri="{FF2B5EF4-FFF2-40B4-BE49-F238E27FC236}">
                <a16:creationId xmlns:a16="http://schemas.microsoft.com/office/drawing/2014/main" id="{AF4029C9-1D8C-4C71-848C-1A902E57D6E0}"/>
              </a:ext>
            </a:extLst>
          </p:cNvPr>
          <p:cNvSpPr>
            <a:spLocks noGrp="1"/>
          </p:cNvSpPr>
          <p:nvPr>
            <p:ph idx="1"/>
          </p:nvPr>
        </p:nvSpPr>
        <p:spPr/>
        <p:txBody>
          <a:bodyPr/>
          <a:lstStyle/>
          <a:p>
            <a:r>
              <a:rPr lang="en-US" dirty="0"/>
              <a:t>Communities of concern</a:t>
            </a:r>
          </a:p>
          <a:p>
            <a:pPr lvl="1"/>
            <a:r>
              <a:rPr lang="en-US" dirty="0"/>
              <a:t>Celebrity figures from the world of music, film, and sports are the faces of “communities of concern” for underdeveloped regions.</a:t>
            </a:r>
          </a:p>
          <a:p>
            <a:pPr lvl="1"/>
            <a:r>
              <a:rPr lang="en-US" dirty="0"/>
              <a:t>Wealth, mobility, and cultural visibility of celebrities can go a long way toward bringing worldwide attention to events that might otherwise remain under the radar.</a:t>
            </a:r>
          </a:p>
          <a:p>
            <a:r>
              <a:rPr lang="en-US" dirty="0"/>
              <a:t>Widespread criticism of celebrity development efforts</a:t>
            </a:r>
          </a:p>
          <a:p>
            <a:pPr lvl="1"/>
            <a:r>
              <a:rPr lang="en-US" dirty="0"/>
              <a:t>Most media celebrities are not trained economists, climate change scientists, medical doctors, educators, or social workers.</a:t>
            </a:r>
          </a:p>
          <a:p>
            <a:pPr lvl="1"/>
            <a:r>
              <a:rPr lang="en-US" dirty="0"/>
              <a:t>Performative activism and narcissism.</a:t>
            </a:r>
          </a:p>
          <a:p>
            <a:pPr lvl="1"/>
            <a:r>
              <a:rPr lang="en-US" dirty="0"/>
              <a:t>Celebrity development efforts tend to portray the Global South as passive victims of calamity who are waiting for wealthy Westerners to rescue them.</a:t>
            </a:r>
          </a:p>
          <a:p>
            <a:pPr lvl="1"/>
            <a:r>
              <a:rPr lang="en-US" dirty="0"/>
              <a:t>“The White Savior complex”.</a:t>
            </a:r>
          </a:p>
        </p:txBody>
      </p:sp>
    </p:spTree>
    <p:extLst>
      <p:ext uri="{BB962C8B-B14F-4D97-AF65-F5344CB8AC3E}">
        <p14:creationId xmlns:p14="http://schemas.microsoft.com/office/powerpoint/2010/main" val="3962141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1">
            <a:extLst>
              <a:ext uri="{FF2B5EF4-FFF2-40B4-BE49-F238E27FC236}">
                <a16:creationId xmlns:a16="http://schemas.microsoft.com/office/drawing/2014/main" id="{2359C4F8-04BD-954B-BB89-A8095A1A77BC}"/>
              </a:ext>
            </a:extLst>
          </p:cNvPr>
          <p:cNvSpPr txBox="1">
            <a:spLocks noChangeArrowheads="1"/>
          </p:cNvSpPr>
          <p:nvPr/>
        </p:nvSpPr>
        <p:spPr bwMode="auto">
          <a:xfrm>
            <a:off x="1752600" y="52578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a:solidFill>
                  <a:schemeClr val="tx2"/>
                </a:solidFill>
              </a:rPr>
              <a:t>Celebrity and international development. </a:t>
            </a:r>
            <a:r>
              <a:rPr lang="en-US" altLang="en-US">
                <a:solidFill>
                  <a:schemeClr val="tx2"/>
                </a:solidFill>
              </a:rPr>
              <a:t>Actress Angelina Jolie and development economist Jeffrey Sachs joined forces to film a video diary of their travels to various African development projects addressing the U.N. Millennium Goals. </a:t>
            </a:r>
            <a:r>
              <a:rPr lang="en-US" altLang="en-US" i="1">
                <a:solidFill>
                  <a:schemeClr val="tx2"/>
                </a:solidFill>
              </a:rPr>
              <a:t>(Andrew Kent/Getty Images.)</a:t>
            </a:r>
            <a:endParaRPr lang="en-US" altLang="en-US">
              <a:solidFill>
                <a:schemeClr val="tx2"/>
              </a:solidFill>
            </a:endParaRPr>
          </a:p>
        </p:txBody>
      </p:sp>
      <p:pic>
        <p:nvPicPr>
          <p:cNvPr id="75778" name="Picture 2" descr="C:\Users\Lenovo\Downloads\9.29.jpg">
            <a:extLst>
              <a:ext uri="{FF2B5EF4-FFF2-40B4-BE49-F238E27FC236}">
                <a16:creationId xmlns:a16="http://schemas.microsoft.com/office/drawing/2014/main" id="{9A57EDDC-CE3D-AE4E-A68B-AB4AC0863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490538"/>
            <a:ext cx="6659563"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B0F180-4039-4C88-8C16-BC5A85651CCB}"/>
              </a:ext>
            </a:extLst>
          </p:cNvPr>
          <p:cNvSpPr>
            <a:spLocks noGrp="1"/>
          </p:cNvSpPr>
          <p:nvPr>
            <p:ph type="title"/>
          </p:nvPr>
        </p:nvSpPr>
        <p:spPr/>
        <p:txBody>
          <a:bodyPr/>
          <a:lstStyle/>
          <a:p>
            <a:r>
              <a:rPr lang="en-US" dirty="0"/>
              <a:t>D –  Resources, Environment and Development</a:t>
            </a:r>
          </a:p>
        </p:txBody>
      </p:sp>
      <p:sp>
        <p:nvSpPr>
          <p:cNvPr id="5" name="Text Placeholder 4">
            <a:extLst>
              <a:ext uri="{FF2B5EF4-FFF2-40B4-BE49-F238E27FC236}">
                <a16:creationId xmlns:a16="http://schemas.microsoft.com/office/drawing/2014/main" id="{0F1E93B4-A7D3-4421-931D-8A4250D60B11}"/>
              </a:ext>
            </a:extLst>
          </p:cNvPr>
          <p:cNvSpPr>
            <a:spLocks noGrp="1"/>
          </p:cNvSpPr>
          <p:nvPr>
            <p:ph type="body" idx="1"/>
          </p:nvPr>
        </p:nvSpPr>
        <p:spPr/>
        <p:txBody>
          <a:bodyPr/>
          <a:lstStyle/>
          <a:p>
            <a:r>
              <a:rPr lang="en-US" dirty="0"/>
              <a:t>The role that nature has played over time as concepts and practices of development have changed.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2D4D8-8493-452E-8DD0-397DFCC0AEBD}"/>
              </a:ext>
            </a:extLst>
          </p:cNvPr>
          <p:cNvSpPr>
            <a:spLocks noGrp="1"/>
          </p:cNvSpPr>
          <p:nvPr>
            <p:ph type="title"/>
          </p:nvPr>
        </p:nvSpPr>
        <p:spPr/>
        <p:txBody>
          <a:bodyPr/>
          <a:lstStyle/>
          <a:p>
            <a:r>
              <a:rPr lang="en-US" dirty="0"/>
              <a:t>Renewable resource crises</a:t>
            </a:r>
          </a:p>
        </p:txBody>
      </p:sp>
      <p:sp>
        <p:nvSpPr>
          <p:cNvPr id="3" name="Content Placeholder 2">
            <a:extLst>
              <a:ext uri="{FF2B5EF4-FFF2-40B4-BE49-F238E27FC236}">
                <a16:creationId xmlns:a16="http://schemas.microsoft.com/office/drawing/2014/main" id="{B22569AF-A8B1-4EE7-8E7B-F7B50733587C}"/>
              </a:ext>
            </a:extLst>
          </p:cNvPr>
          <p:cNvSpPr>
            <a:spLocks noGrp="1"/>
          </p:cNvSpPr>
          <p:nvPr>
            <p:ph idx="1"/>
          </p:nvPr>
        </p:nvSpPr>
        <p:spPr/>
        <p:txBody>
          <a:bodyPr/>
          <a:lstStyle/>
          <a:p>
            <a:r>
              <a:rPr lang="en-US" dirty="0"/>
              <a:t>Long history of resource depletion</a:t>
            </a:r>
          </a:p>
          <a:p>
            <a:pPr lvl="1"/>
            <a:r>
              <a:rPr lang="en-US" dirty="0"/>
              <a:t>Deforestation has been a problem since the beginning of human civilization.</a:t>
            </a:r>
          </a:p>
          <a:p>
            <a:pPr lvl="1"/>
            <a:r>
              <a:rPr lang="en-US" dirty="0"/>
              <a:t>Greeks, Romans, and Chinese faced problems with the silting of their harbors as the lands cleared for domestic crop cultivation eroded.</a:t>
            </a:r>
          </a:p>
          <a:p>
            <a:pPr lvl="1"/>
            <a:r>
              <a:rPr lang="en-US" dirty="0"/>
              <a:t>Shipbuilding led to deforestation in Europe and North America.</a:t>
            </a:r>
          </a:p>
          <a:p>
            <a:r>
              <a:rPr lang="en-US" dirty="0"/>
              <a:t>Finite and renewable resources</a:t>
            </a:r>
          </a:p>
          <a:p>
            <a:pPr lvl="1"/>
            <a:r>
              <a:rPr lang="en-US" dirty="0"/>
              <a:t>Appears that only finite resources are affected by industrialization.</a:t>
            </a:r>
          </a:p>
          <a:p>
            <a:pPr lvl="1"/>
            <a:r>
              <a:rPr lang="en-US" dirty="0"/>
              <a:t>Renewable resources such as forests and fisheries are challenged.</a:t>
            </a:r>
          </a:p>
          <a:p>
            <a:r>
              <a:rPr lang="en-US" dirty="0"/>
              <a:t>Renewable resources</a:t>
            </a:r>
          </a:p>
          <a:p>
            <a:pPr lvl="1"/>
            <a:r>
              <a:rPr lang="en-US" dirty="0"/>
              <a:t>Those primary sector products that can be replenished naturally at a rate sufficient to balance their depletion by human use.</a:t>
            </a:r>
          </a:p>
          <a:p>
            <a:pPr lvl="1"/>
            <a:r>
              <a:rPr lang="en-US" dirty="0"/>
              <a:t>Deforestation at a rate faster than they can be replaced.</a:t>
            </a:r>
          </a:p>
          <a:p>
            <a:pPr lvl="1"/>
            <a:r>
              <a:rPr lang="en-US" dirty="0"/>
              <a:t>Overfishing has brought a crisis to many ocean fisheries.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67C88-7E9D-4562-8051-EE3AE093F9E4}"/>
              </a:ext>
            </a:extLst>
          </p:cNvPr>
          <p:cNvSpPr>
            <a:spLocks noGrp="1"/>
          </p:cNvSpPr>
          <p:nvPr>
            <p:ph type="title"/>
          </p:nvPr>
        </p:nvSpPr>
        <p:spPr/>
        <p:txBody>
          <a:bodyPr/>
          <a:lstStyle/>
          <a:p>
            <a:r>
              <a:rPr lang="en-US" dirty="0"/>
              <a:t>Global climate change</a:t>
            </a:r>
          </a:p>
        </p:txBody>
      </p:sp>
      <p:sp>
        <p:nvSpPr>
          <p:cNvPr id="4" name="Content Placeholder 3">
            <a:extLst>
              <a:ext uri="{FF2B5EF4-FFF2-40B4-BE49-F238E27FC236}">
                <a16:creationId xmlns:a16="http://schemas.microsoft.com/office/drawing/2014/main" id="{DA4B1549-0E71-4904-B70A-9855DC314120}"/>
              </a:ext>
            </a:extLst>
          </p:cNvPr>
          <p:cNvSpPr>
            <a:spLocks noGrp="1"/>
          </p:cNvSpPr>
          <p:nvPr>
            <p:ph idx="1"/>
          </p:nvPr>
        </p:nvSpPr>
        <p:spPr/>
        <p:txBody>
          <a:bodyPr/>
          <a:lstStyle/>
          <a:p>
            <a:r>
              <a:rPr lang="en-US" dirty="0"/>
              <a:t>Global climate change</a:t>
            </a:r>
          </a:p>
          <a:p>
            <a:pPr lvl="1"/>
            <a:r>
              <a:rPr lang="en-US" dirty="0"/>
              <a:t>Alterations in climate caused by human activity.</a:t>
            </a:r>
          </a:p>
          <a:p>
            <a:pPr lvl="1"/>
            <a:r>
              <a:rPr lang="en-US" dirty="0"/>
              <a:t>Particularly by the greatly increased amount of carbon dioxide (CO2) produced by burning fossil fuels.</a:t>
            </a:r>
          </a:p>
          <a:p>
            <a:pPr lvl="1"/>
            <a:r>
              <a:rPr lang="en-US" dirty="0"/>
              <a:t>Released by burning down and cutting down forests, and methane gas (CH4) emitted from livestock.</a:t>
            </a:r>
          </a:p>
          <a:p>
            <a:r>
              <a:rPr lang="en-US" dirty="0"/>
              <a:t>Greenhouse effect</a:t>
            </a:r>
          </a:p>
          <a:p>
            <a:pPr lvl="1"/>
            <a:r>
              <a:rPr lang="en-US" dirty="0"/>
              <a:t>Effect of increased atmospheric CO2, CH4 and other heat-absorbing gases.</a:t>
            </a:r>
          </a:p>
          <a:p>
            <a:pPr lvl="1"/>
            <a:r>
              <a:rPr lang="en-US" dirty="0"/>
              <a:t>Permits solar shortwave heat radiation to reach the Earth’s surface.</a:t>
            </a:r>
          </a:p>
          <a:p>
            <a:pPr lvl="1"/>
            <a:r>
              <a:rPr lang="en-US" dirty="0"/>
              <a:t>Block or trap long-wave outgoing radiation, causing a thermal imbalance and global warming.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296D6-49BF-41E1-8095-7FF03A3436AD}"/>
              </a:ext>
            </a:extLst>
          </p:cNvPr>
          <p:cNvSpPr>
            <a:spLocks noGrp="1"/>
          </p:cNvSpPr>
          <p:nvPr>
            <p:ph type="title"/>
          </p:nvPr>
        </p:nvSpPr>
        <p:spPr/>
        <p:txBody>
          <a:bodyPr/>
          <a:lstStyle/>
          <a:p>
            <a:r>
              <a:rPr lang="en-US" dirty="0"/>
              <a:t>Expected effects of global climate change</a:t>
            </a:r>
          </a:p>
        </p:txBody>
      </p:sp>
      <p:pic>
        <p:nvPicPr>
          <p:cNvPr id="6" name="Picture 5">
            <a:extLst>
              <a:ext uri="{FF2B5EF4-FFF2-40B4-BE49-F238E27FC236}">
                <a16:creationId xmlns:a16="http://schemas.microsoft.com/office/drawing/2014/main" id="{D1F4C527-277D-40C9-BB5E-871FC052EB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72640" y="1341120"/>
            <a:ext cx="8046720" cy="5364480"/>
          </a:xfrm>
          <a:prstGeom prst="rect">
            <a:avLst/>
          </a:prstGeom>
        </p:spPr>
      </p:pic>
    </p:spTree>
    <p:extLst>
      <p:ext uri="{BB962C8B-B14F-4D97-AF65-F5344CB8AC3E}">
        <p14:creationId xmlns:p14="http://schemas.microsoft.com/office/powerpoint/2010/main" val="3296998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B30A4-51FC-4BE5-8401-4B69D3322A9B}"/>
              </a:ext>
            </a:extLst>
          </p:cNvPr>
          <p:cNvSpPr>
            <a:spLocks noGrp="1"/>
          </p:cNvSpPr>
          <p:nvPr>
            <p:ph type="title"/>
          </p:nvPr>
        </p:nvSpPr>
        <p:spPr/>
        <p:txBody>
          <a:bodyPr/>
          <a:lstStyle/>
          <a:p>
            <a:r>
              <a:rPr lang="en-US" dirty="0"/>
              <a:t>The environmental consequences of powering industrialization</a:t>
            </a:r>
          </a:p>
        </p:txBody>
      </p:sp>
      <p:sp>
        <p:nvSpPr>
          <p:cNvPr id="81922" name="Content Placeholder 2">
            <a:extLst>
              <a:ext uri="{FF2B5EF4-FFF2-40B4-BE49-F238E27FC236}">
                <a16:creationId xmlns:a16="http://schemas.microsoft.com/office/drawing/2014/main" id="{3E253EC0-8DD4-3748-AE84-2927A4FFF143}"/>
              </a:ext>
            </a:extLst>
          </p:cNvPr>
          <p:cNvSpPr>
            <a:spLocks noGrp="1"/>
          </p:cNvSpPr>
          <p:nvPr>
            <p:ph idx="1"/>
          </p:nvPr>
        </p:nvSpPr>
        <p:spPr/>
        <p:txBody>
          <a:bodyPr/>
          <a:lstStyle/>
          <a:p>
            <a:pPr eaLnBrk="1" hangingPunct="1"/>
            <a:r>
              <a:rPr lang="en-US" altLang="en-US" dirty="0">
                <a:ea typeface="ＭＳ Ｐゴシック" panose="020B0600070205080204" pitchFamily="34" charset="-128"/>
              </a:rPr>
              <a:t>The resource demands of development</a:t>
            </a:r>
          </a:p>
          <a:p>
            <a:pPr lvl="1"/>
            <a:r>
              <a:rPr lang="en-US" altLang="en-US" dirty="0">
                <a:ea typeface="ＭＳ Ｐゴシック" panose="020B0600070205080204" pitchFamily="34" charset="-128"/>
              </a:rPr>
              <a:t>Extraction of natural resources, and their transformation into the consumer goods.</a:t>
            </a:r>
          </a:p>
          <a:p>
            <a:pPr lvl="1"/>
            <a:r>
              <a:rPr lang="en-US" altLang="en-US" dirty="0">
                <a:ea typeface="ＭＳ Ｐゴシック" panose="020B0600070205080204" pitchFamily="34" charset="-128"/>
              </a:rPr>
              <a:t>Depends on the provision of energy to run factories and transport finished products.</a:t>
            </a:r>
          </a:p>
          <a:p>
            <a:pPr lvl="1"/>
            <a:r>
              <a:rPr lang="en-US" altLang="en-US" dirty="0">
                <a:ea typeface="ＭＳ Ｐゴシック" panose="020B0600070205080204" pitchFamily="34" charset="-128"/>
              </a:rPr>
              <a:t>Consumers demand heated and cooled dwellings, artificial lighting, and running water, among other amenities.</a:t>
            </a:r>
          </a:p>
          <a:p>
            <a:pPr lvl="1"/>
            <a:r>
              <a:rPr lang="en-US" altLang="en-US" dirty="0">
                <a:ea typeface="ＭＳ Ｐゴシック" panose="020B0600070205080204" pitchFamily="34" charset="-128"/>
              </a:rPr>
              <a:t>Conventional agriculture requires larges amounts of energy.</a:t>
            </a:r>
          </a:p>
        </p:txBody>
      </p:sp>
      <p:pic>
        <p:nvPicPr>
          <p:cNvPr id="4" name="Picture 2" descr="C:\Users\ecojpr\AppData\Local\Microsoft\Windows\Temporary Internet Files\Content.IE5\H0P94DF5\MC900442072[1].wmf">
            <a:extLst>
              <a:ext uri="{FF2B5EF4-FFF2-40B4-BE49-F238E27FC236}">
                <a16:creationId xmlns:a16="http://schemas.microsoft.com/office/drawing/2014/main" id="{9099F84C-081C-430D-9125-F09E89B746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2DBDC4-EE20-4EC2-A312-A9E9C1C9D207}"/>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Give some examples of issues related to development and the use of resources.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14A9FF-2E7E-49EB-A9D0-ED293F7FA362}"/>
              </a:ext>
            </a:extLst>
          </p:cNvPr>
          <p:cNvSpPr>
            <a:spLocks noGrp="1"/>
          </p:cNvSpPr>
          <p:nvPr>
            <p:ph type="title"/>
          </p:nvPr>
        </p:nvSpPr>
        <p:spPr/>
        <p:txBody>
          <a:bodyPr/>
          <a:lstStyle/>
          <a:p>
            <a:r>
              <a:rPr lang="en-US" dirty="0"/>
              <a:t>Alternative energy sources</a:t>
            </a:r>
          </a:p>
        </p:txBody>
      </p:sp>
      <p:sp>
        <p:nvSpPr>
          <p:cNvPr id="3" name="Content Placeholder 2">
            <a:extLst>
              <a:ext uri="{FF2B5EF4-FFF2-40B4-BE49-F238E27FC236}">
                <a16:creationId xmlns:a16="http://schemas.microsoft.com/office/drawing/2014/main" id="{B638FABE-7827-469F-AB64-477B9A246086}"/>
              </a:ext>
            </a:extLst>
          </p:cNvPr>
          <p:cNvSpPr>
            <a:spLocks noGrp="1"/>
          </p:cNvSpPr>
          <p:nvPr>
            <p:ph idx="1"/>
          </p:nvPr>
        </p:nvSpPr>
        <p:spPr/>
        <p:txBody>
          <a:bodyPr/>
          <a:lstStyle/>
          <a:p>
            <a:r>
              <a:rPr lang="en-US" dirty="0"/>
              <a:t>Alternative energy</a:t>
            </a:r>
          </a:p>
          <a:p>
            <a:pPr lvl="1"/>
            <a:r>
              <a:rPr lang="en-US" dirty="0"/>
              <a:t>Alternatives to traditional fossil fuels, including hydroelectric, solar, wind, geothermal, biofuel.</a:t>
            </a:r>
          </a:p>
          <a:p>
            <a:pPr lvl="1"/>
            <a:r>
              <a:rPr lang="en-US" dirty="0"/>
              <a:t>The expense involved in building, running, and maintaining sites for harnessing and distributing these power sources have deterred their widespread adoption.</a:t>
            </a:r>
          </a:p>
          <a:p>
            <a:pPr lvl="1"/>
            <a:r>
              <a:rPr lang="en-US" dirty="0"/>
              <a:t>The world still relies heavily on fossil fuels to power economic activities.</a:t>
            </a:r>
          </a:p>
          <a:p>
            <a:pPr lvl="1"/>
            <a:r>
              <a:rPr lang="en-US" dirty="0"/>
              <a:t>Very rapid transition is currently taking place as the cost of alternative energy is declining rapidly.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A08218-9233-4FD6-8083-C837BF6CA41D}"/>
              </a:ext>
            </a:extLst>
          </p:cNvPr>
          <p:cNvSpPr>
            <a:spLocks noGrp="1"/>
          </p:cNvSpPr>
          <p:nvPr>
            <p:ph type="title"/>
          </p:nvPr>
        </p:nvSpPr>
        <p:spPr/>
        <p:txBody>
          <a:bodyPr/>
          <a:lstStyle/>
          <a:p>
            <a:r>
              <a:rPr lang="en-US" dirty="0"/>
              <a:t>Types of Economic Activity by Sector</a:t>
            </a:r>
          </a:p>
        </p:txBody>
      </p:sp>
      <p:sp>
        <p:nvSpPr>
          <p:cNvPr id="4" name="Content Placeholder 3">
            <a:extLst>
              <a:ext uri="{FF2B5EF4-FFF2-40B4-BE49-F238E27FC236}">
                <a16:creationId xmlns:a16="http://schemas.microsoft.com/office/drawing/2014/main" id="{58C0B1EA-E58B-4C30-98A4-C9941CB5695A}"/>
              </a:ext>
            </a:extLst>
          </p:cNvPr>
          <p:cNvSpPr>
            <a:spLocks noGrp="1"/>
          </p:cNvSpPr>
          <p:nvPr>
            <p:ph idx="1"/>
          </p:nvPr>
        </p:nvSpPr>
        <p:spPr/>
        <p:txBody>
          <a:bodyPr/>
          <a:lstStyle/>
          <a:p>
            <a:r>
              <a:rPr lang="en-US" dirty="0"/>
              <a:t>Primary sector</a:t>
            </a:r>
          </a:p>
          <a:p>
            <a:pPr lvl="1"/>
            <a:r>
              <a:rPr lang="en-US" dirty="0"/>
              <a:t>The set of economic activities that involves extracting natural resources from the Earth.</a:t>
            </a:r>
          </a:p>
          <a:p>
            <a:pPr lvl="1"/>
            <a:r>
              <a:rPr lang="en-US" dirty="0"/>
              <a:t>Usually associated with low levels of development.</a:t>
            </a:r>
          </a:p>
          <a:p>
            <a:r>
              <a:rPr lang="en-US" dirty="0"/>
              <a:t>Secondary sector</a:t>
            </a:r>
          </a:p>
          <a:p>
            <a:pPr lvl="1"/>
            <a:r>
              <a:rPr lang="en-US" dirty="0"/>
              <a:t>Economic activities that involves processing the raw materials extracted by primary sector activities into usable goods.</a:t>
            </a:r>
          </a:p>
          <a:p>
            <a:pPr lvl="1"/>
            <a:r>
              <a:rPr lang="en-US" dirty="0"/>
              <a:t>Commonly referred to as manufacturing and linked with intermediate development levels.</a:t>
            </a:r>
          </a:p>
          <a:p>
            <a:r>
              <a:rPr lang="en-US" dirty="0"/>
              <a:t>Tertiary sector</a:t>
            </a:r>
          </a:p>
          <a:p>
            <a:pPr lvl="1"/>
            <a:r>
              <a:rPr lang="en-US" dirty="0"/>
              <a:t>The different types of work necessary to move goods and resources around and deliver them to people; in other words, service activities.</a:t>
            </a:r>
          </a:p>
          <a:p>
            <a:r>
              <a:rPr lang="en-US" dirty="0"/>
              <a:t>Quaternary sector</a:t>
            </a:r>
          </a:p>
          <a:p>
            <a:pPr lvl="1"/>
            <a:r>
              <a:rPr lang="en-US" dirty="0"/>
              <a:t>Intellectual and informational economic activities.</a:t>
            </a:r>
          </a:p>
          <a:p>
            <a:pPr lvl="1"/>
            <a:r>
              <a:rPr lang="en-US" dirty="0"/>
              <a:t>Associated with high levels of development.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a:extLst>
              <a:ext uri="{FF2B5EF4-FFF2-40B4-BE49-F238E27FC236}">
                <a16:creationId xmlns:a16="http://schemas.microsoft.com/office/drawing/2014/main" id="{07C5ECD9-0D90-E94E-BA9A-DCE79024015B}"/>
              </a:ext>
            </a:extLst>
          </p:cNvPr>
          <p:cNvSpPr txBox="1">
            <a:spLocks noChangeArrowheads="1"/>
          </p:cNvSpPr>
          <p:nvPr/>
        </p:nvSpPr>
        <p:spPr bwMode="auto">
          <a:xfrm>
            <a:off x="1752600" y="48768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a:solidFill>
                  <a:schemeClr val="tx2"/>
                </a:solidFill>
              </a:rPr>
              <a:t>Europe’s renewable energy island. </a:t>
            </a:r>
            <a:r>
              <a:rPr lang="en-US" altLang="en-US">
                <a:solidFill>
                  <a:schemeClr val="tx2"/>
                </a:solidFill>
              </a:rPr>
              <a:t>Samsø, located off the coast of Denmark, is a model of alternative energy in Europe. This photo depicts some of the island’s wind-powered turbines, which supply 100 percent of the 4,200 residents’ electrical needs. Solar power and wood chips are used to provide heating. In all, Samsø removes more carbon dioxide from the atmosphere than it contributes. </a:t>
            </a:r>
            <a:r>
              <a:rPr lang="en-US" altLang="en-US" i="1">
                <a:solidFill>
                  <a:schemeClr val="tx2"/>
                </a:solidFill>
              </a:rPr>
              <a:t>(Slim ALLAGUI/AFP/Getty Images.)</a:t>
            </a:r>
            <a:endParaRPr lang="en-US" altLang="en-US">
              <a:solidFill>
                <a:schemeClr val="tx2"/>
              </a:solidFill>
            </a:endParaRPr>
          </a:p>
        </p:txBody>
      </p:sp>
      <p:pic>
        <p:nvPicPr>
          <p:cNvPr id="84994" name="Picture 2" descr="C:\Users\Lenovo\Downloads\9.31.jpg">
            <a:extLst>
              <a:ext uri="{FF2B5EF4-FFF2-40B4-BE49-F238E27FC236}">
                <a16:creationId xmlns:a16="http://schemas.microsoft.com/office/drawing/2014/main" id="{800BA092-E676-FB4F-A554-1765B45BF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1"/>
            <a:ext cx="6007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D0E56363-FCBC-1F4B-B7B7-006759910004}"/>
              </a:ext>
            </a:extLst>
          </p:cNvPr>
          <p:cNvSpPr>
            <a:spLocks noGrp="1" noChangeArrowheads="1"/>
          </p:cNvSpPr>
          <p:nvPr>
            <p:ph type="title"/>
          </p:nvPr>
        </p:nvSpPr>
        <p:spPr bwMode="auto"/>
        <p:txBody>
          <a:bodyPr wrap="square" numCol="1" anchorCtr="0" compatLnSpc="1">
            <a:prstTxWarp prst="textNoShape">
              <a:avLst/>
            </a:prstTxWarp>
          </a:bodyPr>
          <a:lstStyle/>
          <a:p>
            <a:pPr eaLnBrk="1" hangingPunct="1"/>
            <a:r>
              <a:rPr lang="en-US" altLang="en-US" cap="none">
                <a:ea typeface="ＭＳ Ｐゴシック" panose="020B0600070205080204" pitchFamily="34" charset="-128"/>
              </a:rPr>
              <a:t>China’s harmful air quality</a:t>
            </a:r>
          </a:p>
        </p:txBody>
      </p:sp>
      <p:sp>
        <p:nvSpPr>
          <p:cNvPr id="86018" name="Content Placeholder 2">
            <a:extLst>
              <a:ext uri="{FF2B5EF4-FFF2-40B4-BE49-F238E27FC236}">
                <a16:creationId xmlns:a16="http://schemas.microsoft.com/office/drawing/2014/main" id="{2B5568C2-163B-2542-8B59-0202F24DB2C4}"/>
              </a:ext>
            </a:extLst>
          </p:cNvPr>
          <p:cNvSpPr>
            <a:spLocks noGrp="1"/>
          </p:cNvSpPr>
          <p:nvPr>
            <p:ph idx="1"/>
          </p:nvPr>
        </p:nvSpPr>
        <p:spPr/>
        <p:txBody>
          <a:bodyPr/>
          <a:lstStyle/>
          <a:p>
            <a:pPr eaLnBrk="1" hangingPunct="1">
              <a:lnSpc>
                <a:spcPct val="90000"/>
              </a:lnSpc>
            </a:pPr>
            <a:r>
              <a:rPr lang="en-US" altLang="en-US" dirty="0">
                <a:ea typeface="ＭＳ Ｐゴシック" panose="020B0600070205080204" pitchFamily="34" charset="-128"/>
              </a:rPr>
              <a:t>Rapid development and industrialization</a:t>
            </a:r>
          </a:p>
          <a:p>
            <a:pPr lvl="1">
              <a:lnSpc>
                <a:spcPct val="90000"/>
              </a:lnSpc>
            </a:pPr>
            <a:r>
              <a:rPr lang="en-US" altLang="en-US" dirty="0">
                <a:ea typeface="ＭＳ Ｐゴシック" panose="020B0600070205080204" pitchFamily="34" charset="-128"/>
              </a:rPr>
              <a:t>China follow the same course, energy-wise, as the wealthy nations of the North did to fuel industrial development.</a:t>
            </a:r>
          </a:p>
          <a:p>
            <a:pPr lvl="1">
              <a:lnSpc>
                <a:spcPct val="90000"/>
              </a:lnSpc>
            </a:pPr>
            <a:r>
              <a:rPr lang="en-US" altLang="en-US" dirty="0">
                <a:ea typeface="ＭＳ Ｐゴシック" panose="020B0600070205080204" pitchFamily="34" charset="-128"/>
              </a:rPr>
              <a:t>Enduring 10% annual economic growth since the 1980s.</a:t>
            </a:r>
          </a:p>
          <a:p>
            <a:pPr lvl="1">
              <a:lnSpc>
                <a:spcPct val="90000"/>
              </a:lnSpc>
            </a:pPr>
            <a:r>
              <a:rPr lang="en-US" altLang="en-US" dirty="0">
                <a:ea typeface="ＭＳ Ｐゴシック" panose="020B0600070205080204" pitchFamily="34" charset="-128"/>
              </a:rPr>
              <a:t>China is now the world’s biggest emitter of pollution, including CO2 emission.</a:t>
            </a:r>
          </a:p>
          <a:p>
            <a:pPr lvl="1">
              <a:lnSpc>
                <a:spcPct val="90000"/>
              </a:lnSpc>
            </a:pPr>
            <a:r>
              <a:rPr lang="en-US" altLang="en-US" dirty="0">
                <a:ea typeface="ＭＳ Ｐゴシック" panose="020B0600070205080204" pitchFamily="34" charset="-128"/>
              </a:rPr>
              <a:t>2017 revealed that the sources of pollution in the country had increased by more than 50 percent since the first census, conducted in 2010.</a:t>
            </a:r>
          </a:p>
          <a:p>
            <a:pPr lvl="1">
              <a:lnSpc>
                <a:spcPct val="90000"/>
              </a:lnSpc>
            </a:pPr>
            <a:r>
              <a:rPr lang="en-US" altLang="en-US" dirty="0">
                <a:ea typeface="ＭＳ Ｐゴシック" panose="020B0600070205080204" pitchFamily="34" charset="-128"/>
              </a:rPr>
              <a:t>Human health is severely affected and visibility is reduced.</a:t>
            </a:r>
          </a:p>
          <a:p>
            <a:pPr lvl="1">
              <a:lnSpc>
                <a:spcPct val="90000"/>
              </a:lnSpc>
            </a:pPr>
            <a:r>
              <a:rPr lang="en-US" altLang="en-US" dirty="0">
                <a:ea typeface="ＭＳ Ｐゴシック" panose="020B0600070205080204" pitchFamily="34" charset="-128"/>
              </a:rPr>
              <a:t>Since 2013, China has undertaken a “war against pollution”, particularly for domestic coal-powered heaters.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1">
            <a:extLst>
              <a:ext uri="{FF2B5EF4-FFF2-40B4-BE49-F238E27FC236}">
                <a16:creationId xmlns:a16="http://schemas.microsoft.com/office/drawing/2014/main" id="{6A4D4579-FE23-B842-B3B1-AF7DF21330B2}"/>
              </a:ext>
            </a:extLst>
          </p:cNvPr>
          <p:cNvSpPr txBox="1">
            <a:spLocks noChangeArrowheads="1"/>
          </p:cNvSpPr>
          <p:nvPr/>
        </p:nvSpPr>
        <p:spPr bwMode="auto">
          <a:xfrm>
            <a:off x="1728788" y="5715001"/>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dirty="0">
                <a:solidFill>
                  <a:schemeClr val="tx2"/>
                </a:solidFill>
              </a:rPr>
              <a:t>China’s deteriorated air quality. </a:t>
            </a:r>
            <a:r>
              <a:rPr lang="en-US" altLang="en-US" dirty="0">
                <a:solidFill>
                  <a:schemeClr val="tx2"/>
                </a:solidFill>
              </a:rPr>
              <a:t>This photo was taken at Beijing’s Tiananmen Square during the winter, when air contamination from burning coal is at its worst. </a:t>
            </a:r>
            <a:r>
              <a:rPr lang="en-US" altLang="en-US" sz="1400" i="1" dirty="0">
                <a:solidFill>
                  <a:schemeClr val="tx2"/>
                </a:solidFill>
              </a:rPr>
              <a:t>(</a:t>
            </a:r>
            <a:r>
              <a:rPr lang="en-US" altLang="en-US" sz="1400" i="1" dirty="0" err="1">
                <a:solidFill>
                  <a:schemeClr val="tx2"/>
                </a:solidFill>
              </a:rPr>
              <a:t>Lintao</a:t>
            </a:r>
            <a:r>
              <a:rPr lang="en-US" altLang="en-US" sz="1400" i="1" dirty="0">
                <a:solidFill>
                  <a:schemeClr val="tx2"/>
                </a:solidFill>
              </a:rPr>
              <a:t> Zhang/Getty Images.)</a:t>
            </a:r>
            <a:endParaRPr lang="en-US" altLang="en-US" sz="1400" dirty="0">
              <a:solidFill>
                <a:schemeClr val="tx2"/>
              </a:solidFill>
            </a:endParaRPr>
          </a:p>
        </p:txBody>
      </p:sp>
      <p:pic>
        <p:nvPicPr>
          <p:cNvPr id="88066" name="Picture 2" descr="C:\Users\Lenovo\Downloads\9.32.jpg">
            <a:extLst>
              <a:ext uri="{FF2B5EF4-FFF2-40B4-BE49-F238E27FC236}">
                <a16:creationId xmlns:a16="http://schemas.microsoft.com/office/drawing/2014/main" id="{2E88BC1A-D6D8-1742-82A1-C3306C457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346075"/>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CF58-938A-DE4A-9C3A-7C56BE8EAE1C}"/>
              </a:ext>
            </a:extLst>
          </p:cNvPr>
          <p:cNvSpPr>
            <a:spLocks noGrp="1"/>
          </p:cNvSpPr>
          <p:nvPr>
            <p:ph type="title"/>
          </p:nvPr>
        </p:nvSpPr>
        <p:spPr/>
        <p:txBody>
          <a:bodyPr/>
          <a:lstStyle/>
          <a:p>
            <a:pPr fontAlgn="auto">
              <a:spcAft>
                <a:spcPts val="0"/>
              </a:spcAft>
              <a:defRPr/>
            </a:pPr>
            <a:r>
              <a:rPr lang="en-US" dirty="0"/>
              <a:t>E – L</a:t>
            </a:r>
            <a:r>
              <a:rPr dirty="0"/>
              <a:t>andscape</a:t>
            </a:r>
            <a:r>
              <a:rPr lang="en-US" dirty="0"/>
              <a:t>s of Development</a:t>
            </a:r>
            <a:endParaRPr dirty="0"/>
          </a:p>
        </p:txBody>
      </p:sp>
      <p:sp>
        <p:nvSpPr>
          <p:cNvPr id="3" name="Text Placeholder 2">
            <a:extLst>
              <a:ext uri="{FF2B5EF4-FFF2-40B4-BE49-F238E27FC236}">
                <a16:creationId xmlns:a16="http://schemas.microsoft.com/office/drawing/2014/main" id="{8E807833-3282-4C2F-8251-50907F2A3487}"/>
              </a:ext>
            </a:extLst>
          </p:cNvPr>
          <p:cNvSpPr>
            <a:spLocks noGrp="1"/>
          </p:cNvSpPr>
          <p:nvPr>
            <p:ph type="body" idx="1"/>
          </p:nvPr>
        </p:nvSpPr>
        <p:spPr/>
        <p:txBody>
          <a:bodyPr/>
          <a:lstStyle/>
          <a:p>
            <a:r>
              <a:rPr lang="en-US" dirty="0"/>
              <a:t>How development has shaped landscapes.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F7697-FAFB-42AB-80AD-B7D74C3ABF81}"/>
              </a:ext>
            </a:extLst>
          </p:cNvPr>
          <p:cNvSpPr>
            <a:spLocks noGrp="1"/>
          </p:cNvSpPr>
          <p:nvPr>
            <p:ph type="title"/>
          </p:nvPr>
        </p:nvSpPr>
        <p:spPr/>
        <p:txBody>
          <a:bodyPr/>
          <a:lstStyle/>
          <a:p>
            <a:r>
              <a:rPr lang="en-US" dirty="0"/>
              <a:t>Development on the landscape</a:t>
            </a:r>
          </a:p>
        </p:txBody>
      </p:sp>
      <p:sp>
        <p:nvSpPr>
          <p:cNvPr id="3" name="Content Placeholder 2">
            <a:extLst>
              <a:ext uri="{FF2B5EF4-FFF2-40B4-BE49-F238E27FC236}">
                <a16:creationId xmlns:a16="http://schemas.microsoft.com/office/drawing/2014/main" id="{C72B0309-45AB-E14E-982B-D352C7F6EB4E}"/>
              </a:ext>
            </a:extLst>
          </p:cNvPr>
          <p:cNvSpPr>
            <a:spLocks noGrp="1"/>
          </p:cNvSpPr>
          <p:nvPr>
            <p:ph idx="1"/>
          </p:nvPr>
        </p:nvSpPr>
        <p:spPr/>
        <p:txBody>
          <a:bodyPr rtlCol="0">
            <a:normAutofit/>
          </a:bodyPr>
          <a:lstStyle/>
          <a:p>
            <a:pPr fontAlgn="auto">
              <a:spcAft>
                <a:spcPts val="0"/>
              </a:spcAft>
              <a:defRPr/>
            </a:pPr>
            <a:r>
              <a:rPr lang="en-US" dirty="0">
                <a:ea typeface="+mn-ea"/>
              </a:rPr>
              <a:t>Anthropocene</a:t>
            </a:r>
          </a:p>
          <a:p>
            <a:pPr lvl="1" fontAlgn="auto">
              <a:spcAft>
                <a:spcPts val="0"/>
              </a:spcAft>
              <a:defRPr/>
            </a:pPr>
            <a:r>
              <a:rPr lang="en-US" dirty="0">
                <a:ea typeface="+mn-ea"/>
              </a:rPr>
              <a:t>No place on Earth that has not been touched in some way by human activity.</a:t>
            </a:r>
          </a:p>
          <a:p>
            <a:pPr fontAlgn="auto">
              <a:spcAft>
                <a:spcPts val="0"/>
              </a:spcAft>
              <a:defRPr/>
            </a:pPr>
            <a:r>
              <a:rPr lang="en-US" dirty="0">
                <a:ea typeface="+mn-ea"/>
              </a:rPr>
              <a:t>Primary industries</a:t>
            </a:r>
          </a:p>
          <a:p>
            <a:pPr lvl="1" fontAlgn="auto">
              <a:spcAft>
                <a:spcPts val="0"/>
              </a:spcAft>
              <a:defRPr/>
            </a:pPr>
            <a:r>
              <a:rPr lang="en-US" dirty="0">
                <a:ea typeface="+mn-ea"/>
              </a:rPr>
              <a:t>Produce perhaps drastic impacts (e.g., mines, deforestation, etc.).</a:t>
            </a:r>
          </a:p>
          <a:p>
            <a:pPr fontAlgn="auto">
              <a:spcAft>
                <a:spcPts val="0"/>
              </a:spcAft>
              <a:defRPr/>
            </a:pPr>
            <a:r>
              <a:rPr lang="en-US" dirty="0"/>
              <a:t>Secondary sector</a:t>
            </a:r>
            <a:endParaRPr lang="en-US" dirty="0">
              <a:ea typeface="+mn-ea"/>
            </a:endParaRPr>
          </a:p>
          <a:p>
            <a:pPr lvl="1" fontAlgn="auto">
              <a:spcAft>
                <a:spcPts val="0"/>
              </a:spcAft>
              <a:defRPr/>
            </a:pPr>
            <a:r>
              <a:rPr lang="en-US" dirty="0">
                <a:ea typeface="+mn-ea"/>
              </a:rPr>
              <a:t>Among the most obvious features of the landscapes of secondary sector activities (manufacturing) are factory buildings.</a:t>
            </a:r>
          </a:p>
          <a:p>
            <a:pPr fontAlgn="auto">
              <a:spcAft>
                <a:spcPts val="0"/>
              </a:spcAft>
              <a:defRPr/>
            </a:pPr>
            <a:r>
              <a:rPr lang="en-US" dirty="0">
                <a:ea typeface="+mn-ea"/>
              </a:rPr>
              <a:t>Service industries</a:t>
            </a:r>
          </a:p>
          <a:p>
            <a:pPr lvl="1" fontAlgn="auto">
              <a:spcAft>
                <a:spcPts val="0"/>
              </a:spcAft>
              <a:defRPr/>
            </a:pPr>
            <a:r>
              <a:rPr lang="en-US" dirty="0">
                <a:ea typeface="+mn-ea"/>
              </a:rPr>
              <a:t>Produce a cultural landscape as well.</a:t>
            </a:r>
          </a:p>
          <a:p>
            <a:pPr lvl="1" fontAlgn="auto">
              <a:spcAft>
                <a:spcPts val="0"/>
              </a:spcAft>
              <a:defRPr/>
            </a:pPr>
            <a:r>
              <a:rPr lang="en-US" dirty="0">
                <a:ea typeface="+mn-ea"/>
              </a:rPr>
              <a:t>High-rise office buildings, fast-food restaurants, gasoline stations, strip malls, and concrete and steel webs of highways and railroads).</a:t>
            </a:r>
          </a:p>
        </p:txBody>
      </p:sp>
      <p:pic>
        <p:nvPicPr>
          <p:cNvPr id="5" name="Picture 2" descr="C:\Users\ecojpr\AppData\Local\Microsoft\Windows\Temporary Internet Files\Content.IE5\H0P94DF5\MC900442072[1].wmf">
            <a:extLst>
              <a:ext uri="{FF2B5EF4-FFF2-40B4-BE49-F238E27FC236}">
                <a16:creationId xmlns:a16="http://schemas.microsoft.com/office/drawing/2014/main" id="{EF43188A-C4B0-4DDB-8067-D03D8097C0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461" y="5996246"/>
            <a:ext cx="914400" cy="652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5617F8-12F9-4B6E-95CD-6863339A907D}"/>
              </a:ext>
            </a:extLst>
          </p:cNvPr>
          <p:cNvSpPr txBox="1"/>
          <p:nvPr/>
        </p:nvSpPr>
        <p:spPr>
          <a:xfrm>
            <a:off x="1323861" y="6045339"/>
            <a:ext cx="6089723" cy="707886"/>
          </a:xfrm>
          <a:prstGeom prst="rect">
            <a:avLst/>
          </a:prstGeom>
          <a:noFill/>
        </p:spPr>
        <p:txBody>
          <a:bodyPr wrap="square" rtlCol="0">
            <a:spAutoFit/>
          </a:bodyPr>
          <a:lstStyle/>
          <a:p>
            <a:r>
              <a:rPr lang="en-US" sz="2000" b="1" dirty="0">
                <a:latin typeface="Arial Narrow" panose="020B0606020202030204" pitchFamily="34" charset="0"/>
              </a:rPr>
              <a:t>Provide some examples about how development has an imprint of the landscape.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456AE-8DBA-4087-A95B-F10A3E8CD52B}"/>
              </a:ext>
            </a:extLst>
          </p:cNvPr>
          <p:cNvSpPr>
            <a:spLocks noGrp="1"/>
          </p:cNvSpPr>
          <p:nvPr>
            <p:ph type="title"/>
          </p:nvPr>
        </p:nvSpPr>
        <p:spPr/>
        <p:txBody>
          <a:bodyPr/>
          <a:lstStyle/>
          <a:p>
            <a:r>
              <a:rPr lang="en-US" dirty="0"/>
              <a:t>Mining landscape</a:t>
            </a:r>
          </a:p>
        </p:txBody>
      </p:sp>
      <p:pic>
        <p:nvPicPr>
          <p:cNvPr id="6" name="Picture 5">
            <a:extLst>
              <a:ext uri="{FF2B5EF4-FFF2-40B4-BE49-F238E27FC236}">
                <a16:creationId xmlns:a16="http://schemas.microsoft.com/office/drawing/2014/main" id="{19185ED8-1B1B-4970-AAA6-6AFCB633E4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55520" y="1228311"/>
            <a:ext cx="7680960" cy="5524914"/>
          </a:xfrm>
          <a:prstGeom prst="rect">
            <a:avLst/>
          </a:prstGeom>
        </p:spPr>
      </p:pic>
    </p:spTree>
    <p:extLst>
      <p:ext uri="{BB962C8B-B14F-4D97-AF65-F5344CB8AC3E}">
        <p14:creationId xmlns:p14="http://schemas.microsoft.com/office/powerpoint/2010/main" val="2168688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DF18-5520-4515-B4B3-BC5B8277EBF1}"/>
              </a:ext>
            </a:extLst>
          </p:cNvPr>
          <p:cNvSpPr>
            <a:spLocks noGrp="1"/>
          </p:cNvSpPr>
          <p:nvPr>
            <p:ph type="title"/>
          </p:nvPr>
        </p:nvSpPr>
        <p:spPr/>
        <p:txBody>
          <a:bodyPr/>
          <a:lstStyle/>
          <a:p>
            <a:r>
              <a:rPr lang="en-US" dirty="0"/>
              <a:t>Fishing village, Newfoundland</a:t>
            </a:r>
          </a:p>
        </p:txBody>
      </p:sp>
      <p:pic>
        <p:nvPicPr>
          <p:cNvPr id="4" name="Picture 3">
            <a:extLst>
              <a:ext uri="{FF2B5EF4-FFF2-40B4-BE49-F238E27FC236}">
                <a16:creationId xmlns:a16="http://schemas.microsoft.com/office/drawing/2014/main" id="{C3021AD4-6E9F-407C-AAA8-1D7DD0F2F9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0" y="1371599"/>
            <a:ext cx="6766560" cy="5342009"/>
          </a:xfrm>
          <a:prstGeom prst="rect">
            <a:avLst/>
          </a:prstGeom>
        </p:spPr>
      </p:pic>
    </p:spTree>
    <p:extLst>
      <p:ext uri="{BB962C8B-B14F-4D97-AF65-F5344CB8AC3E}">
        <p14:creationId xmlns:p14="http://schemas.microsoft.com/office/powerpoint/2010/main" val="4153534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a:extLst>
              <a:ext uri="{FF2B5EF4-FFF2-40B4-BE49-F238E27FC236}">
                <a16:creationId xmlns:a16="http://schemas.microsoft.com/office/drawing/2014/main" id="{7574A593-23B7-B344-B5DE-D53850D3176B}"/>
              </a:ext>
            </a:extLst>
          </p:cNvPr>
          <p:cNvSpPr txBox="1">
            <a:spLocks noChangeArrowheads="1"/>
          </p:cNvSpPr>
          <p:nvPr/>
        </p:nvSpPr>
        <p:spPr bwMode="auto">
          <a:xfrm>
            <a:off x="1757363" y="5486400"/>
            <a:ext cx="8686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ea typeface="ＭＳ Ｐゴシック" panose="020B0600070205080204" pitchFamily="34" charset="-128"/>
              </a:defRPr>
            </a:lvl1pPr>
            <a:lvl2pPr marL="742950" indent="-285750">
              <a:defRPr>
                <a:solidFill>
                  <a:schemeClr val="tx1"/>
                </a:solidFill>
                <a:latin typeface="Century Gothic" panose="020B0502020202020204" pitchFamily="34" charset="0"/>
                <a:ea typeface="ＭＳ Ｐゴシック" panose="020B0600070205080204" pitchFamily="34" charset="-128"/>
              </a:defRPr>
            </a:lvl2pPr>
            <a:lvl3pPr marL="1143000" indent="-228600">
              <a:defRPr>
                <a:solidFill>
                  <a:schemeClr val="tx1"/>
                </a:solidFill>
                <a:latin typeface="Century Gothic" panose="020B0502020202020204" pitchFamily="34" charset="0"/>
                <a:ea typeface="ＭＳ Ｐゴシック" panose="020B0600070205080204" pitchFamily="34" charset="-128"/>
              </a:defRPr>
            </a:lvl3pPr>
            <a:lvl4pPr marL="1600200" indent="-228600">
              <a:defRPr>
                <a:solidFill>
                  <a:schemeClr val="tx1"/>
                </a:solidFill>
                <a:latin typeface="Century Gothic" panose="020B0502020202020204" pitchFamily="34" charset="0"/>
                <a:ea typeface="ＭＳ Ｐゴシック" panose="020B0600070205080204" pitchFamily="34" charset="-128"/>
              </a:defRPr>
            </a:lvl4pPr>
            <a:lvl5pPr marL="2057400" indent="-228600">
              <a:defRPr>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US" altLang="en-US" b="1">
                <a:solidFill>
                  <a:schemeClr val="tx2"/>
                </a:solidFill>
              </a:rPr>
              <a:t>Mill buildings in central Massachusetts. </a:t>
            </a:r>
            <a:r>
              <a:rPr lang="en-US" altLang="en-US">
                <a:solidFill>
                  <a:schemeClr val="tx2"/>
                </a:solidFill>
              </a:rPr>
              <a:t>Most textile mills in New England were abandoned by the mid-twentieth century, as textile production moved to southern states and then to countries outside the United States. </a:t>
            </a:r>
            <a:r>
              <a:rPr lang="en-US" altLang="en-US" sz="1400" i="1">
                <a:solidFill>
                  <a:schemeClr val="tx2"/>
                </a:solidFill>
              </a:rPr>
              <a:t>(Courtesy of Mona Domosh.)</a:t>
            </a:r>
            <a:endParaRPr lang="en-US" altLang="en-US" sz="1400">
              <a:solidFill>
                <a:schemeClr val="tx2"/>
              </a:solidFill>
            </a:endParaRPr>
          </a:p>
        </p:txBody>
      </p:sp>
      <p:pic>
        <p:nvPicPr>
          <p:cNvPr id="91138" name="Picture 2" descr="Screen Clipping">
            <a:extLst>
              <a:ext uri="{FF2B5EF4-FFF2-40B4-BE49-F238E27FC236}">
                <a16:creationId xmlns:a16="http://schemas.microsoft.com/office/drawing/2014/main" id="{89908DBC-A438-0F4C-84C1-1CEE3BB093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990600"/>
            <a:ext cx="675322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AA1048-349E-4955-A893-BE34972D83F9}"/>
              </a:ext>
            </a:extLst>
          </p:cNvPr>
          <p:cNvSpPr>
            <a:spLocks noGrp="1"/>
          </p:cNvSpPr>
          <p:nvPr>
            <p:ph type="title"/>
          </p:nvPr>
        </p:nvSpPr>
        <p:spPr/>
        <p:txBody>
          <a:bodyPr/>
          <a:lstStyle/>
          <a:p>
            <a:r>
              <a:rPr lang="en-US" dirty="0"/>
              <a:t>Early industrial landscape, Massachusetts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1FB5-26B8-452F-963B-BC479FE2DAED}"/>
              </a:ext>
            </a:extLst>
          </p:cNvPr>
          <p:cNvSpPr>
            <a:spLocks noGrp="1"/>
          </p:cNvSpPr>
          <p:nvPr>
            <p:ph type="title"/>
          </p:nvPr>
        </p:nvSpPr>
        <p:spPr/>
        <p:txBody>
          <a:bodyPr/>
          <a:lstStyle/>
          <a:p>
            <a:r>
              <a:rPr lang="en-US" dirty="0"/>
              <a:t>The landscape of distribution, Amazon fulfillment center</a:t>
            </a:r>
          </a:p>
        </p:txBody>
      </p:sp>
      <p:pic>
        <p:nvPicPr>
          <p:cNvPr id="4" name="Picture 3">
            <a:extLst>
              <a:ext uri="{FF2B5EF4-FFF2-40B4-BE49-F238E27FC236}">
                <a16:creationId xmlns:a16="http://schemas.microsoft.com/office/drawing/2014/main" id="{8C5F9F72-B430-4A8D-9C81-5F5EAEEBD6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354889"/>
            <a:ext cx="8595360" cy="5428668"/>
          </a:xfrm>
          <a:prstGeom prst="rect">
            <a:avLst/>
          </a:prstGeom>
        </p:spPr>
      </p:pic>
    </p:spTree>
    <p:extLst>
      <p:ext uri="{BB962C8B-B14F-4D97-AF65-F5344CB8AC3E}">
        <p14:creationId xmlns:p14="http://schemas.microsoft.com/office/powerpoint/2010/main" val="1636208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5D9905-03B3-4F26-8578-0C3FB9E4AC6D}"/>
              </a:ext>
            </a:extLst>
          </p:cNvPr>
          <p:cNvSpPr>
            <a:spLocks noGrp="1"/>
          </p:cNvSpPr>
          <p:nvPr>
            <p:ph type="title"/>
          </p:nvPr>
        </p:nvSpPr>
        <p:spPr/>
        <p:txBody>
          <a:bodyPr/>
          <a:lstStyle/>
          <a:p>
            <a:r>
              <a:rPr lang="en-US" dirty="0"/>
              <a:t>Rostow's Stages of Development</a:t>
            </a:r>
          </a:p>
        </p:txBody>
      </p:sp>
      <p:sp>
        <p:nvSpPr>
          <p:cNvPr id="3" name="Content Placeholder 2"/>
          <p:cNvSpPr>
            <a:spLocks noGrp="1"/>
          </p:cNvSpPr>
          <p:nvPr>
            <p:ph sz="half" idx="1"/>
          </p:nvPr>
        </p:nvSpPr>
        <p:spPr>
          <a:xfrm>
            <a:off x="1009651" y="1311275"/>
            <a:ext cx="4690109" cy="5291138"/>
          </a:xfrm>
        </p:spPr>
        <p:txBody>
          <a:bodyPr>
            <a:normAutofit/>
          </a:bodyPr>
          <a:lstStyle/>
          <a:p>
            <a:r>
              <a:rPr lang="en-US" dirty="0"/>
              <a:t>Stages of growth model of development</a:t>
            </a:r>
          </a:p>
          <a:p>
            <a:pPr lvl="1"/>
            <a:r>
              <a:rPr lang="en-US" dirty="0"/>
              <a:t>Derived from observations made in the 1950s and1960s.</a:t>
            </a:r>
          </a:p>
          <a:p>
            <a:pPr lvl="1"/>
            <a:r>
              <a:rPr lang="en-US" dirty="0"/>
              <a:t>Mostly reflective of western economies and the industrial revolution.</a:t>
            </a:r>
          </a:p>
          <a:p>
            <a:r>
              <a:rPr lang="en-US" dirty="0"/>
              <a:t>Five basic stages</a:t>
            </a:r>
          </a:p>
          <a:p>
            <a:pPr lvl="1"/>
            <a:r>
              <a:rPr lang="en-US" dirty="0"/>
              <a:t>Traditional society.</a:t>
            </a:r>
          </a:p>
          <a:p>
            <a:pPr lvl="1"/>
            <a:r>
              <a:rPr lang="en-US" dirty="0"/>
              <a:t>Preconditions for take-off.</a:t>
            </a:r>
          </a:p>
          <a:p>
            <a:pPr lvl="1"/>
            <a:r>
              <a:rPr lang="en-US" dirty="0"/>
              <a:t>Take-off.</a:t>
            </a:r>
          </a:p>
          <a:p>
            <a:pPr lvl="1"/>
            <a:r>
              <a:rPr lang="en-US" dirty="0"/>
              <a:t>Drive to maturity.</a:t>
            </a:r>
          </a:p>
          <a:p>
            <a:pPr lvl="1"/>
            <a:r>
              <a:rPr lang="en-US" dirty="0"/>
              <a:t>Age of High mass consumption.</a:t>
            </a:r>
          </a:p>
        </p:txBody>
      </p:sp>
      <p:sp>
        <p:nvSpPr>
          <p:cNvPr id="2" name="Content Placeholder 1">
            <a:extLst>
              <a:ext uri="{FF2B5EF4-FFF2-40B4-BE49-F238E27FC236}">
                <a16:creationId xmlns:a16="http://schemas.microsoft.com/office/drawing/2014/main" id="{CA66B631-BB9D-45B5-9B38-05D1A27EC99B}"/>
              </a:ext>
            </a:extLst>
          </p:cNvPr>
          <p:cNvSpPr>
            <a:spLocks noGrp="1"/>
          </p:cNvSpPr>
          <p:nvPr>
            <p:ph sz="half" idx="2"/>
          </p:nvPr>
        </p:nvSpPr>
        <p:spPr/>
        <p:txBody>
          <a:bodyPr/>
          <a:lstStyle/>
          <a:p>
            <a:endParaRPr lang="en-US"/>
          </a:p>
        </p:txBody>
      </p:sp>
      <p:pic>
        <p:nvPicPr>
          <p:cNvPr id="5" name="Picture 2" descr="vhg1e_fig_09_13">
            <a:extLst>
              <a:ext uri="{FF2B5EF4-FFF2-40B4-BE49-F238E27FC236}">
                <a16:creationId xmlns:a16="http://schemas.microsoft.com/office/drawing/2014/main" id="{6547D1CE-02A3-4206-862D-D4E29D56E75E}"/>
              </a:ext>
            </a:extLst>
          </p:cNvPr>
          <p:cNvPicPr>
            <a:picLocks noChangeAspect="1" noChangeArrowheads="1"/>
          </p:cNvPicPr>
          <p:nvPr/>
        </p:nvPicPr>
        <p:blipFill>
          <a:blip r:embed="rId2"/>
          <a:srcRect/>
          <a:stretch>
            <a:fillRect/>
          </a:stretch>
        </p:blipFill>
        <p:spPr bwMode="auto">
          <a:xfrm>
            <a:off x="5699760" y="1390498"/>
            <a:ext cx="6492240" cy="5211915"/>
          </a:xfrm>
          <a:prstGeom prst="rect">
            <a:avLst/>
          </a:prstGeom>
          <a:noFill/>
          <a:ln w="9525">
            <a:noFill/>
            <a:miter lim="800000"/>
            <a:headEnd/>
            <a:tailEnd/>
          </a:ln>
          <a:effectLst/>
        </p:spPr>
      </p:pic>
    </p:spTree>
    <p:extLst>
      <p:ext uri="{BB962C8B-B14F-4D97-AF65-F5344CB8AC3E}">
        <p14:creationId xmlns:p14="http://schemas.microsoft.com/office/powerpoint/2010/main" val="276866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Great Divergence: World GDP, 1CE - 2015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49184256"/>
              </p:ext>
            </p:extLst>
          </p:nvPr>
        </p:nvGraphicFramePr>
        <p:xfrm>
          <a:off x="1009650" y="1311275"/>
          <a:ext cx="10993438" cy="52911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94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3B8EB-9330-4C41-B6C8-0DF267BA781C}"/>
              </a:ext>
            </a:extLst>
          </p:cNvPr>
          <p:cNvSpPr>
            <a:spLocks noGrp="1"/>
          </p:cNvSpPr>
          <p:nvPr>
            <p:ph type="title"/>
          </p:nvPr>
        </p:nvSpPr>
        <p:spPr/>
        <p:txBody>
          <a:bodyPr/>
          <a:lstStyle/>
          <a:p>
            <a:r>
              <a:rPr lang="en-US" dirty="0"/>
              <a:t>The World as 100 People since the early 19</a:t>
            </a:r>
            <a:r>
              <a:rPr lang="en-US" baseline="30000" dirty="0"/>
              <a:t>th</a:t>
            </a:r>
            <a:r>
              <a:rPr lang="en-US" dirty="0"/>
              <a:t> Century</a:t>
            </a:r>
          </a:p>
        </p:txBody>
      </p:sp>
      <p:pic>
        <p:nvPicPr>
          <p:cNvPr id="3" name="Picture 2">
            <a:extLst>
              <a:ext uri="{FF2B5EF4-FFF2-40B4-BE49-F238E27FC236}">
                <a16:creationId xmlns:a16="http://schemas.microsoft.com/office/drawing/2014/main" id="{546F7BF0-9212-4CEE-83A6-CE32E0F66B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8385" y="1167063"/>
            <a:ext cx="10332720" cy="5437128"/>
          </a:xfrm>
          <a:prstGeom prst="rect">
            <a:avLst/>
          </a:prstGeom>
        </p:spPr>
      </p:pic>
    </p:spTree>
    <p:extLst>
      <p:ext uri="{BB962C8B-B14F-4D97-AF65-F5344CB8AC3E}">
        <p14:creationId xmlns:p14="http://schemas.microsoft.com/office/powerpoint/2010/main" val="3440269559"/>
      </p:ext>
    </p:extLst>
  </p:cSld>
  <p:clrMapOvr>
    <a:masterClrMapping/>
  </p:clrMapOvr>
</p:sld>
</file>

<file path=ppt/theme/theme1.xml><?xml version="1.0" encoding="utf-8"?>
<a:theme xmlns:a="http://schemas.openxmlformats.org/drawingml/2006/main" name="5_102Desig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5_102Desig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102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2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2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2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2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2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2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2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2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2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2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2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 2 Topic 1 Introduction</Template>
  <TotalTime>17079</TotalTime>
  <Words>4345</Words>
  <Application>Microsoft Office PowerPoint</Application>
  <PresentationFormat>Widescreen</PresentationFormat>
  <Paragraphs>372</Paragraphs>
  <Slides>68</Slides>
  <Notes>11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Narrow</vt:lpstr>
      <vt:lpstr>Calibri</vt:lpstr>
      <vt:lpstr>Century Gothic</vt:lpstr>
      <vt:lpstr>Impact</vt:lpstr>
      <vt:lpstr>Times New Roman</vt:lpstr>
      <vt:lpstr>5_102Design</vt:lpstr>
      <vt:lpstr>Topic 9 – Development Geography</vt:lpstr>
      <vt:lpstr>Conditions of Usage</vt:lpstr>
      <vt:lpstr>A – Regions and Development</vt:lpstr>
      <vt:lpstr>Development: A brief history</vt:lpstr>
      <vt:lpstr>Stages of Economic Growth</vt:lpstr>
      <vt:lpstr>Types of Economic Activity by Sector</vt:lpstr>
      <vt:lpstr>Rostow's Stages of Development</vt:lpstr>
      <vt:lpstr>The Great Divergence: World GDP, 1CE - 2015</vt:lpstr>
      <vt:lpstr>The World as 100 People since the early 19th Century</vt:lpstr>
      <vt:lpstr>World Systems Theory</vt:lpstr>
      <vt:lpstr>World Systems Theory</vt:lpstr>
      <vt:lpstr>Core / Periphery Division of the World</vt:lpstr>
      <vt:lpstr>“Many Worlds” Approach</vt:lpstr>
      <vt:lpstr>The three worlds of the Cold War era</vt:lpstr>
      <vt:lpstr>The Brandt line</vt:lpstr>
      <vt:lpstr>A Contemporary Approach to Development</vt:lpstr>
      <vt:lpstr>Measuring development</vt:lpstr>
      <vt:lpstr>Measuring development</vt:lpstr>
      <vt:lpstr>Gross Domestic Product</vt:lpstr>
      <vt:lpstr>Gross Domestic Product per capita</vt:lpstr>
      <vt:lpstr>Income inequality: The Gini coefficient</vt:lpstr>
      <vt:lpstr>Development as quality of life</vt:lpstr>
      <vt:lpstr>Human Development Index</vt:lpstr>
      <vt:lpstr>PowerPoint Presentation</vt:lpstr>
      <vt:lpstr>Development actors</vt:lpstr>
      <vt:lpstr>U.S. economic, development and security assistance by country</vt:lpstr>
      <vt:lpstr>B – Transportation and Development</vt:lpstr>
      <vt:lpstr>Transportation and development</vt:lpstr>
      <vt:lpstr>Transportation and the colonial legacy</vt:lpstr>
      <vt:lpstr>World Rail Network and Rail Systems</vt:lpstr>
      <vt:lpstr>Precolonial, colonial, and postcolonial differences in transportation networks</vt:lpstr>
      <vt:lpstr>Transportation haves and have-nots</vt:lpstr>
      <vt:lpstr>Airport Passenger Traffic by Metropolitan Area, 2018</vt:lpstr>
      <vt:lpstr>Air Cargo Traffic by Metropolitan Area, 2018</vt:lpstr>
      <vt:lpstr>PowerPoint Presentation</vt:lpstr>
      <vt:lpstr>The U.S.: The challenges of aging transport infrastructure</vt:lpstr>
      <vt:lpstr>2007 I35 Bridge collapse, Minneapolis</vt:lpstr>
      <vt:lpstr>PowerPoint Presentation</vt:lpstr>
      <vt:lpstr>The U.S.: The challenges of aging transport infrastructure</vt:lpstr>
      <vt:lpstr>PowerPoint Presentation</vt:lpstr>
      <vt:lpstr>C – The rise of the global south</vt:lpstr>
      <vt:lpstr>Post-development and the Rise of the Global South</vt:lpstr>
      <vt:lpstr>PowerPoint Presentation</vt:lpstr>
      <vt:lpstr>PowerPoint Presentation</vt:lpstr>
      <vt:lpstr>Post-development and the Rise of the Global South</vt:lpstr>
      <vt:lpstr>The rise of the global south</vt:lpstr>
      <vt:lpstr>Car manufacturing in India: The Tata Nano</vt:lpstr>
      <vt:lpstr>The rise of the global south</vt:lpstr>
      <vt:lpstr>PowerPoint Presentation</vt:lpstr>
      <vt:lpstr>Celebrities and development</vt:lpstr>
      <vt:lpstr>Charlie Chaplin, The Great Dictator, 1941</vt:lpstr>
      <vt:lpstr>Celebrities and development</vt:lpstr>
      <vt:lpstr>PowerPoint Presentation</vt:lpstr>
      <vt:lpstr>D –  Resources, Environment and Development</vt:lpstr>
      <vt:lpstr>Renewable resource crises</vt:lpstr>
      <vt:lpstr>Global climate change</vt:lpstr>
      <vt:lpstr>Expected effects of global climate change</vt:lpstr>
      <vt:lpstr>The environmental consequences of powering industrialization</vt:lpstr>
      <vt:lpstr>Alternative energy sources</vt:lpstr>
      <vt:lpstr>PowerPoint Presentation</vt:lpstr>
      <vt:lpstr>China’s harmful air quality</vt:lpstr>
      <vt:lpstr>PowerPoint Presentation</vt:lpstr>
      <vt:lpstr>E – Landscapes of Development</vt:lpstr>
      <vt:lpstr>Development on the landscape</vt:lpstr>
      <vt:lpstr>Mining landscape</vt:lpstr>
      <vt:lpstr>Fishing village, Newfoundland</vt:lpstr>
      <vt:lpstr>Early industrial landscape, Massachusetts</vt:lpstr>
      <vt:lpstr>The landscape of distribution, Amazon fulfillment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Jean-Paul Rodrigue</cp:lastModifiedBy>
  <cp:revision>430</cp:revision>
  <dcterms:created xsi:type="dcterms:W3CDTF">2015-01-04T18:24:23Z</dcterms:created>
  <dcterms:modified xsi:type="dcterms:W3CDTF">2021-04-26T16:44:43Z</dcterms:modified>
</cp:coreProperties>
</file>