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9" r:id="rId1"/>
  </p:sldMasterIdLst>
  <p:notesMasterIdLst>
    <p:notesMasterId r:id="rId84"/>
  </p:notesMasterIdLst>
  <p:handoutMasterIdLst>
    <p:handoutMasterId r:id="rId85"/>
  </p:handoutMasterIdLst>
  <p:sldIdLst>
    <p:sldId id="257" r:id="rId2"/>
    <p:sldId id="829" r:id="rId3"/>
    <p:sldId id="730" r:id="rId4"/>
    <p:sldId id="260" r:id="rId5"/>
    <p:sldId id="340" r:id="rId6"/>
    <p:sldId id="261" r:id="rId7"/>
    <p:sldId id="342" r:id="rId8"/>
    <p:sldId id="343" r:id="rId9"/>
    <p:sldId id="344" r:id="rId10"/>
    <p:sldId id="327" r:id="rId11"/>
    <p:sldId id="328" r:id="rId12"/>
    <p:sldId id="329" r:id="rId13"/>
    <p:sldId id="269" r:id="rId14"/>
    <p:sldId id="345" r:id="rId15"/>
    <p:sldId id="346" r:id="rId16"/>
    <p:sldId id="278" r:id="rId17"/>
    <p:sldId id="276" r:id="rId18"/>
    <p:sldId id="279" r:id="rId19"/>
    <p:sldId id="347" r:id="rId20"/>
    <p:sldId id="281" r:id="rId21"/>
    <p:sldId id="348" r:id="rId22"/>
    <p:sldId id="282" r:id="rId23"/>
    <p:sldId id="283" r:id="rId24"/>
    <p:sldId id="274" r:id="rId25"/>
    <p:sldId id="275" r:id="rId26"/>
    <p:sldId id="280" r:id="rId27"/>
    <p:sldId id="284" r:id="rId28"/>
    <p:sldId id="285" r:id="rId29"/>
    <p:sldId id="286" r:id="rId30"/>
    <p:sldId id="290" r:id="rId31"/>
    <p:sldId id="349" r:id="rId32"/>
    <p:sldId id="287" r:id="rId33"/>
    <p:sldId id="350" r:id="rId34"/>
    <p:sldId id="729" r:id="rId35"/>
    <p:sldId id="728" r:id="rId36"/>
    <p:sldId id="731" r:id="rId37"/>
    <p:sldId id="732" r:id="rId38"/>
    <p:sldId id="733" r:id="rId39"/>
    <p:sldId id="734" r:id="rId40"/>
    <p:sldId id="735" r:id="rId41"/>
    <p:sldId id="736" r:id="rId42"/>
    <p:sldId id="298" r:id="rId43"/>
    <p:sldId id="300" r:id="rId44"/>
    <p:sldId id="737" r:id="rId45"/>
    <p:sldId id="303" r:id="rId46"/>
    <p:sldId id="738" r:id="rId47"/>
    <p:sldId id="739" r:id="rId48"/>
    <p:sldId id="740" r:id="rId49"/>
    <p:sldId id="741" r:id="rId50"/>
    <p:sldId id="742" r:id="rId51"/>
    <p:sldId id="743" r:id="rId52"/>
    <p:sldId id="828" r:id="rId53"/>
    <p:sldId id="744" r:id="rId54"/>
    <p:sldId id="331" r:id="rId55"/>
    <p:sldId id="326" r:id="rId56"/>
    <p:sldId id="311" r:id="rId57"/>
    <p:sldId id="332" r:id="rId58"/>
    <p:sldId id="746" r:id="rId59"/>
    <p:sldId id="747" r:id="rId60"/>
    <p:sldId id="308" r:id="rId61"/>
    <p:sldId id="309" r:id="rId62"/>
    <p:sldId id="317" r:id="rId63"/>
    <p:sldId id="748" r:id="rId64"/>
    <p:sldId id="749" r:id="rId65"/>
    <p:sldId id="750" r:id="rId66"/>
    <p:sldId id="751" r:id="rId67"/>
    <p:sldId id="752" r:id="rId68"/>
    <p:sldId id="753" r:id="rId69"/>
    <p:sldId id="754" r:id="rId70"/>
    <p:sldId id="755" r:id="rId71"/>
    <p:sldId id="756" r:id="rId72"/>
    <p:sldId id="757" r:id="rId73"/>
    <p:sldId id="758" r:id="rId74"/>
    <p:sldId id="759" r:id="rId75"/>
    <p:sldId id="760" r:id="rId76"/>
    <p:sldId id="761" r:id="rId77"/>
    <p:sldId id="762" r:id="rId78"/>
    <p:sldId id="763" r:id="rId79"/>
    <p:sldId id="764" r:id="rId80"/>
    <p:sldId id="765" r:id="rId81"/>
    <p:sldId id="766" r:id="rId82"/>
    <p:sldId id="767" r:id="rId8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Topic 8 – Agriculture and Food" id="{332536E3-9C53-4006-9430-AE369D476D94}">
          <p14:sldIdLst>
            <p14:sldId id="257"/>
            <p14:sldId id="829"/>
          </p14:sldIdLst>
        </p14:section>
        <p14:section name="A – Agricultural Practices and Regions" id="{4BF39D00-3C50-4D49-B2DC-967AC689EC20}">
          <p14:sldIdLst>
            <p14:sldId id="730"/>
            <p14:sldId id="260"/>
            <p14:sldId id="340"/>
            <p14:sldId id="261"/>
            <p14:sldId id="342"/>
            <p14:sldId id="343"/>
            <p14:sldId id="344"/>
            <p14:sldId id="327"/>
            <p14:sldId id="328"/>
            <p14:sldId id="329"/>
            <p14:sldId id="269"/>
            <p14:sldId id="345"/>
            <p14:sldId id="346"/>
            <p14:sldId id="278"/>
            <p14:sldId id="276"/>
            <p14:sldId id="279"/>
            <p14:sldId id="347"/>
            <p14:sldId id="281"/>
            <p14:sldId id="348"/>
            <p14:sldId id="282"/>
            <p14:sldId id="283"/>
            <p14:sldId id="274"/>
            <p14:sldId id="275"/>
            <p14:sldId id="280"/>
            <p14:sldId id="284"/>
            <p14:sldId id="285"/>
            <p14:sldId id="286"/>
            <p14:sldId id="290"/>
            <p14:sldId id="349"/>
            <p14:sldId id="287"/>
            <p14:sldId id="350"/>
            <p14:sldId id="729"/>
            <p14:sldId id="728"/>
          </p14:sldIdLst>
        </p14:section>
        <p14:section name="B – Mobility and Domestication" id="{B693CDE1-4161-44E2-ABC0-0AF3644B3680}">
          <p14:sldIdLst>
            <p14:sldId id="731"/>
            <p14:sldId id="732"/>
            <p14:sldId id="733"/>
            <p14:sldId id="734"/>
            <p14:sldId id="735"/>
            <p14:sldId id="736"/>
            <p14:sldId id="298"/>
            <p14:sldId id="300"/>
          </p14:sldIdLst>
        </p14:section>
        <p14:section name="C – Globalization and Agriculture" id="{1EC8EA3C-BF8D-4A9C-BCD2-2F5EAF5CAE66}">
          <p14:sldIdLst>
            <p14:sldId id="737"/>
            <p14:sldId id="303"/>
            <p14:sldId id="738"/>
            <p14:sldId id="739"/>
            <p14:sldId id="740"/>
            <p14:sldId id="741"/>
            <p14:sldId id="742"/>
            <p14:sldId id="743"/>
            <p14:sldId id="828"/>
            <p14:sldId id="744"/>
            <p14:sldId id="331"/>
            <p14:sldId id="326"/>
            <p14:sldId id="311"/>
            <p14:sldId id="332"/>
            <p14:sldId id="746"/>
            <p14:sldId id="747"/>
            <p14:sldId id="308"/>
            <p14:sldId id="309"/>
            <p14:sldId id="317"/>
            <p14:sldId id="748"/>
          </p14:sldIdLst>
        </p14:section>
        <p14:section name="D – Agriculture and the Environment" id="{640A19F1-623C-4E1D-9184-89A3C5B9D6A9}">
          <p14:sldIdLst>
            <p14:sldId id="749"/>
            <p14:sldId id="750"/>
            <p14:sldId id="751"/>
            <p14:sldId id="752"/>
            <p14:sldId id="753"/>
            <p14:sldId id="754"/>
            <p14:sldId id="755"/>
            <p14:sldId id="756"/>
            <p14:sldId id="757"/>
            <p14:sldId id="758"/>
          </p14:sldIdLst>
        </p14:section>
        <p14:section name="E – Field Patterns" id="{6421A7C7-8960-4D12-A5BF-8EC2C656040D}">
          <p14:sldIdLst>
            <p14:sldId id="759"/>
            <p14:sldId id="760"/>
            <p14:sldId id="761"/>
            <p14:sldId id="762"/>
            <p14:sldId id="763"/>
            <p14:sldId id="764"/>
            <p14:sldId id="765"/>
            <p14:sldId id="766"/>
            <p14:sldId id="7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7" autoAdjust="0"/>
    <p:restoredTop sz="95920" autoAdjust="0"/>
  </p:normalViewPr>
  <p:slideViewPr>
    <p:cSldViewPr>
      <p:cViewPr varScale="1">
        <p:scale>
          <a:sx n="78" d="100"/>
          <a:sy n="78" d="100"/>
        </p:scale>
        <p:origin x="108" y="756"/>
      </p:cViewPr>
      <p:guideLst>
        <p:guide orient="horz" pos="2160"/>
        <p:guide pos="3840"/>
      </p:guideLst>
    </p:cSldViewPr>
  </p:slideViewPr>
  <p:notesTextViewPr>
    <p:cViewPr>
      <p:scale>
        <a:sx n="1" d="1"/>
        <a:sy n="1" d="1"/>
      </p:scale>
      <p:origin x="0" y="0"/>
    </p:cViewPr>
  </p:notesTextViewPr>
  <p:sorterViewPr>
    <p:cViewPr varScale="1">
      <p:scale>
        <a:sx n="1" d="1"/>
        <a:sy n="1" d="1"/>
      </p:scale>
      <p:origin x="0" y="-4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82F99E-E4C9-F344-851D-09692804D3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charset="0"/>
              </a:defRPr>
            </a:lvl1pPr>
          </a:lstStyle>
          <a:p>
            <a:pPr>
              <a:defRPr/>
            </a:pPr>
            <a:endParaRPr lang="en-US"/>
          </a:p>
        </p:txBody>
      </p:sp>
      <p:sp>
        <p:nvSpPr>
          <p:cNvPr id="3" name="Date Placeholder 2">
            <a:extLst>
              <a:ext uri="{FF2B5EF4-FFF2-40B4-BE49-F238E27FC236}">
                <a16:creationId xmlns:a16="http://schemas.microsoft.com/office/drawing/2014/main" id="{EB6940F9-5FE2-DA43-B77F-0106E29700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entury Gothic" charset="0"/>
              </a:defRPr>
            </a:lvl1pPr>
          </a:lstStyle>
          <a:p>
            <a:pPr>
              <a:defRPr/>
            </a:pPr>
            <a:fld id="{A7657EDE-56DF-AC4E-B96C-D302D9C5F0B8}" type="datetimeFigureOut">
              <a:rPr lang="en-US"/>
              <a:pPr>
                <a:defRPr/>
              </a:pPr>
              <a:t>4/25/2021</a:t>
            </a:fld>
            <a:endParaRPr lang="en-US"/>
          </a:p>
        </p:txBody>
      </p:sp>
      <p:sp>
        <p:nvSpPr>
          <p:cNvPr id="4" name="Footer Placeholder 3">
            <a:extLst>
              <a:ext uri="{FF2B5EF4-FFF2-40B4-BE49-F238E27FC236}">
                <a16:creationId xmlns:a16="http://schemas.microsoft.com/office/drawing/2014/main" id="{80D5F52C-9A56-F744-BF15-3892B6F6A0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entury Gothic" charset="0"/>
              </a:defRPr>
            </a:lvl1pPr>
          </a:lstStyle>
          <a:p>
            <a:pPr>
              <a:defRPr/>
            </a:pPr>
            <a:endParaRPr lang="en-US"/>
          </a:p>
        </p:txBody>
      </p:sp>
      <p:sp>
        <p:nvSpPr>
          <p:cNvPr id="5" name="Slide Number Placeholder 4">
            <a:extLst>
              <a:ext uri="{FF2B5EF4-FFF2-40B4-BE49-F238E27FC236}">
                <a16:creationId xmlns:a16="http://schemas.microsoft.com/office/drawing/2014/main" id="{1E141CAC-3183-DC4D-8500-E282BA3AE68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6E13636-F961-B24D-949B-955EC73CA72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1B00D6-6235-534B-B3FB-635DE097B3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charset="0"/>
              </a:defRPr>
            </a:lvl1pPr>
          </a:lstStyle>
          <a:p>
            <a:pPr>
              <a:defRPr/>
            </a:pPr>
            <a:endParaRPr lang="en-US"/>
          </a:p>
        </p:txBody>
      </p:sp>
      <p:sp>
        <p:nvSpPr>
          <p:cNvPr id="3" name="Date Placeholder 2">
            <a:extLst>
              <a:ext uri="{FF2B5EF4-FFF2-40B4-BE49-F238E27FC236}">
                <a16:creationId xmlns:a16="http://schemas.microsoft.com/office/drawing/2014/main" id="{911AF62E-0C4E-FB4B-AF24-70A97B32532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charset="0"/>
              </a:defRPr>
            </a:lvl1pPr>
          </a:lstStyle>
          <a:p>
            <a:pPr>
              <a:defRPr/>
            </a:pPr>
            <a:fld id="{A7C573CF-80D6-0A4F-A43A-ACA9EB99D3D9}" type="datetimeFigureOut">
              <a:rPr lang="en-US"/>
              <a:pPr>
                <a:defRPr/>
              </a:pPr>
              <a:t>4/25/2021</a:t>
            </a:fld>
            <a:endParaRPr lang="en-US"/>
          </a:p>
        </p:txBody>
      </p:sp>
      <p:sp>
        <p:nvSpPr>
          <p:cNvPr id="4" name="Slide Image Placeholder 3">
            <a:extLst>
              <a:ext uri="{FF2B5EF4-FFF2-40B4-BE49-F238E27FC236}">
                <a16:creationId xmlns:a16="http://schemas.microsoft.com/office/drawing/2014/main" id="{655E5329-41AB-BD43-A8BA-92074C39280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B22BA82-D718-5942-BF88-E87374C5F56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8431C3B-1086-7243-90AE-90A9984ABAD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charset="0"/>
              </a:defRPr>
            </a:lvl1pPr>
          </a:lstStyle>
          <a:p>
            <a:pPr>
              <a:defRPr/>
            </a:pPr>
            <a:endParaRPr lang="en-US"/>
          </a:p>
        </p:txBody>
      </p:sp>
      <p:sp>
        <p:nvSpPr>
          <p:cNvPr id="7" name="Slide Number Placeholder 6">
            <a:extLst>
              <a:ext uri="{FF2B5EF4-FFF2-40B4-BE49-F238E27FC236}">
                <a16:creationId xmlns:a16="http://schemas.microsoft.com/office/drawing/2014/main" id="{F485CC69-A7E1-9F47-AF0F-79D25141B35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92D1665-06C3-0746-8254-62590B30A74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192C746-3416-4790-8EFD-6E9F6F614219}" type="slidenum">
              <a:rPr lang="en-US" smtClean="0"/>
              <a:pPr/>
              <a:t>2</a:t>
            </a:fld>
            <a:endParaRPr lang="en-US"/>
          </a:p>
        </p:txBody>
      </p:sp>
      <p:sp>
        <p:nvSpPr>
          <p:cNvPr id="60419" name="Rectangle 2"/>
          <p:cNvSpPr>
            <a:spLocks noGrp="1" noRot="1" noChangeAspect="1" noChangeArrowheads="1" noTextEdit="1"/>
          </p:cNvSpPr>
          <p:nvPr>
            <p:ph type="sldImg"/>
          </p:nvPr>
        </p:nvSpPr>
        <p:spPr>
          <a:xfrm>
            <a:off x="360363" y="690563"/>
            <a:ext cx="6137275" cy="3452812"/>
          </a:xfrm>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09066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08FAD25D-0C60-F641-8D35-E07DD7736BE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3CDB0031-8F83-2F4B-8429-E200893C67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Domosh et al.; https://blackpast.org/gah/sao-tome-island</a:t>
            </a:r>
          </a:p>
        </p:txBody>
      </p:sp>
      <p:sp>
        <p:nvSpPr>
          <p:cNvPr id="23555" name="Slide Number Placeholder 3">
            <a:extLst>
              <a:ext uri="{FF2B5EF4-FFF2-40B4-BE49-F238E27FC236}">
                <a16:creationId xmlns:a16="http://schemas.microsoft.com/office/drawing/2014/main" id="{ACB5AB6E-FEE4-9540-A6BF-6B31122567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2DC483A5-7205-8643-8B6A-627B6A255304}" type="slidenum">
              <a:rPr lang="en-US" altLang="en-US"/>
              <a:pPr/>
              <a:t>13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58CDD8A6-9A7D-9E43-888C-A5CF71B3FA5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B956CC76-0DD7-2240-88B3-76B676D936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Aquifers: (see Pulsipher’s WRG) </a:t>
            </a:r>
          </a:p>
          <a:p>
            <a:endParaRPr lang="en-US" altLang="en-US"/>
          </a:p>
        </p:txBody>
      </p:sp>
      <p:sp>
        <p:nvSpPr>
          <p:cNvPr id="26627" name="Slide Number Placeholder 3">
            <a:extLst>
              <a:ext uri="{FF2B5EF4-FFF2-40B4-BE49-F238E27FC236}">
                <a16:creationId xmlns:a16="http://schemas.microsoft.com/office/drawing/2014/main" id="{5FC1922A-73E9-9A45-B021-3B8484DE2B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94D5D575-306C-5D48-B3C1-62D876061EBE}" type="slidenum">
              <a:rPr lang="en-US" altLang="en-US"/>
              <a:pPr/>
              <a:t>17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D6A3E491-08FB-8B43-B1D1-4CB8DE232B4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5403624E-E802-4943-8B01-F3A594FF96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Photo source: http://www.march-against-monsanto.com/wp-content/uploads/2015/10/salmonnn.jpg</a:t>
            </a:r>
          </a:p>
        </p:txBody>
      </p:sp>
      <p:sp>
        <p:nvSpPr>
          <p:cNvPr id="62467" name="Slide Number Placeholder 3">
            <a:extLst>
              <a:ext uri="{FF2B5EF4-FFF2-40B4-BE49-F238E27FC236}">
                <a16:creationId xmlns:a16="http://schemas.microsoft.com/office/drawing/2014/main" id="{DF007430-9914-2F43-A20B-5AAE876E9B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A856782D-FD07-1D4A-92EB-690DF2468C20}" type="slidenum">
              <a:rPr lang="en-US" altLang="en-US"/>
              <a:pPr/>
              <a:t>55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127BC68F-78DD-6147-9620-4B5B65A61C3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9E17BD9B-221F-E349-8D33-B7CB9DD97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Photo Credit: Robert Nickelsburg/Time Life Pictures/Getty Images</a:t>
            </a:r>
          </a:p>
        </p:txBody>
      </p:sp>
      <p:sp>
        <p:nvSpPr>
          <p:cNvPr id="52227" name="Slide Number Placeholder 3">
            <a:extLst>
              <a:ext uri="{FF2B5EF4-FFF2-40B4-BE49-F238E27FC236}">
                <a16:creationId xmlns:a16="http://schemas.microsoft.com/office/drawing/2014/main" id="{5746B27C-9437-E04C-B7AA-146C3C0273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0A449F7-D03E-9B48-90E7-90CF5CD489D0}" type="slidenum">
              <a:rPr lang="en-US" altLang="en-US"/>
              <a:pPr/>
              <a:t>57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E4ABF076-38AC-9B49-BFB3-5D673193595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4BA8EA6C-6BCA-2846-92DC-7C8D6DB8AE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War and hunger: worldhunger.org</a:t>
            </a:r>
          </a:p>
        </p:txBody>
      </p:sp>
      <p:sp>
        <p:nvSpPr>
          <p:cNvPr id="49155" name="Slide Number Placeholder 3">
            <a:extLst>
              <a:ext uri="{FF2B5EF4-FFF2-40B4-BE49-F238E27FC236}">
                <a16:creationId xmlns:a16="http://schemas.microsoft.com/office/drawing/2014/main" id="{4603F42B-C90B-684B-8643-E91EA93E0B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757983A-95B1-714B-9CA9-B8B3FB88880A}" type="slidenum">
              <a:rPr lang="en-US" altLang="en-US"/>
              <a:pPr/>
              <a:t>61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Freeform 3"/>
          <p:cNvSpPr>
            <a:spLocks/>
          </p:cNvSpPr>
          <p:nvPr/>
        </p:nvSpPr>
        <p:spPr bwMode="auto">
          <a:xfrm>
            <a:off x="5526618" y="-3175"/>
            <a:ext cx="1037167" cy="1462088"/>
          </a:xfrm>
          <a:custGeom>
            <a:avLst/>
            <a:gdLst/>
            <a:ahLst/>
            <a:cxnLst>
              <a:cxn ang="0">
                <a:pos x="34" y="0"/>
              </a:cxn>
              <a:cxn ang="0">
                <a:pos x="490" y="0"/>
              </a:cxn>
              <a:cxn ang="0">
                <a:pos x="140" y="921"/>
              </a:cxn>
              <a:cxn ang="0">
                <a:pos x="0" y="921"/>
              </a:cxn>
              <a:cxn ang="0">
                <a:pos x="34" y="0"/>
              </a:cxn>
            </a:cxnLst>
            <a:rect l="0" t="0" r="r" b="b"/>
            <a:pathLst>
              <a:path w="490" h="921">
                <a:moveTo>
                  <a:pt x="34" y="0"/>
                </a:moveTo>
                <a:lnTo>
                  <a:pt x="490" y="0"/>
                </a:lnTo>
                <a:lnTo>
                  <a:pt x="140" y="921"/>
                </a:lnTo>
                <a:lnTo>
                  <a:pt x="0" y="921"/>
                </a:lnTo>
                <a:lnTo>
                  <a:pt x="34" y="0"/>
                </a:lnTo>
                <a:close/>
              </a:path>
            </a:pathLst>
          </a:custGeom>
          <a:solidFill>
            <a:schemeClr val="accent3"/>
          </a:solidFill>
          <a:ln w="9525">
            <a:noFill/>
            <a:round/>
            <a:headEnd/>
            <a:tailEnd/>
          </a:ln>
          <a:effectLst/>
        </p:spPr>
        <p:txBody>
          <a:bodyPr/>
          <a:lstStyle/>
          <a:p>
            <a:pPr>
              <a:defRPr/>
            </a:pPr>
            <a:endParaRPr lang="en-US"/>
          </a:p>
        </p:txBody>
      </p:sp>
      <p:pic>
        <p:nvPicPr>
          <p:cNvPr id="5" name="Picture 5" descr="world_cover_left"/>
          <p:cNvPicPr>
            <a:picLocks noChangeAspect="1" noChangeArrowheads="1"/>
          </p:cNvPicPr>
          <p:nvPr/>
        </p:nvPicPr>
        <p:blipFill>
          <a:blip r:embed="rId2" cstate="screen">
            <a:duotone>
              <a:schemeClr val="bg2">
                <a:shade val="45000"/>
                <a:satMod val="135000"/>
              </a:schemeClr>
              <a:prstClr val="white"/>
            </a:duotone>
            <a:lum bright="10000"/>
          </a:blip>
          <a:srcRect/>
          <a:stretch>
            <a:fillRect/>
          </a:stretch>
        </p:blipFill>
        <p:spPr bwMode="auto">
          <a:xfrm>
            <a:off x="8850489" y="92515"/>
            <a:ext cx="3341512" cy="6761952"/>
          </a:xfrm>
          <a:prstGeom prst="rect">
            <a:avLst/>
          </a:prstGeom>
          <a:noFill/>
        </p:spPr>
      </p:pic>
      <p:sp>
        <p:nvSpPr>
          <p:cNvPr id="7" name="Rectangle 5"/>
          <p:cNvSpPr>
            <a:spLocks noChangeArrowheads="1"/>
          </p:cNvSpPr>
          <p:nvPr/>
        </p:nvSpPr>
        <p:spPr bwMode="auto">
          <a:xfrm>
            <a:off x="-8467" y="-1588"/>
            <a:ext cx="5689600" cy="1460501"/>
          </a:xfrm>
          <a:prstGeom prst="rect">
            <a:avLst/>
          </a:prstGeom>
          <a:solidFill>
            <a:schemeClr val="accent3"/>
          </a:solidFill>
          <a:ln w="9525">
            <a:noFill/>
            <a:miter lim="800000"/>
            <a:headEnd/>
            <a:tailEnd/>
          </a:ln>
          <a:effectLst/>
        </p:spPr>
        <p:txBody>
          <a:bodyPr wrap="none" anchor="ctr"/>
          <a:lstStyle/>
          <a:p>
            <a:pPr>
              <a:defRPr/>
            </a:pPr>
            <a:endParaRPr lang="en-US"/>
          </a:p>
        </p:txBody>
      </p:sp>
      <p:sp>
        <p:nvSpPr>
          <p:cNvPr id="21" name="Rectangle 9"/>
          <p:cNvSpPr>
            <a:spLocks noChangeArrowheads="1"/>
          </p:cNvSpPr>
          <p:nvPr/>
        </p:nvSpPr>
        <p:spPr bwMode="auto">
          <a:xfrm>
            <a:off x="-12700" y="152400"/>
            <a:ext cx="10363200" cy="1143000"/>
          </a:xfrm>
          <a:prstGeom prst="rect">
            <a:avLst/>
          </a:prstGeom>
          <a:solidFill>
            <a:schemeClr val="accent2">
              <a:lumMod val="50000"/>
            </a:schemeClr>
          </a:solidFill>
          <a:ln w="9525">
            <a:noFill/>
            <a:miter lim="800000"/>
            <a:headEnd/>
            <a:tailEnd/>
          </a:ln>
          <a:effectLst/>
        </p:spPr>
        <p:txBody>
          <a:bodyPr wrap="none" anchor="ctr"/>
          <a:lstStyle/>
          <a:p>
            <a:pPr>
              <a:defRPr/>
            </a:pPr>
            <a:endParaRPr lang="en-US" dirty="0">
              <a:cs typeface="+mn-cs"/>
            </a:endParaRPr>
          </a:p>
        </p:txBody>
      </p:sp>
      <p:sp>
        <p:nvSpPr>
          <p:cNvPr id="9" name="Rectangle 4"/>
          <p:cNvSpPr>
            <a:spLocks noChangeArrowheads="1"/>
          </p:cNvSpPr>
          <p:nvPr/>
        </p:nvSpPr>
        <p:spPr bwMode="auto">
          <a:xfrm>
            <a:off x="-10584" y="1447800"/>
            <a:ext cx="2252135" cy="4953000"/>
          </a:xfrm>
          <a:prstGeom prst="rect">
            <a:avLst/>
          </a:prstGeom>
          <a:gradFill rotWithShape="1">
            <a:gsLst>
              <a:gs pos="0">
                <a:schemeClr val="accent2">
                  <a:lumMod val="75000"/>
                </a:schemeClr>
              </a:gs>
              <a:gs pos="100000">
                <a:srgbClr val="FFFFFF">
                  <a:alpha val="0"/>
                </a:srgbClr>
              </a:gs>
            </a:gsLst>
            <a:lin ang="5400000" scaled="1"/>
          </a:gradFill>
          <a:ln w="9525">
            <a:noFill/>
            <a:miter lim="800000"/>
            <a:headEnd/>
            <a:tailEnd/>
          </a:ln>
          <a:effectLst/>
        </p:spPr>
        <p:txBody>
          <a:bodyPr wrap="none" anchor="ctr"/>
          <a:lstStyle/>
          <a:p>
            <a:pPr>
              <a:defRPr/>
            </a:pPr>
            <a:endParaRPr lang="en-US"/>
          </a:p>
        </p:txBody>
      </p:sp>
      <p:sp>
        <p:nvSpPr>
          <p:cNvPr id="10" name="Freeform 9"/>
          <p:cNvSpPr>
            <a:spLocks/>
          </p:cNvSpPr>
          <p:nvPr/>
        </p:nvSpPr>
        <p:spPr bwMode="auto">
          <a:xfrm>
            <a:off x="-8467" y="1451874"/>
            <a:ext cx="651933" cy="1422400"/>
          </a:xfrm>
          <a:custGeom>
            <a:avLst/>
            <a:gdLst/>
            <a:ahLst/>
            <a:cxnLst>
              <a:cxn ang="0">
                <a:pos x="1" y="0"/>
              </a:cxn>
              <a:cxn ang="0">
                <a:pos x="347" y="0"/>
              </a:cxn>
              <a:cxn ang="0">
                <a:pos x="0" y="1008"/>
              </a:cxn>
              <a:cxn ang="0">
                <a:pos x="1" y="0"/>
              </a:cxn>
            </a:cxnLst>
            <a:rect l="0" t="0" r="r" b="b"/>
            <a:pathLst>
              <a:path w="347" h="1008">
                <a:moveTo>
                  <a:pt x="1" y="0"/>
                </a:moveTo>
                <a:lnTo>
                  <a:pt x="347" y="0"/>
                </a:lnTo>
                <a:lnTo>
                  <a:pt x="0" y="1008"/>
                </a:lnTo>
                <a:lnTo>
                  <a:pt x="1" y="0"/>
                </a:lnTo>
                <a:close/>
              </a:path>
            </a:pathLst>
          </a:custGeom>
          <a:solidFill>
            <a:schemeClr val="accent2"/>
          </a:solidFill>
          <a:ln w="9525">
            <a:noFill/>
            <a:round/>
            <a:headEnd/>
            <a:tailEnd/>
          </a:ln>
          <a:effectLst/>
        </p:spPr>
        <p:txBody>
          <a:bodyPr/>
          <a:lstStyle/>
          <a:p>
            <a:pPr>
              <a:defRPr/>
            </a:pPr>
            <a:endParaRPr lang="en-US"/>
          </a:p>
        </p:txBody>
      </p:sp>
      <p:sp>
        <p:nvSpPr>
          <p:cNvPr id="11" name="Freeform 10"/>
          <p:cNvSpPr>
            <a:spLocks/>
          </p:cNvSpPr>
          <p:nvPr/>
        </p:nvSpPr>
        <p:spPr bwMode="auto">
          <a:xfrm>
            <a:off x="-12699" y="-4763"/>
            <a:ext cx="1318684" cy="157163"/>
          </a:xfrm>
          <a:custGeom>
            <a:avLst/>
            <a:gdLst/>
            <a:ahLst/>
            <a:cxnLst>
              <a:cxn ang="0">
                <a:pos x="0" y="0"/>
              </a:cxn>
              <a:cxn ang="0">
                <a:pos x="623" y="0"/>
              </a:cxn>
              <a:cxn ang="0">
                <a:pos x="584" y="99"/>
              </a:cxn>
              <a:cxn ang="0">
                <a:pos x="0" y="99"/>
              </a:cxn>
              <a:cxn ang="0">
                <a:pos x="0" y="0"/>
              </a:cxn>
            </a:cxnLst>
            <a:rect l="0" t="0" r="r" b="b"/>
            <a:pathLst>
              <a:path w="623" h="99">
                <a:moveTo>
                  <a:pt x="0" y="0"/>
                </a:moveTo>
                <a:lnTo>
                  <a:pt x="623" y="0"/>
                </a:lnTo>
                <a:lnTo>
                  <a:pt x="584" y="99"/>
                </a:lnTo>
                <a:lnTo>
                  <a:pt x="0" y="99"/>
                </a:lnTo>
                <a:lnTo>
                  <a:pt x="0" y="0"/>
                </a:lnTo>
                <a:close/>
              </a:path>
            </a:pathLst>
          </a:custGeom>
          <a:solidFill>
            <a:schemeClr val="accent2"/>
          </a:solidFill>
          <a:ln w="9525">
            <a:noFill/>
            <a:round/>
            <a:headEnd/>
            <a:tailEnd/>
          </a:ln>
          <a:effectLst/>
        </p:spPr>
        <p:txBody>
          <a:bodyPr/>
          <a:lstStyle/>
          <a:p>
            <a:pPr>
              <a:defRPr/>
            </a:pPr>
            <a:endParaRPr lang="en-US"/>
          </a:p>
        </p:txBody>
      </p:sp>
      <p:sp>
        <p:nvSpPr>
          <p:cNvPr id="12" name="Rectangle 13"/>
          <p:cNvSpPr>
            <a:spLocks noChangeArrowheads="1"/>
          </p:cNvSpPr>
          <p:nvPr/>
        </p:nvSpPr>
        <p:spPr bwMode="auto">
          <a:xfrm>
            <a:off x="1822451" y="317500"/>
            <a:ext cx="5777544" cy="400110"/>
          </a:xfrm>
          <a:prstGeom prst="rect">
            <a:avLst/>
          </a:prstGeom>
          <a:noFill/>
          <a:ln w="9525">
            <a:noFill/>
            <a:miter lim="800000"/>
            <a:headEnd/>
            <a:tailEnd/>
          </a:ln>
          <a:effectLst/>
        </p:spPr>
        <p:txBody>
          <a:bodyPr wrap="none">
            <a:spAutoFit/>
          </a:bodyPr>
          <a:lstStyle/>
          <a:p>
            <a:pPr eaLnBrk="0" hangingPunct="0">
              <a:defRPr/>
            </a:pPr>
            <a:r>
              <a:rPr lang="en-US" sz="2000" b="1" dirty="0">
                <a:solidFill>
                  <a:srgbClr val="FFFF99"/>
                </a:solidFill>
                <a:effectLst/>
                <a:latin typeface="Arial Narrow" panose="020B0606020202030204" pitchFamily="34" charset="0"/>
                <a:cs typeface="Calibri" pitchFamily="34" charset="0"/>
              </a:rPr>
              <a:t>GEOG 2 – Human Geography (People, Place and Power)</a:t>
            </a:r>
          </a:p>
        </p:txBody>
      </p:sp>
      <p:sp>
        <p:nvSpPr>
          <p:cNvPr id="13" name="Rectangle 14"/>
          <p:cNvSpPr>
            <a:spLocks noChangeArrowheads="1"/>
          </p:cNvSpPr>
          <p:nvPr/>
        </p:nvSpPr>
        <p:spPr bwMode="auto">
          <a:xfrm>
            <a:off x="1822451" y="777875"/>
            <a:ext cx="2918171" cy="338554"/>
          </a:xfrm>
          <a:prstGeom prst="rect">
            <a:avLst/>
          </a:prstGeom>
          <a:noFill/>
          <a:ln w="9525">
            <a:noFill/>
            <a:miter lim="800000"/>
            <a:headEnd/>
            <a:tailEnd/>
          </a:ln>
          <a:effectLst/>
        </p:spPr>
        <p:txBody>
          <a:bodyPr wrap="none">
            <a:spAutoFit/>
          </a:bodyPr>
          <a:lstStyle/>
          <a:p>
            <a:pPr eaLnBrk="0" hangingPunct="0">
              <a:defRPr/>
            </a:pPr>
            <a:r>
              <a:rPr lang="en-US" sz="1600" b="1" dirty="0">
                <a:solidFill>
                  <a:srgbClr val="FFFF99"/>
                </a:solidFill>
                <a:effectLst/>
                <a:latin typeface="Arial Narrow" panose="020B0606020202030204" pitchFamily="34" charset="0"/>
                <a:cs typeface="Calibri" pitchFamily="34" charset="0"/>
              </a:rPr>
              <a:t>Professor: Dr. Jean-Paul Rodrigue</a:t>
            </a:r>
          </a:p>
        </p:txBody>
      </p:sp>
      <p:pic>
        <p:nvPicPr>
          <p:cNvPr id="14" name="Picture 15" descr="Hofstra_Shield"/>
          <p:cNvPicPr>
            <a:picLocks noChangeAspect="1" noChangeArrowheads="1"/>
          </p:cNvPicPr>
          <p:nvPr/>
        </p:nvPicPr>
        <p:blipFill>
          <a:blip r:embed="rId3" cstate="print"/>
          <a:srcRect/>
          <a:stretch>
            <a:fillRect/>
          </a:stretch>
        </p:blipFill>
        <p:spPr bwMode="auto">
          <a:xfrm>
            <a:off x="50047" y="232666"/>
            <a:ext cx="986408" cy="1018941"/>
          </a:xfrm>
          <a:prstGeom prst="rect">
            <a:avLst/>
          </a:prstGeom>
          <a:noFill/>
          <a:ln w="9525">
            <a:noFill/>
            <a:miter lim="800000"/>
            <a:headEnd/>
            <a:tailEnd/>
          </a:ln>
        </p:spPr>
      </p:pic>
      <p:sp>
        <p:nvSpPr>
          <p:cNvPr id="15" name="Rectangle 22"/>
          <p:cNvSpPr>
            <a:spLocks noChangeArrowheads="1"/>
          </p:cNvSpPr>
          <p:nvPr/>
        </p:nvSpPr>
        <p:spPr bwMode="auto">
          <a:xfrm>
            <a:off x="0" y="6400800"/>
            <a:ext cx="12192000" cy="457200"/>
          </a:xfrm>
          <a:prstGeom prst="rect">
            <a:avLst/>
          </a:prstGeom>
          <a:gradFill rotWithShape="1">
            <a:gsLst>
              <a:gs pos="0">
                <a:srgbClr val="FFFFFF"/>
              </a:gs>
              <a:gs pos="100000">
                <a:srgbClr val="92D050">
                  <a:alpha val="75000"/>
                </a:srgbClr>
              </a:gs>
            </a:gsLst>
            <a:lin ang="0" scaled="1"/>
          </a:gradFill>
          <a:ln w="9525">
            <a:noFill/>
            <a:miter lim="800000"/>
            <a:headEnd/>
            <a:tailEnd/>
          </a:ln>
          <a:effectLst/>
        </p:spPr>
        <p:txBody>
          <a:bodyPr wrap="none" anchor="ctr"/>
          <a:lstStyle/>
          <a:p>
            <a:pPr>
              <a:defRPr/>
            </a:pPr>
            <a:endParaRPr lang="en-US"/>
          </a:p>
        </p:txBody>
      </p:sp>
      <p:sp>
        <p:nvSpPr>
          <p:cNvPr id="16" name="Text Box 25"/>
          <p:cNvSpPr txBox="1">
            <a:spLocks noChangeArrowheads="1"/>
          </p:cNvSpPr>
          <p:nvPr/>
        </p:nvSpPr>
        <p:spPr bwMode="auto">
          <a:xfrm>
            <a:off x="165101" y="6502401"/>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rgbClr val="008000"/>
                </a:solidFill>
              </a:rPr>
              <a:t>Hofstra University, Department of Global Studies &amp; Geography</a:t>
            </a:r>
          </a:p>
        </p:txBody>
      </p:sp>
      <p:sp>
        <p:nvSpPr>
          <p:cNvPr id="18" name="Rectangle 22"/>
          <p:cNvSpPr>
            <a:spLocks noChangeArrowheads="1"/>
          </p:cNvSpPr>
          <p:nvPr/>
        </p:nvSpPr>
        <p:spPr bwMode="auto">
          <a:xfrm>
            <a:off x="0" y="6400800"/>
            <a:ext cx="12192000" cy="457200"/>
          </a:xfrm>
          <a:prstGeom prst="rect">
            <a:avLst/>
          </a:prstGeom>
          <a:gradFill rotWithShape="1">
            <a:gsLst>
              <a:gs pos="0">
                <a:srgbClr val="FFFFFF"/>
              </a:gs>
              <a:gs pos="100000">
                <a:srgbClr val="CC9900"/>
              </a:gs>
            </a:gsLst>
            <a:lin ang="0" scaled="1"/>
          </a:gradFill>
          <a:ln w="9525">
            <a:noFill/>
            <a:miter lim="800000"/>
            <a:headEnd/>
            <a:tailEnd/>
          </a:ln>
          <a:effectLst/>
        </p:spPr>
        <p:txBody>
          <a:bodyPr wrap="none" anchor="ctr"/>
          <a:lstStyle/>
          <a:p>
            <a:pPr>
              <a:defRPr/>
            </a:pPr>
            <a:endParaRPr lang="en-US"/>
          </a:p>
        </p:txBody>
      </p:sp>
      <p:sp>
        <p:nvSpPr>
          <p:cNvPr id="19" name="Text Box 25"/>
          <p:cNvSpPr txBox="1">
            <a:spLocks noChangeArrowheads="1"/>
          </p:cNvSpPr>
          <p:nvPr/>
        </p:nvSpPr>
        <p:spPr bwMode="auto">
          <a:xfrm>
            <a:off x="165101" y="6502401"/>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2">
                    <a:lumMod val="50000"/>
                  </a:schemeClr>
                </a:solidFill>
              </a:rPr>
              <a:t>Hofstra University, Department of Global Studies &amp; Geography</a:t>
            </a:r>
          </a:p>
        </p:txBody>
      </p:sp>
      <p:sp>
        <p:nvSpPr>
          <p:cNvPr id="428043" name="Rectangle 11"/>
          <p:cNvSpPr>
            <a:spLocks noGrp="1" noChangeArrowheads="1"/>
          </p:cNvSpPr>
          <p:nvPr>
            <p:ph type="ctrTitle"/>
          </p:nvPr>
        </p:nvSpPr>
        <p:spPr>
          <a:xfrm>
            <a:off x="2269068" y="1501776"/>
            <a:ext cx="9478433" cy="1470025"/>
          </a:xfrm>
        </p:spPr>
        <p:txBody>
          <a:bodyPr/>
          <a:lstStyle>
            <a:lvl1pPr>
              <a:defRPr sz="3600"/>
            </a:lvl1pPr>
          </a:lstStyle>
          <a:p>
            <a:r>
              <a:rPr lang="en-US"/>
              <a:t>Click to edit Master title style</a:t>
            </a:r>
          </a:p>
        </p:txBody>
      </p:sp>
      <p:sp>
        <p:nvSpPr>
          <p:cNvPr id="428044" name="Rectangle 12"/>
          <p:cNvSpPr>
            <a:spLocks noGrp="1" noChangeArrowheads="1"/>
          </p:cNvSpPr>
          <p:nvPr>
            <p:ph type="subTitle" idx="1"/>
          </p:nvPr>
        </p:nvSpPr>
        <p:spPr>
          <a:xfrm>
            <a:off x="2269068" y="3200400"/>
            <a:ext cx="9478433" cy="2971800"/>
          </a:xfrm>
        </p:spPr>
        <p:txBody>
          <a:bodyPr/>
          <a:lstStyle>
            <a:lvl1pPr marL="0" indent="0">
              <a:buFont typeface="Arial Narrow" pitchFamily="34" charset="0"/>
              <a:buNone/>
              <a:defRPr>
                <a:latin typeface="Arial Narrow" panose="020B0606020202030204" pitchFamily="34" charset="0"/>
              </a:defRPr>
            </a:lvl1pPr>
          </a:lstStyle>
          <a:p>
            <a:r>
              <a:rPr lang="en-US"/>
              <a:t>Click to edit Master subtitle style</a:t>
            </a:r>
            <a:endParaRPr lang="en-US" dirty="0"/>
          </a:p>
        </p:txBody>
      </p:sp>
      <p:sp>
        <p:nvSpPr>
          <p:cNvPr id="23" name="Rectangle 22"/>
          <p:cNvSpPr>
            <a:spLocks noChangeArrowheads="1"/>
          </p:cNvSpPr>
          <p:nvPr/>
        </p:nvSpPr>
        <p:spPr bwMode="auto">
          <a:xfrm>
            <a:off x="0" y="6400800"/>
            <a:ext cx="12192000" cy="457200"/>
          </a:xfrm>
          <a:prstGeom prst="rect">
            <a:avLst/>
          </a:prstGeom>
          <a:gradFill rotWithShape="1">
            <a:gsLst>
              <a:gs pos="0">
                <a:srgbClr val="FFFFFF"/>
              </a:gs>
              <a:gs pos="100000">
                <a:schemeClr val="accent2">
                  <a:lumMod val="75000"/>
                </a:schemeClr>
              </a:gs>
            </a:gsLst>
            <a:lin ang="0" scaled="1"/>
          </a:gradFill>
          <a:ln w="9525">
            <a:noFill/>
            <a:miter lim="800000"/>
            <a:headEnd/>
            <a:tailEnd/>
          </a:ln>
          <a:effectLst/>
        </p:spPr>
        <p:txBody>
          <a:bodyPr wrap="none" anchor="ctr"/>
          <a:lstStyle/>
          <a:p>
            <a:pPr>
              <a:defRPr/>
            </a:pPr>
            <a:endParaRPr lang="en-US"/>
          </a:p>
        </p:txBody>
      </p:sp>
      <p:sp>
        <p:nvSpPr>
          <p:cNvPr id="24" name="Text Box 25"/>
          <p:cNvSpPr txBox="1">
            <a:spLocks noChangeArrowheads="1"/>
          </p:cNvSpPr>
          <p:nvPr/>
        </p:nvSpPr>
        <p:spPr bwMode="auto">
          <a:xfrm>
            <a:off x="165100" y="6502401"/>
            <a:ext cx="498450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2">
                    <a:lumMod val="50000"/>
                  </a:schemeClr>
                </a:solidFill>
                <a:latin typeface="Arial Narrow" panose="020B0606020202030204" pitchFamily="34" charset="0"/>
                <a:cs typeface="Calibri" pitchFamily="34" charset="0"/>
              </a:rPr>
              <a:t>Hofstra University, Department of Global Studies &amp; Geography</a:t>
            </a:r>
          </a:p>
        </p:txBody>
      </p:sp>
      <p:sp>
        <p:nvSpPr>
          <p:cNvPr id="22" name="Freeform 16"/>
          <p:cNvSpPr>
            <a:spLocks/>
          </p:cNvSpPr>
          <p:nvPr/>
        </p:nvSpPr>
        <p:spPr bwMode="auto">
          <a:xfrm>
            <a:off x="10153651" y="152400"/>
            <a:ext cx="920749" cy="1143000"/>
          </a:xfrm>
          <a:custGeom>
            <a:avLst/>
            <a:gdLst/>
            <a:ahLst/>
            <a:cxnLst>
              <a:cxn ang="0">
                <a:pos x="59" y="0"/>
              </a:cxn>
              <a:cxn ang="0">
                <a:pos x="435" y="1"/>
              </a:cxn>
              <a:cxn ang="0">
                <a:pos x="158" y="720"/>
              </a:cxn>
              <a:cxn ang="0">
                <a:pos x="0" y="719"/>
              </a:cxn>
              <a:cxn ang="0">
                <a:pos x="59" y="0"/>
              </a:cxn>
            </a:cxnLst>
            <a:rect l="0" t="0" r="r" b="b"/>
            <a:pathLst>
              <a:path w="435" h="720">
                <a:moveTo>
                  <a:pt x="59" y="0"/>
                </a:moveTo>
                <a:lnTo>
                  <a:pt x="435" y="1"/>
                </a:lnTo>
                <a:lnTo>
                  <a:pt x="158" y="720"/>
                </a:lnTo>
                <a:lnTo>
                  <a:pt x="0" y="719"/>
                </a:lnTo>
                <a:lnTo>
                  <a:pt x="59" y="0"/>
                </a:lnTo>
                <a:close/>
              </a:path>
            </a:pathLst>
          </a:custGeom>
          <a:solidFill>
            <a:schemeClr val="accent2">
              <a:lumMod val="50000"/>
            </a:schemeClr>
          </a:solidFill>
          <a:ln w="9525">
            <a:noFill/>
            <a:round/>
            <a:headEnd/>
            <a:tailEnd/>
          </a:ln>
          <a:effectLst/>
        </p:spPr>
        <p:txBody>
          <a:bodyPr/>
          <a:lstStyle/>
          <a:p>
            <a:pPr>
              <a:defRPr/>
            </a:pPr>
            <a:endParaRPr lang="en-US">
              <a:cs typeface="+mn-cs"/>
            </a:endParaRPr>
          </a:p>
        </p:txBody>
      </p:sp>
    </p:spTree>
    <p:extLst>
      <p:ext uri="{BB962C8B-B14F-4D97-AF65-F5344CB8AC3E}">
        <p14:creationId xmlns:p14="http://schemas.microsoft.com/office/powerpoint/2010/main" val="3277734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3DE5790C-5730-B94C-A96F-3361983C0C7D}" type="slidenum">
              <a:rPr lang="en-US" altLang="en-US" smtClean="0"/>
              <a:pPr/>
              <a:t>‹#›</a:t>
            </a:fld>
            <a:endParaRPr lang="en-US" altLang="en-US"/>
          </a:p>
        </p:txBody>
      </p:sp>
    </p:spTree>
    <p:extLst>
      <p:ext uri="{BB962C8B-B14F-4D97-AF65-F5344CB8AC3E}">
        <p14:creationId xmlns:p14="http://schemas.microsoft.com/office/powerpoint/2010/main" val="386044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185" y="104775"/>
            <a:ext cx="2747433" cy="649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651" y="104775"/>
            <a:ext cx="8043333" cy="649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180B933D-E43F-8D42-B78A-A55678E29104}" type="slidenum">
              <a:rPr lang="en-US" altLang="en-US" smtClean="0"/>
              <a:pPr/>
              <a:t>‹#›</a:t>
            </a:fld>
            <a:endParaRPr lang="en-US" altLang="en-US"/>
          </a:p>
        </p:txBody>
      </p:sp>
    </p:spTree>
    <p:extLst>
      <p:ext uri="{BB962C8B-B14F-4D97-AF65-F5344CB8AC3E}">
        <p14:creationId xmlns:p14="http://schemas.microsoft.com/office/powerpoint/2010/main" val="312811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4775"/>
            <a:ext cx="10949516" cy="947738"/>
          </a:xfrm>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08233" y="1311275"/>
            <a:ext cx="5395384"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fld id="{489BCDAF-5187-8644-8210-BC65BE7F8A0A}" type="slidenum">
              <a:rPr lang="en-US" altLang="en-US" smtClean="0"/>
              <a:pPr/>
              <a:t>‹#›</a:t>
            </a:fld>
            <a:endParaRPr lang="en-US" altLang="en-US"/>
          </a:p>
        </p:txBody>
      </p:sp>
    </p:spTree>
    <p:extLst>
      <p:ext uri="{BB962C8B-B14F-4D97-AF65-F5344CB8AC3E}">
        <p14:creationId xmlns:p14="http://schemas.microsoft.com/office/powerpoint/2010/main" val="424671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34533" y="152400"/>
            <a:ext cx="10854267" cy="1143000"/>
          </a:xfrm>
        </p:spPr>
        <p:txBody>
          <a:bodyPr/>
          <a:lstStyle/>
          <a:p>
            <a:r>
              <a:rPr lang="en-US"/>
              <a:t>Click to edit Master title style</a:t>
            </a:r>
          </a:p>
        </p:txBody>
      </p:sp>
      <p:sp>
        <p:nvSpPr>
          <p:cNvPr id="3" name="Chart Placeholder 2"/>
          <p:cNvSpPr>
            <a:spLocks noGrp="1"/>
          </p:cNvSpPr>
          <p:nvPr>
            <p:ph type="chart" sz="half" idx="1"/>
          </p:nvPr>
        </p:nvSpPr>
        <p:spPr>
          <a:xfrm>
            <a:off x="1132417" y="1447800"/>
            <a:ext cx="5334000" cy="5137150"/>
          </a:xfrm>
        </p:spPr>
        <p:txBody>
          <a:bodyPr/>
          <a:lstStyle/>
          <a:p>
            <a:pPr lvl="0"/>
            <a:r>
              <a:rPr lang="en-US" noProof="0"/>
              <a:t>Click icon to add chart</a:t>
            </a:r>
          </a:p>
        </p:txBody>
      </p:sp>
      <p:sp>
        <p:nvSpPr>
          <p:cNvPr id="4" name="Text Placeholder 3"/>
          <p:cNvSpPr>
            <a:spLocks noGrp="1"/>
          </p:cNvSpPr>
          <p:nvPr>
            <p:ph type="body" sz="half" idx="2"/>
          </p:nvPr>
        </p:nvSpPr>
        <p:spPr>
          <a:xfrm>
            <a:off x="6669617" y="1447800"/>
            <a:ext cx="5334000"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fld id="{489BCDAF-5187-8644-8210-BC65BE7F8A0A}" type="slidenum">
              <a:rPr lang="en-US" altLang="en-US" smtClean="0"/>
              <a:pPr/>
              <a:t>‹#›</a:t>
            </a:fld>
            <a:endParaRPr lang="en-US" altLang="en-US"/>
          </a:p>
        </p:txBody>
      </p:sp>
    </p:spTree>
    <p:extLst>
      <p:ext uri="{BB962C8B-B14F-4D97-AF65-F5344CB8AC3E}">
        <p14:creationId xmlns:p14="http://schemas.microsoft.com/office/powerpoint/2010/main" val="401914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fld id="{56C316CE-DE66-754E-A4F0-3D65437DF53E}" type="slidenum">
              <a:rPr lang="en-US" altLang="en-US" smtClean="0"/>
              <a:pPr/>
              <a:t>‹#›</a:t>
            </a:fld>
            <a:endParaRPr lang="en-US" altLang="en-US"/>
          </a:p>
        </p:txBody>
      </p:sp>
    </p:spTree>
    <p:extLst>
      <p:ext uri="{BB962C8B-B14F-4D97-AF65-F5344CB8AC3E}">
        <p14:creationId xmlns:p14="http://schemas.microsoft.com/office/powerpoint/2010/main" val="172486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7588" y="156894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09089" y="2941218"/>
            <a:ext cx="10363200" cy="3580353"/>
          </a:xfrm>
        </p:spPr>
        <p:txBody>
          <a:bodyPr anchor="t"/>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28D26EFE-19B4-5344-B94A-0BACDBA979A5}" type="slidenum">
              <a:rPr lang="en-US" altLang="en-US" smtClean="0"/>
              <a:pPr/>
              <a:t>‹#›</a:t>
            </a:fld>
            <a:endParaRPr lang="en-US" altLang="en-US"/>
          </a:p>
        </p:txBody>
      </p:sp>
    </p:spTree>
    <p:extLst>
      <p:ext uri="{BB962C8B-B14F-4D97-AF65-F5344CB8AC3E}">
        <p14:creationId xmlns:p14="http://schemas.microsoft.com/office/powerpoint/2010/main" val="106525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8233" y="1311275"/>
            <a:ext cx="5395384"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fld id="{B3FEBDEF-542B-9249-B4CF-23A062EEDF94}" type="slidenum">
              <a:rPr lang="en-US" altLang="en-US" smtClean="0"/>
              <a:pPr/>
              <a:t>‹#›</a:t>
            </a:fld>
            <a:endParaRPr lang="en-US" altLang="en-US"/>
          </a:p>
        </p:txBody>
      </p:sp>
    </p:spTree>
    <p:extLst>
      <p:ext uri="{BB962C8B-B14F-4D97-AF65-F5344CB8AC3E}">
        <p14:creationId xmlns:p14="http://schemas.microsoft.com/office/powerpoint/2010/main" val="218076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fld id="{60C0B03F-44DE-4E4E-99DE-EDB7B08B1B7F}" type="slidenum">
              <a:rPr lang="en-US" altLang="en-US" smtClean="0"/>
              <a:pPr/>
              <a:t>‹#›</a:t>
            </a:fld>
            <a:endParaRPr lang="en-US" altLang="en-US"/>
          </a:p>
        </p:txBody>
      </p:sp>
    </p:spTree>
    <p:extLst>
      <p:ext uri="{BB962C8B-B14F-4D97-AF65-F5344CB8AC3E}">
        <p14:creationId xmlns:p14="http://schemas.microsoft.com/office/powerpoint/2010/main" val="2974339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fld id="{1E43C933-BF0C-9048-98E3-1B854219A244}" type="slidenum">
              <a:rPr lang="en-US" altLang="en-US" smtClean="0"/>
              <a:pPr/>
              <a:t>‹#›</a:t>
            </a:fld>
            <a:endParaRPr lang="en-US" altLang="en-US"/>
          </a:p>
        </p:txBody>
      </p:sp>
    </p:spTree>
    <p:extLst>
      <p:ext uri="{BB962C8B-B14F-4D97-AF65-F5344CB8AC3E}">
        <p14:creationId xmlns:p14="http://schemas.microsoft.com/office/powerpoint/2010/main" val="313778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605B844D-54F1-9147-9185-B45AF4C7EBE7}" type="slidenum">
              <a:rPr lang="en-US" altLang="en-US" smtClean="0"/>
              <a:pPr/>
              <a:t>‹#›</a:t>
            </a:fld>
            <a:endParaRPr lang="en-US" altLang="en-US"/>
          </a:p>
        </p:txBody>
      </p:sp>
    </p:spTree>
    <p:extLst>
      <p:ext uri="{BB962C8B-B14F-4D97-AF65-F5344CB8AC3E}">
        <p14:creationId xmlns:p14="http://schemas.microsoft.com/office/powerpoint/2010/main" val="2132127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5BB42CE5-C301-3847-9F71-8F3301185F4C}" type="slidenum">
              <a:rPr lang="en-US" altLang="en-US" smtClean="0"/>
              <a:pPr/>
              <a:t>‹#›</a:t>
            </a:fld>
            <a:endParaRPr lang="en-US" altLang="en-US"/>
          </a:p>
        </p:txBody>
      </p:sp>
    </p:spTree>
    <p:extLst>
      <p:ext uri="{BB962C8B-B14F-4D97-AF65-F5344CB8AC3E}">
        <p14:creationId xmlns:p14="http://schemas.microsoft.com/office/powerpoint/2010/main" val="200755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9E019ABF-D198-114C-A597-C191F0B71536}" type="slidenum">
              <a:rPr lang="en-US" altLang="en-US" smtClean="0"/>
              <a:pPr/>
              <a:t>‹#›</a:t>
            </a:fld>
            <a:endParaRPr lang="en-US" altLang="en-US"/>
          </a:p>
        </p:txBody>
      </p:sp>
    </p:spTree>
    <p:extLst>
      <p:ext uri="{BB962C8B-B14F-4D97-AF65-F5344CB8AC3E}">
        <p14:creationId xmlns:p14="http://schemas.microsoft.com/office/powerpoint/2010/main" val="264269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descr="world_cover_left"/>
          <p:cNvPicPr>
            <a:picLocks noChangeAspect="1" noChangeArrowheads="1"/>
          </p:cNvPicPr>
          <p:nvPr/>
        </p:nvPicPr>
        <p:blipFill>
          <a:blip r:embed="rId15" cstate="screen">
            <a:duotone>
              <a:schemeClr val="bg2">
                <a:shade val="45000"/>
                <a:satMod val="135000"/>
              </a:schemeClr>
              <a:prstClr val="white"/>
            </a:duotone>
            <a:lum bright="20000"/>
            <a:extLst>
              <a:ext uri="{28A0092B-C50C-407E-A947-70E740481C1C}">
                <a14:useLocalDpi xmlns:a14="http://schemas.microsoft.com/office/drawing/2010/main"/>
              </a:ext>
            </a:extLst>
          </a:blip>
          <a:srcRect/>
          <a:stretch>
            <a:fillRect/>
          </a:stretch>
        </p:blipFill>
        <p:spPr bwMode="auto">
          <a:xfrm>
            <a:off x="10961511" y="1"/>
            <a:ext cx="1230489" cy="2571750"/>
          </a:xfrm>
          <a:prstGeom prst="rect">
            <a:avLst/>
          </a:prstGeom>
          <a:noFill/>
        </p:spPr>
      </p:pic>
      <p:sp>
        <p:nvSpPr>
          <p:cNvPr id="427010" name="Rectangle 2"/>
          <p:cNvSpPr>
            <a:spLocks noGrp="1" noChangeArrowheads="1"/>
          </p:cNvSpPr>
          <p:nvPr>
            <p:ph type="title"/>
          </p:nvPr>
        </p:nvSpPr>
        <p:spPr bwMode="auto">
          <a:xfrm>
            <a:off x="1039285" y="104775"/>
            <a:ext cx="10949516" cy="947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1009651" y="1311275"/>
            <a:ext cx="10993967" cy="5291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7012" name="Rectangle 4"/>
          <p:cNvSpPr>
            <a:spLocks noGrp="1" noChangeArrowheads="1"/>
          </p:cNvSpPr>
          <p:nvPr>
            <p:ph type="sldNum" sz="quarter" idx="4"/>
          </p:nvPr>
        </p:nvSpPr>
        <p:spPr bwMode="auto">
          <a:xfrm>
            <a:off x="254000" y="6353175"/>
            <a:ext cx="508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mn-lt"/>
              </a:defRPr>
            </a:lvl1pPr>
          </a:lstStyle>
          <a:p>
            <a:fld id="{489BCDAF-5187-8644-8210-BC65BE7F8A0A}" type="slidenum">
              <a:rPr lang="en-US" altLang="en-US" smtClean="0"/>
              <a:pPr/>
              <a:t>‹#›</a:t>
            </a:fld>
            <a:endParaRPr lang="en-US" altLang="en-US"/>
          </a:p>
        </p:txBody>
      </p:sp>
      <p:sp>
        <p:nvSpPr>
          <p:cNvPr id="427014" name="Rectangle 6"/>
          <p:cNvSpPr>
            <a:spLocks noChangeArrowheads="1"/>
          </p:cNvSpPr>
          <p:nvPr/>
        </p:nvSpPr>
        <p:spPr bwMode="auto">
          <a:xfrm>
            <a:off x="-14817" y="-11113"/>
            <a:ext cx="1016001" cy="1447801"/>
          </a:xfrm>
          <a:prstGeom prst="rect">
            <a:avLst/>
          </a:prstGeom>
          <a:solidFill>
            <a:srgbClr val="92D050"/>
          </a:solidFill>
          <a:ln w="9525">
            <a:noFill/>
            <a:miter lim="800000"/>
            <a:headEnd/>
            <a:tailEnd/>
          </a:ln>
          <a:effectLst/>
        </p:spPr>
        <p:txBody>
          <a:bodyPr wrap="none" anchor="ctr"/>
          <a:lstStyle/>
          <a:p>
            <a:pPr>
              <a:defRPr/>
            </a:pPr>
            <a:endParaRPr lang="en-US"/>
          </a:p>
        </p:txBody>
      </p:sp>
      <p:sp>
        <p:nvSpPr>
          <p:cNvPr id="427015" name="Rectangle 7"/>
          <p:cNvSpPr>
            <a:spLocks noChangeArrowheads="1"/>
          </p:cNvSpPr>
          <p:nvPr/>
        </p:nvSpPr>
        <p:spPr bwMode="auto">
          <a:xfrm>
            <a:off x="-14817" y="1436688"/>
            <a:ext cx="1016001" cy="5421312"/>
          </a:xfrm>
          <a:prstGeom prst="rect">
            <a:avLst/>
          </a:prstGeom>
          <a:gradFill rotWithShape="1">
            <a:gsLst>
              <a:gs pos="0">
                <a:schemeClr val="accent2">
                  <a:lumMod val="75000"/>
                </a:schemeClr>
              </a:gs>
              <a:gs pos="100000">
                <a:srgbClr val="FFFFFF">
                  <a:alpha val="50999"/>
                </a:srgbClr>
              </a:gs>
            </a:gsLst>
            <a:lin ang="5400000" scaled="1"/>
          </a:gradFill>
          <a:ln w="9525">
            <a:noFill/>
            <a:miter lim="800000"/>
            <a:headEnd/>
            <a:tailEnd/>
          </a:ln>
          <a:effectLst/>
        </p:spPr>
        <p:txBody>
          <a:bodyPr wrap="none" anchor="ctr"/>
          <a:lstStyle/>
          <a:p>
            <a:pPr>
              <a:defRPr/>
            </a:pPr>
            <a:endParaRPr lang="en-US"/>
          </a:p>
        </p:txBody>
      </p:sp>
      <p:sp>
        <p:nvSpPr>
          <p:cNvPr id="427016" name="Rectangle 8"/>
          <p:cNvSpPr>
            <a:spLocks noChangeArrowheads="1"/>
          </p:cNvSpPr>
          <p:nvPr/>
        </p:nvSpPr>
        <p:spPr bwMode="auto">
          <a:xfrm>
            <a:off x="1909234" y="1054100"/>
            <a:ext cx="10282767" cy="241300"/>
          </a:xfrm>
          <a:prstGeom prst="rect">
            <a:avLst/>
          </a:prstGeom>
          <a:gradFill rotWithShape="1">
            <a:gsLst>
              <a:gs pos="0">
                <a:srgbClr val="FFFFFF">
                  <a:alpha val="50000"/>
                </a:srgbClr>
              </a:gs>
              <a:gs pos="100000">
                <a:schemeClr val="accent2">
                  <a:lumMod val="75000"/>
                </a:schemeClr>
              </a:gs>
            </a:gsLst>
            <a:lin ang="0" scaled="1"/>
          </a:gradFill>
          <a:ln w="9525">
            <a:noFill/>
            <a:miter lim="800000"/>
            <a:headEnd/>
            <a:tailEnd/>
          </a:ln>
          <a:effectLst/>
        </p:spPr>
        <p:txBody>
          <a:bodyPr wrap="none" anchor="ctr"/>
          <a:lstStyle/>
          <a:p>
            <a:pPr>
              <a:defRPr/>
            </a:pPr>
            <a:endParaRPr lang="en-US"/>
          </a:p>
        </p:txBody>
      </p:sp>
      <p:sp>
        <p:nvSpPr>
          <p:cNvPr id="427018" name="Text Box 10"/>
          <p:cNvSpPr txBox="1">
            <a:spLocks noChangeArrowheads="1"/>
          </p:cNvSpPr>
          <p:nvPr/>
        </p:nvSpPr>
        <p:spPr bwMode="auto">
          <a:xfrm>
            <a:off x="10439377" y="6653213"/>
            <a:ext cx="1197444" cy="153888"/>
          </a:xfrm>
          <a:prstGeom prst="rect">
            <a:avLst/>
          </a:prstGeom>
          <a:noFill/>
          <a:ln w="9525">
            <a:noFill/>
            <a:miter lim="800000"/>
            <a:headEnd/>
            <a:tailEnd/>
          </a:ln>
          <a:effectLst/>
        </p:spPr>
        <p:txBody>
          <a:bodyPr wrap="none" lIns="0" tIns="0" rIns="0" bIns="0">
            <a:spAutoFit/>
          </a:bodyPr>
          <a:lstStyle/>
          <a:p>
            <a:pPr>
              <a:defRPr/>
            </a:pPr>
            <a:r>
              <a:rPr lang="en-US" sz="1000" dirty="0">
                <a:latin typeface="Arial Narrow" panose="020B0606020202030204" pitchFamily="34" charset="0"/>
              </a:rPr>
              <a:t>© Dr. Jean-Paul Rodrigue</a:t>
            </a:r>
          </a:p>
        </p:txBody>
      </p:sp>
      <p:sp>
        <p:nvSpPr>
          <p:cNvPr id="13" name="Rectangle 6"/>
          <p:cNvSpPr>
            <a:spLocks noChangeArrowheads="1"/>
          </p:cNvSpPr>
          <p:nvPr/>
        </p:nvSpPr>
        <p:spPr bwMode="auto">
          <a:xfrm>
            <a:off x="-14817" y="-11113"/>
            <a:ext cx="1016001" cy="1447801"/>
          </a:xfrm>
          <a:prstGeom prst="rect">
            <a:avLst/>
          </a:prstGeom>
          <a:solidFill>
            <a:srgbClr val="CC6600"/>
          </a:solidFill>
          <a:ln w="9525">
            <a:noFill/>
            <a:miter lim="800000"/>
            <a:headEnd/>
            <a:tailEnd/>
          </a:ln>
          <a:effectLst/>
        </p:spPr>
        <p:txBody>
          <a:bodyPr wrap="none" anchor="ctr"/>
          <a:lstStyle/>
          <a:p>
            <a:pPr>
              <a:defRPr/>
            </a:pPr>
            <a:endParaRPr lang="en-US"/>
          </a:p>
        </p:txBody>
      </p:sp>
      <p:sp>
        <p:nvSpPr>
          <p:cNvPr id="16" name="Rectangle 6"/>
          <p:cNvSpPr>
            <a:spLocks noChangeArrowheads="1"/>
          </p:cNvSpPr>
          <p:nvPr/>
        </p:nvSpPr>
        <p:spPr bwMode="auto">
          <a:xfrm>
            <a:off x="-14817" y="-11113"/>
            <a:ext cx="1016001" cy="1447801"/>
          </a:xfrm>
          <a:prstGeom prst="rect">
            <a:avLst/>
          </a:prstGeom>
          <a:solidFill>
            <a:schemeClr val="accent2">
              <a:lumMod val="75000"/>
            </a:schemeClr>
          </a:solidFill>
          <a:ln w="9525">
            <a:no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3564036801"/>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Lst>
  <p:txStyles>
    <p:titleStyle>
      <a:lvl1pPr algn="l" rtl="0" eaLnBrk="1" fontAlgn="base" hangingPunct="1">
        <a:spcBef>
          <a:spcPct val="0"/>
        </a:spcBef>
        <a:spcAft>
          <a:spcPct val="0"/>
        </a:spcAft>
        <a:defRPr sz="2800" b="1">
          <a:solidFill>
            <a:schemeClr val="accent1">
              <a:lumMod val="50000"/>
            </a:schemeClr>
          </a:solidFill>
          <a:effectLst>
            <a:outerShdw blurRad="38100" dist="38100" dir="2700000" algn="tl">
              <a:srgbClr val="C0C0C0"/>
            </a:outerShdw>
          </a:effectLst>
          <a:latin typeface="Arial Narrow" panose="020B0606020202030204" pitchFamily="34" charset="0"/>
          <a:ea typeface="+mj-ea"/>
          <a:cs typeface="+mj-cs"/>
        </a:defRPr>
      </a:lvl1pPr>
      <a:lvl2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2pPr>
      <a:lvl3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3pPr>
      <a:lvl4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4pPr>
      <a:lvl5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5pPr>
      <a:lvl6pPr marL="4572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6pPr>
      <a:lvl7pPr marL="9144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7pPr>
      <a:lvl8pPr marL="13716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8pPr>
      <a:lvl9pPr marL="18288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9pPr>
    </p:titleStyle>
    <p:bodyStyle>
      <a:lvl1pPr marL="342900" indent="-342900" algn="l" rtl="0" eaLnBrk="1" fontAlgn="base" hangingPunct="1">
        <a:spcBef>
          <a:spcPct val="0"/>
        </a:spcBef>
        <a:spcAft>
          <a:spcPct val="0"/>
        </a:spcAft>
        <a:buClr>
          <a:schemeClr val="accent1"/>
        </a:buClr>
        <a:buFont typeface="Arial Narrow" pitchFamily="34" charset="0"/>
        <a:buChar char="■"/>
        <a:defRPr sz="2800" b="1">
          <a:solidFill>
            <a:srgbClr val="333333"/>
          </a:solidFill>
          <a:latin typeface="Arial Narrow" panose="020B0606020202030204" pitchFamily="34" charset="0"/>
          <a:ea typeface="+mn-ea"/>
          <a:cs typeface="Arial Narrow" panose="020B0606020202030204" pitchFamily="34" charset="0"/>
        </a:defRPr>
      </a:lvl1pPr>
      <a:lvl2pPr marL="742950" indent="-285750" algn="l" rtl="0" eaLnBrk="1" fontAlgn="base" hangingPunct="1">
        <a:spcBef>
          <a:spcPct val="0"/>
        </a:spcBef>
        <a:spcAft>
          <a:spcPct val="0"/>
        </a:spcAft>
        <a:buFont typeface="Arial" charset="0"/>
        <a:buChar char="•"/>
        <a:defRPr sz="2400">
          <a:solidFill>
            <a:srgbClr val="5F5F5F"/>
          </a:solidFill>
          <a:latin typeface="Arial Narrow" panose="020B0606020202030204" pitchFamily="34" charset="0"/>
          <a:cs typeface="Arial Narrow" panose="020B0606020202030204" pitchFamily="34" charset="0"/>
        </a:defRPr>
      </a:lvl2pPr>
      <a:lvl3pPr marL="1143000" indent="-228600" algn="l" rtl="0" eaLnBrk="1" fontAlgn="base" hangingPunct="1">
        <a:spcBef>
          <a:spcPct val="0"/>
        </a:spcBef>
        <a:spcAft>
          <a:spcPct val="0"/>
        </a:spcAft>
        <a:buChar char="•"/>
        <a:defRPr sz="2000">
          <a:solidFill>
            <a:srgbClr val="5F5F5F"/>
          </a:solidFill>
          <a:latin typeface="Arial Narrow" panose="020B0606020202030204" pitchFamily="34" charset="0"/>
          <a:cs typeface="Arial Narrow" panose="020B0606020202030204" pitchFamily="34" charset="0"/>
        </a:defRPr>
      </a:lvl3pPr>
      <a:lvl4pPr marL="1600200" indent="-228600" algn="l" rtl="0" eaLnBrk="1" fontAlgn="base" hangingPunct="1">
        <a:spcBef>
          <a:spcPct val="0"/>
        </a:spcBef>
        <a:spcAft>
          <a:spcPct val="0"/>
        </a:spcAft>
        <a:buChar char="–"/>
        <a:defRPr sz="1600">
          <a:solidFill>
            <a:srgbClr val="5F5F5F"/>
          </a:solidFill>
          <a:latin typeface="Arial Narrow" panose="020B0606020202030204" pitchFamily="34" charset="0"/>
          <a:cs typeface="Arial Narrow" panose="020B0606020202030204" pitchFamily="34" charset="0"/>
        </a:defRPr>
      </a:lvl4pPr>
      <a:lvl5pPr marL="2057400" indent="-228600" algn="l" rtl="0" eaLnBrk="1" fontAlgn="base" hangingPunct="1">
        <a:spcBef>
          <a:spcPct val="0"/>
        </a:spcBef>
        <a:spcAft>
          <a:spcPct val="0"/>
        </a:spcAft>
        <a:buChar char="»"/>
        <a:defRPr sz="1600">
          <a:solidFill>
            <a:srgbClr val="5F5F5F"/>
          </a:solidFill>
          <a:latin typeface="Arial Narrow" panose="020B0606020202030204" pitchFamily="34" charset="0"/>
          <a:cs typeface="Arial Narrow" panose="020B0606020202030204" pitchFamily="34" charset="0"/>
        </a:defRPr>
      </a:lvl5pPr>
      <a:lvl6pPr marL="2514600" indent="-228600" algn="l" rtl="0" eaLnBrk="1" fontAlgn="base" hangingPunct="1">
        <a:spcBef>
          <a:spcPct val="0"/>
        </a:spcBef>
        <a:spcAft>
          <a:spcPct val="0"/>
        </a:spcAft>
        <a:buChar char="»"/>
        <a:defRPr sz="1600">
          <a:solidFill>
            <a:srgbClr val="5F5F5F"/>
          </a:solidFill>
          <a:latin typeface="+mn-lt"/>
        </a:defRPr>
      </a:lvl6pPr>
      <a:lvl7pPr marL="2971800" indent="-228600" algn="l" rtl="0" eaLnBrk="1" fontAlgn="base" hangingPunct="1">
        <a:spcBef>
          <a:spcPct val="0"/>
        </a:spcBef>
        <a:spcAft>
          <a:spcPct val="0"/>
        </a:spcAft>
        <a:buChar char="»"/>
        <a:defRPr sz="1600">
          <a:solidFill>
            <a:srgbClr val="5F5F5F"/>
          </a:solidFill>
          <a:latin typeface="+mn-lt"/>
        </a:defRPr>
      </a:lvl7pPr>
      <a:lvl8pPr marL="3429000" indent="-228600" algn="l" rtl="0" eaLnBrk="1" fontAlgn="base" hangingPunct="1">
        <a:spcBef>
          <a:spcPct val="0"/>
        </a:spcBef>
        <a:spcAft>
          <a:spcPct val="0"/>
        </a:spcAft>
        <a:buChar char="»"/>
        <a:defRPr sz="1600">
          <a:solidFill>
            <a:srgbClr val="5F5F5F"/>
          </a:solidFill>
          <a:latin typeface="+mn-lt"/>
        </a:defRPr>
      </a:lvl8pPr>
      <a:lvl9pPr marL="3886200" indent="-228600" algn="l" rtl="0" eaLnBrk="1" fontAlgn="base" hangingPunct="1">
        <a:spcBef>
          <a:spcPct val="0"/>
        </a:spcBef>
        <a:spcAft>
          <a:spcPct val="0"/>
        </a:spcAft>
        <a:buChar char="»"/>
        <a:defRPr sz="16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1.nyc.gov/site/agriculture/index.page"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D122-1D9E-8A46-84FC-B86C634BA9AB}"/>
              </a:ext>
            </a:extLst>
          </p:cNvPr>
          <p:cNvSpPr>
            <a:spLocks noGrp="1"/>
          </p:cNvSpPr>
          <p:nvPr>
            <p:ph type="ctrTitle"/>
          </p:nvPr>
        </p:nvSpPr>
        <p:spPr/>
        <p:txBody>
          <a:bodyPr/>
          <a:lstStyle/>
          <a:p>
            <a:pPr fontAlgn="auto">
              <a:spcAft>
                <a:spcPts val="0"/>
              </a:spcAft>
              <a:defRPr/>
            </a:pPr>
            <a:r>
              <a:rPr lang="en-US" dirty="0"/>
              <a:t>Topic 8 – </a:t>
            </a:r>
            <a:r>
              <a:rPr dirty="0"/>
              <a:t>Agriculture</a:t>
            </a:r>
            <a:r>
              <a:rPr lang="en-US" dirty="0"/>
              <a:t> and Food</a:t>
            </a:r>
            <a:endParaRPr dirty="0"/>
          </a:p>
        </p:txBody>
      </p:sp>
      <p:sp>
        <p:nvSpPr>
          <p:cNvPr id="4" name="Subtitle 3">
            <a:extLst>
              <a:ext uri="{FF2B5EF4-FFF2-40B4-BE49-F238E27FC236}">
                <a16:creationId xmlns:a16="http://schemas.microsoft.com/office/drawing/2014/main" id="{C2801858-7608-4CA5-9497-D73314E86CC9}"/>
              </a:ext>
            </a:extLst>
          </p:cNvPr>
          <p:cNvSpPr>
            <a:spLocks noGrp="1"/>
          </p:cNvSpPr>
          <p:nvPr>
            <p:ph type="subTitle" idx="1"/>
          </p:nvPr>
        </p:nvSpPr>
        <p:spPr/>
        <p:txBody>
          <a:bodyPr/>
          <a:lstStyle/>
          <a:p>
            <a:r>
              <a:rPr lang="en-US" dirty="0"/>
              <a:t>A – Agricultural Practices and Regions</a:t>
            </a:r>
          </a:p>
          <a:p>
            <a:r>
              <a:rPr lang="en-US" dirty="0"/>
              <a:t>B – Mobility and Domestication</a:t>
            </a:r>
          </a:p>
          <a:p>
            <a:r>
              <a:rPr lang="en-US" dirty="0"/>
              <a:t>C – Globalization and Agriculture</a:t>
            </a:r>
          </a:p>
          <a:p>
            <a:r>
              <a:rPr lang="en-US" dirty="0"/>
              <a:t>D – Agriculture and the Environment</a:t>
            </a:r>
          </a:p>
          <a:p>
            <a:r>
              <a:rPr lang="en-US" dirty="0"/>
              <a:t>E – Field Patterns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0719-8C97-A84E-AC0C-C42770FFC805}"/>
              </a:ext>
            </a:extLst>
          </p:cNvPr>
          <p:cNvSpPr>
            <a:spLocks noGrp="1"/>
          </p:cNvSpPr>
          <p:nvPr>
            <p:ph type="title"/>
          </p:nvPr>
        </p:nvSpPr>
        <p:spPr/>
        <p:txBody>
          <a:bodyPr/>
          <a:lstStyle/>
          <a:p>
            <a:pPr eaLnBrk="1" hangingPunct="1">
              <a:defRPr/>
            </a:pPr>
            <a:r>
              <a:rPr lang="en-US" dirty="0"/>
              <a:t>Paddy rice farming</a:t>
            </a:r>
          </a:p>
        </p:txBody>
      </p:sp>
      <p:sp>
        <p:nvSpPr>
          <p:cNvPr id="5" name="Content Placeholder 4">
            <a:extLst>
              <a:ext uri="{FF2B5EF4-FFF2-40B4-BE49-F238E27FC236}">
                <a16:creationId xmlns:a16="http://schemas.microsoft.com/office/drawing/2014/main" id="{82937A39-8551-4DC1-B0C7-569692C42702}"/>
              </a:ext>
            </a:extLst>
          </p:cNvPr>
          <p:cNvSpPr>
            <a:spLocks noGrp="1"/>
          </p:cNvSpPr>
          <p:nvPr>
            <p:ph idx="1"/>
          </p:nvPr>
        </p:nvSpPr>
        <p:spPr/>
        <p:txBody>
          <a:bodyPr/>
          <a:lstStyle/>
          <a:p>
            <a:r>
              <a:rPr lang="en-US" dirty="0"/>
              <a:t>Paddy rice farming</a:t>
            </a:r>
          </a:p>
          <a:p>
            <a:pPr lvl="1"/>
            <a:r>
              <a:rPr lang="en-US" dirty="0"/>
              <a:t>The cultivation of rice on a paddy, or </a:t>
            </a:r>
            <a:r>
              <a:rPr lang="en-US" b="1" dirty="0"/>
              <a:t>small flooded field enclosed by mud dikes</a:t>
            </a:r>
            <a:r>
              <a:rPr lang="en-US" dirty="0"/>
              <a:t>.</a:t>
            </a:r>
          </a:p>
          <a:p>
            <a:pPr lvl="1"/>
            <a:r>
              <a:rPr lang="en-US" dirty="0"/>
              <a:t>Practiced in the humid areas of Asia (particularly </a:t>
            </a:r>
            <a:r>
              <a:rPr lang="en-US" b="1" dirty="0"/>
              <a:t>monsoon areas</a:t>
            </a:r>
            <a:r>
              <a:rPr lang="en-US" dirty="0"/>
              <a:t>).</a:t>
            </a:r>
          </a:p>
          <a:p>
            <a:pPr lvl="1"/>
            <a:r>
              <a:rPr lang="en-US" dirty="0"/>
              <a:t>A paddy rice farm of 3 acres is usually adequate to support a family.</a:t>
            </a:r>
          </a:p>
          <a:p>
            <a:pPr lvl="1"/>
            <a:r>
              <a:rPr lang="en-US" dirty="0"/>
              <a:t>Most paddy fields are for subsistence farming.</a:t>
            </a:r>
          </a:p>
          <a:p>
            <a:pPr lvl="1"/>
            <a:r>
              <a:rPr lang="en-US" dirty="0"/>
              <a:t>Irrigation system that can deliver water when and where it is needed is key to success.</a:t>
            </a:r>
          </a:p>
          <a:p>
            <a:pPr lvl="1"/>
            <a:r>
              <a:rPr lang="en-US" dirty="0"/>
              <a:t>Large amounts of fertilizer must be applied.</a:t>
            </a:r>
          </a:p>
          <a:p>
            <a:pPr lvl="1"/>
            <a:r>
              <a:rPr lang="en-US" dirty="0"/>
              <a:t>Paddy farmers often plant and harvest the same parcel of land twice per year – double-cropping (and some places triple-cropping).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a:extLst>
              <a:ext uri="{FF2B5EF4-FFF2-40B4-BE49-F238E27FC236}">
                <a16:creationId xmlns:a16="http://schemas.microsoft.com/office/drawing/2014/main" id="{627ABEEB-F8BE-544C-BF07-AFBCB625C6EB}"/>
              </a:ext>
            </a:extLst>
          </p:cNvPr>
          <p:cNvSpPr txBox="1">
            <a:spLocks noChangeArrowheads="1"/>
          </p:cNvSpPr>
          <p:nvPr/>
        </p:nvSpPr>
        <p:spPr bwMode="auto">
          <a:xfrm>
            <a:off x="1600200" y="5897130"/>
            <a:ext cx="8763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chemeClr val="tx2"/>
                </a:solidFill>
              </a:rPr>
              <a:t>Cultivation of rice on the island of Bali, Indonesia. </a:t>
            </a:r>
            <a:r>
              <a:rPr lang="en-US" altLang="en-US" dirty="0">
                <a:solidFill>
                  <a:schemeClr val="tx2"/>
                </a:solidFill>
              </a:rPr>
              <a:t>Paddy rice farming traditionally entails enormous amounts of human labor and yields very high productivity per unit of land. </a:t>
            </a:r>
            <a:r>
              <a:rPr lang="en-US" altLang="en-US" i="1" dirty="0">
                <a:solidFill>
                  <a:schemeClr val="tx2"/>
                </a:solidFill>
              </a:rPr>
              <a:t>(Denis Waugh/Stone/Getty Images.)</a:t>
            </a:r>
            <a:endParaRPr lang="en-US" altLang="en-US" dirty="0">
              <a:solidFill>
                <a:schemeClr val="tx2"/>
              </a:solidFill>
            </a:endParaRPr>
          </a:p>
        </p:txBody>
      </p:sp>
      <p:pic>
        <p:nvPicPr>
          <p:cNvPr id="19458" name="Picture 2" descr="Screen Clipping">
            <a:extLst>
              <a:ext uri="{FF2B5EF4-FFF2-40B4-BE49-F238E27FC236}">
                <a16:creationId xmlns:a16="http://schemas.microsoft.com/office/drawing/2014/main" id="{A7EA9D09-D69F-0249-A22F-3ED96767D6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28267"/>
            <a:ext cx="69342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B9B45C-508F-42B4-8BB3-654CA87D5E17}"/>
              </a:ext>
            </a:extLst>
          </p:cNvPr>
          <p:cNvSpPr>
            <a:spLocks noGrp="1"/>
          </p:cNvSpPr>
          <p:nvPr>
            <p:ph type="title"/>
          </p:nvPr>
        </p:nvSpPr>
        <p:spPr/>
        <p:txBody>
          <a:bodyPr/>
          <a:lstStyle/>
          <a:p>
            <a:r>
              <a:rPr lang="en-US" dirty="0"/>
              <a:t>Rice cultivation, Bali, Indonesia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1F22-9439-B041-8215-279CCD2F6453}"/>
              </a:ext>
            </a:extLst>
          </p:cNvPr>
          <p:cNvSpPr>
            <a:spLocks noGrp="1"/>
          </p:cNvSpPr>
          <p:nvPr>
            <p:ph type="title"/>
          </p:nvPr>
        </p:nvSpPr>
        <p:spPr/>
        <p:txBody>
          <a:bodyPr>
            <a:normAutofit/>
          </a:bodyPr>
          <a:lstStyle/>
          <a:p>
            <a:pPr eaLnBrk="1" hangingPunct="1">
              <a:defRPr/>
            </a:pPr>
            <a:r>
              <a:rPr lang="en-US" dirty="0"/>
              <a:t>Cereal – Root Crop Mixed Farming</a:t>
            </a:r>
          </a:p>
        </p:txBody>
      </p:sp>
      <p:sp>
        <p:nvSpPr>
          <p:cNvPr id="4" name="Content Placeholder 3">
            <a:extLst>
              <a:ext uri="{FF2B5EF4-FFF2-40B4-BE49-F238E27FC236}">
                <a16:creationId xmlns:a16="http://schemas.microsoft.com/office/drawing/2014/main" id="{77BD4E7B-0F25-4102-AB3A-2D45CEDC6CF4}"/>
              </a:ext>
            </a:extLst>
          </p:cNvPr>
          <p:cNvSpPr>
            <a:spLocks noGrp="1"/>
          </p:cNvSpPr>
          <p:nvPr>
            <p:ph idx="1"/>
          </p:nvPr>
        </p:nvSpPr>
        <p:spPr/>
        <p:txBody>
          <a:bodyPr/>
          <a:lstStyle/>
          <a:p>
            <a:r>
              <a:rPr lang="en-US" dirty="0"/>
              <a:t>Cereal – Root Crop Mixed Farming</a:t>
            </a:r>
          </a:p>
          <a:p>
            <a:pPr lvl="1"/>
            <a:r>
              <a:rPr lang="en-US" b="1" dirty="0"/>
              <a:t>Peasant agriculture</a:t>
            </a:r>
            <a:r>
              <a:rPr lang="en-US" dirty="0"/>
              <a:t>.</a:t>
            </a:r>
          </a:p>
          <a:p>
            <a:pPr lvl="1"/>
            <a:r>
              <a:rPr lang="en-US" dirty="0"/>
              <a:t>Colder, drier farming regions that are climatically unsuited to wet rice and other crops.</a:t>
            </a:r>
          </a:p>
          <a:p>
            <a:pPr lvl="1"/>
            <a:r>
              <a:rPr lang="en-US" dirty="0"/>
              <a:t>River valleys of the Middle East, parts of Europe, much of central and southern Africa, and the mountain highlands of Latin America and New Guinea.</a:t>
            </a:r>
          </a:p>
          <a:p>
            <a:pPr lvl="1"/>
            <a:r>
              <a:rPr lang="en-US" dirty="0"/>
              <a:t>Dominant grain crops in these regions are wheat, barley, sorghum, millet, oats, and maize.</a:t>
            </a:r>
          </a:p>
          <a:p>
            <a:pPr lvl="1"/>
            <a:r>
              <a:rPr lang="en-US" dirty="0"/>
              <a:t>Common cash crops include cotton, flax, hemp, coffee, and tobacco.</a:t>
            </a:r>
          </a:p>
          <a:p>
            <a:pPr lvl="1"/>
            <a:r>
              <a:rPr lang="en-US" dirty="0"/>
              <a:t>Also raise herds of cattle, pigs, sheep, llamas and alpacas (South America).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9F9A8E-4241-40B4-BCF5-B6B606AEB0B7}"/>
              </a:ext>
            </a:extLst>
          </p:cNvPr>
          <p:cNvSpPr>
            <a:spLocks noGrp="1"/>
          </p:cNvSpPr>
          <p:nvPr>
            <p:ph type="title"/>
          </p:nvPr>
        </p:nvSpPr>
        <p:spPr/>
        <p:txBody>
          <a:bodyPr/>
          <a:lstStyle/>
          <a:p>
            <a:r>
              <a:rPr lang="en-US" dirty="0"/>
              <a:t>Plantation agriculture</a:t>
            </a:r>
          </a:p>
        </p:txBody>
      </p:sp>
      <p:sp>
        <p:nvSpPr>
          <p:cNvPr id="4" name="Content Placeholder 3">
            <a:extLst>
              <a:ext uri="{FF2B5EF4-FFF2-40B4-BE49-F238E27FC236}">
                <a16:creationId xmlns:a16="http://schemas.microsoft.com/office/drawing/2014/main" id="{8932165B-8DF8-471C-B081-A507F6DB9A54}"/>
              </a:ext>
            </a:extLst>
          </p:cNvPr>
          <p:cNvSpPr>
            <a:spLocks noGrp="1"/>
          </p:cNvSpPr>
          <p:nvPr>
            <p:ph idx="1"/>
          </p:nvPr>
        </p:nvSpPr>
        <p:spPr/>
        <p:txBody>
          <a:bodyPr/>
          <a:lstStyle/>
          <a:p>
            <a:r>
              <a:rPr lang="en-US" dirty="0"/>
              <a:t>Plantation agriculture</a:t>
            </a:r>
          </a:p>
          <a:p>
            <a:pPr lvl="1"/>
            <a:r>
              <a:rPr lang="en-US" dirty="0"/>
              <a:t>A system of </a:t>
            </a:r>
            <a:r>
              <a:rPr lang="en-US" b="1" dirty="0"/>
              <a:t>monoculture</a:t>
            </a:r>
            <a:r>
              <a:rPr lang="en-US" dirty="0"/>
              <a:t> for producing </a:t>
            </a:r>
            <a:r>
              <a:rPr lang="en-US" b="1" dirty="0"/>
              <a:t>export crops.</a:t>
            </a:r>
            <a:r>
              <a:rPr lang="en-US" dirty="0"/>
              <a:t> </a:t>
            </a:r>
          </a:p>
          <a:p>
            <a:pPr lvl="1"/>
            <a:r>
              <a:rPr lang="en-US" dirty="0"/>
              <a:t>Requiring relatively large amounts of land and capital.</a:t>
            </a:r>
          </a:p>
          <a:p>
            <a:r>
              <a:rPr lang="en-US" dirty="0"/>
              <a:t>Plantation</a:t>
            </a:r>
          </a:p>
          <a:p>
            <a:pPr lvl="1"/>
            <a:r>
              <a:rPr lang="en-US" dirty="0"/>
              <a:t>A </a:t>
            </a:r>
            <a:r>
              <a:rPr lang="en-US" b="1" dirty="0"/>
              <a:t>large landholding</a:t>
            </a:r>
            <a:r>
              <a:rPr lang="en-US" dirty="0"/>
              <a:t> devoted to specialized production of a tropical cash crop.</a:t>
            </a:r>
          </a:p>
          <a:p>
            <a:pPr lvl="1"/>
            <a:r>
              <a:rPr lang="en-US" dirty="0"/>
              <a:t>Plantations maximize the production of crops such as sugarcane, bananas, coffee, coconuts, spices, tea, cacao, pineapples, rubber, and tobacco.</a:t>
            </a:r>
          </a:p>
          <a:p>
            <a:r>
              <a:rPr lang="en-US" dirty="0"/>
              <a:t>Origins</a:t>
            </a:r>
          </a:p>
          <a:p>
            <a:pPr lvl="1"/>
            <a:r>
              <a:rPr lang="en-US" dirty="0"/>
              <a:t>Originated in the 1400s on Portuguese-owned sugarcane-producing islands off the coast of tropical West Africa.</a:t>
            </a:r>
          </a:p>
          <a:p>
            <a:pPr lvl="1"/>
            <a:r>
              <a:rPr lang="en-US" dirty="0"/>
              <a:t>The greatest concentrations now exist in the American tropics, Southeast Asia, and tropical South Asia.</a:t>
            </a:r>
          </a:p>
          <a:p>
            <a:pPr lvl="1"/>
            <a:r>
              <a:rPr lang="en-US" dirty="0"/>
              <a:t>Close to the </a:t>
            </a:r>
            <a:r>
              <a:rPr lang="en-US" b="1" dirty="0"/>
              <a:t>seacoast</a:t>
            </a:r>
            <a:r>
              <a:rPr lang="en-US" dirty="0"/>
              <a:t> for exports.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E8D729-9241-43EE-B389-4D369AA6702C}"/>
              </a:ext>
            </a:extLst>
          </p:cNvPr>
          <p:cNvSpPr>
            <a:spLocks noGrp="1"/>
          </p:cNvSpPr>
          <p:nvPr>
            <p:ph type="title"/>
          </p:nvPr>
        </p:nvSpPr>
        <p:spPr/>
        <p:txBody>
          <a:bodyPr/>
          <a:lstStyle/>
          <a:p>
            <a:r>
              <a:rPr lang="en-US" dirty="0"/>
              <a:t>Banana Plantation, Costa Rica</a:t>
            </a:r>
          </a:p>
        </p:txBody>
      </p:sp>
      <p:pic>
        <p:nvPicPr>
          <p:cNvPr id="6" name="Picture 5">
            <a:extLst>
              <a:ext uri="{FF2B5EF4-FFF2-40B4-BE49-F238E27FC236}">
                <a16:creationId xmlns:a16="http://schemas.microsoft.com/office/drawing/2014/main" id="{F9B7A2A8-D42F-41F6-9981-BE9946A3AF48}"/>
              </a:ext>
            </a:extLst>
          </p:cNvPr>
          <p:cNvPicPr>
            <a:picLocks noChangeAspect="1"/>
          </p:cNvPicPr>
          <p:nvPr/>
        </p:nvPicPr>
        <p:blipFill rotWithShape="1">
          <a:blip r:embed="rId2"/>
          <a:srcRect l="35790" t="8889" r="10214" b="41111"/>
          <a:stretch/>
        </p:blipFill>
        <p:spPr>
          <a:xfrm>
            <a:off x="2712720" y="1295400"/>
            <a:ext cx="6766560" cy="5342009"/>
          </a:xfrm>
          <a:prstGeom prst="rect">
            <a:avLst/>
          </a:prstGeom>
        </p:spPr>
      </p:pic>
    </p:spTree>
    <p:extLst>
      <p:ext uri="{BB962C8B-B14F-4D97-AF65-F5344CB8AC3E}">
        <p14:creationId xmlns:p14="http://schemas.microsoft.com/office/powerpoint/2010/main" val="2840275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4D4E-499E-4ABA-9546-80C59FA72810}"/>
              </a:ext>
            </a:extLst>
          </p:cNvPr>
          <p:cNvSpPr>
            <a:spLocks noGrp="1"/>
          </p:cNvSpPr>
          <p:nvPr>
            <p:ph type="title"/>
          </p:nvPr>
        </p:nvSpPr>
        <p:spPr/>
        <p:txBody>
          <a:bodyPr/>
          <a:lstStyle/>
          <a:p>
            <a:r>
              <a:rPr lang="en-US" dirty="0"/>
              <a:t>Sugarcane production</a:t>
            </a:r>
          </a:p>
        </p:txBody>
      </p:sp>
      <p:pic>
        <p:nvPicPr>
          <p:cNvPr id="4" name="Picture 3">
            <a:extLst>
              <a:ext uri="{FF2B5EF4-FFF2-40B4-BE49-F238E27FC236}">
                <a16:creationId xmlns:a16="http://schemas.microsoft.com/office/drawing/2014/main" id="{5989B381-8413-4E31-AE1E-768EE2C18981}"/>
              </a:ext>
            </a:extLst>
          </p:cNvPr>
          <p:cNvPicPr>
            <a:picLocks noChangeAspect="1"/>
          </p:cNvPicPr>
          <p:nvPr/>
        </p:nvPicPr>
        <p:blipFill rotWithShape="1">
          <a:blip r:embed="rId2"/>
          <a:srcRect l="35790" t="18889" r="10214" b="36667"/>
          <a:stretch/>
        </p:blipFill>
        <p:spPr>
          <a:xfrm>
            <a:off x="1981200" y="1325677"/>
            <a:ext cx="7863840" cy="5518468"/>
          </a:xfrm>
          <a:prstGeom prst="rect">
            <a:avLst/>
          </a:prstGeom>
        </p:spPr>
      </p:pic>
    </p:spTree>
    <p:extLst>
      <p:ext uri="{BB962C8B-B14F-4D97-AF65-F5344CB8AC3E}">
        <p14:creationId xmlns:p14="http://schemas.microsoft.com/office/powerpoint/2010/main" val="155798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FCA78F-D196-4C5F-897A-690F891DFC65}"/>
              </a:ext>
            </a:extLst>
          </p:cNvPr>
          <p:cNvSpPr>
            <a:spLocks noGrp="1"/>
          </p:cNvSpPr>
          <p:nvPr>
            <p:ph type="title"/>
          </p:nvPr>
        </p:nvSpPr>
        <p:spPr/>
        <p:txBody>
          <a:bodyPr/>
          <a:lstStyle/>
          <a:p>
            <a:r>
              <a:rPr lang="en-US" dirty="0"/>
              <a:t>Market gardening and truck farming</a:t>
            </a:r>
          </a:p>
        </p:txBody>
      </p:sp>
      <p:sp>
        <p:nvSpPr>
          <p:cNvPr id="4" name="Content Placeholder 3">
            <a:extLst>
              <a:ext uri="{FF2B5EF4-FFF2-40B4-BE49-F238E27FC236}">
                <a16:creationId xmlns:a16="http://schemas.microsoft.com/office/drawing/2014/main" id="{F9E378CA-56E3-4FF5-9268-6059D64454DB}"/>
              </a:ext>
            </a:extLst>
          </p:cNvPr>
          <p:cNvSpPr>
            <a:spLocks noGrp="1"/>
          </p:cNvSpPr>
          <p:nvPr>
            <p:ph idx="1"/>
          </p:nvPr>
        </p:nvSpPr>
        <p:spPr/>
        <p:txBody>
          <a:bodyPr/>
          <a:lstStyle/>
          <a:p>
            <a:r>
              <a:rPr lang="en-US" dirty="0"/>
              <a:t>Market gardening</a:t>
            </a:r>
          </a:p>
          <a:p>
            <a:pPr lvl="1"/>
            <a:r>
              <a:rPr lang="en-US" dirty="0"/>
              <a:t>The growth of urban markets gave rise to other </a:t>
            </a:r>
            <a:r>
              <a:rPr lang="en-US" b="1" dirty="0"/>
              <a:t>commercial forms of agriculture</a:t>
            </a:r>
            <a:r>
              <a:rPr lang="en-US" dirty="0"/>
              <a:t>.</a:t>
            </a:r>
          </a:p>
          <a:p>
            <a:pPr lvl="1"/>
            <a:r>
              <a:rPr lang="en-US" dirty="0"/>
              <a:t>A small-scale farming system of one to a few acres, usually farmer-owned and managed.</a:t>
            </a:r>
          </a:p>
          <a:p>
            <a:pPr lvl="1"/>
            <a:r>
              <a:rPr lang="en-US" dirty="0"/>
              <a:t>Produces a </a:t>
            </a:r>
            <a:r>
              <a:rPr lang="en-US" b="1" dirty="0"/>
              <a:t>mixture of vegetables and fruits</a:t>
            </a:r>
            <a:r>
              <a:rPr lang="en-US" dirty="0"/>
              <a:t>, mostly for local and regional markets.</a:t>
            </a:r>
          </a:p>
          <a:p>
            <a:r>
              <a:rPr lang="en-US" dirty="0"/>
              <a:t>Truck farming</a:t>
            </a:r>
          </a:p>
          <a:p>
            <a:pPr lvl="1"/>
            <a:r>
              <a:rPr lang="en-US" dirty="0"/>
              <a:t>A term often used synonymously with market gardening.</a:t>
            </a:r>
          </a:p>
          <a:p>
            <a:pPr lvl="1"/>
            <a:r>
              <a:rPr lang="en-US" b="1" dirty="0"/>
              <a:t>Scaled-up</a:t>
            </a:r>
            <a:r>
              <a:rPr lang="en-US" dirty="0"/>
              <a:t> version of market gardening.</a:t>
            </a:r>
          </a:p>
          <a:p>
            <a:pPr lvl="1"/>
            <a:r>
              <a:rPr lang="en-US" dirty="0"/>
              <a:t>Larger acreages, less crop diversity, and more distant markets.</a:t>
            </a:r>
          </a:p>
          <a:p>
            <a:pPr lvl="1"/>
            <a:r>
              <a:rPr lang="en-US" dirty="0"/>
              <a:t>Truck does not refer to a vehicle, but rather is derived from a French word for “barter” or “exchange.”</a:t>
            </a:r>
          </a:p>
          <a:p>
            <a:pPr lvl="1"/>
            <a:r>
              <a:rPr lang="en-US" dirty="0"/>
              <a:t>Both systems are classified as intensive agriculture, but neither system is involved in livestock rearing.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05805F-6EF2-4F31-9A07-78F03A928830}"/>
              </a:ext>
            </a:extLst>
          </p:cNvPr>
          <p:cNvSpPr>
            <a:spLocks noGrp="1"/>
          </p:cNvSpPr>
          <p:nvPr>
            <p:ph type="title"/>
          </p:nvPr>
        </p:nvSpPr>
        <p:spPr/>
        <p:txBody>
          <a:bodyPr/>
          <a:lstStyle/>
          <a:p>
            <a:r>
              <a:rPr lang="en-US" dirty="0"/>
              <a:t>Grain farming</a:t>
            </a:r>
          </a:p>
        </p:txBody>
      </p:sp>
      <p:sp>
        <p:nvSpPr>
          <p:cNvPr id="25602" name="Content Placeholder 2">
            <a:extLst>
              <a:ext uri="{FF2B5EF4-FFF2-40B4-BE49-F238E27FC236}">
                <a16:creationId xmlns:a16="http://schemas.microsoft.com/office/drawing/2014/main" id="{CCB8E2C4-51D7-F24D-A515-AD44E88D73B2}"/>
              </a:ext>
            </a:extLst>
          </p:cNvPr>
          <p:cNvSpPr>
            <a:spLocks noGrp="1"/>
          </p:cNvSpPr>
          <p:nvPr>
            <p:ph idx="1"/>
          </p:nvPr>
        </p:nvSpPr>
        <p:spPr/>
        <p:txBody>
          <a:bodyPr/>
          <a:lstStyle/>
          <a:p>
            <a:pPr eaLnBrk="1" hangingPunct="1"/>
            <a:r>
              <a:rPr lang="en-US" altLang="en-US" dirty="0"/>
              <a:t>Grain farming</a:t>
            </a:r>
          </a:p>
          <a:p>
            <a:pPr lvl="1"/>
            <a:r>
              <a:rPr lang="en-US" altLang="en-US" dirty="0"/>
              <a:t>A </a:t>
            </a:r>
            <a:r>
              <a:rPr lang="en-US" altLang="en-US" b="1" dirty="0"/>
              <a:t>specialized type</a:t>
            </a:r>
            <a:r>
              <a:rPr lang="en-US" altLang="en-US" dirty="0"/>
              <a:t> of agriculture in which farmers grow primarily wheat, rice, or corn for commercial markets.</a:t>
            </a:r>
          </a:p>
          <a:p>
            <a:pPr lvl="1"/>
            <a:r>
              <a:rPr lang="en-US" altLang="en-US" b="1" dirty="0"/>
              <a:t>Wheat belts</a:t>
            </a:r>
            <a:r>
              <a:rPr lang="en-US" altLang="en-US" dirty="0"/>
              <a:t> stretch through Australia, the Great Plains of North America, the steppes of Russia and Ukraine, and the pampas of Argentina. </a:t>
            </a:r>
          </a:p>
          <a:p>
            <a:pPr lvl="1"/>
            <a:r>
              <a:rPr lang="en-US" altLang="en-US" dirty="0"/>
              <a:t>Farms are generally </a:t>
            </a:r>
            <a:r>
              <a:rPr lang="en-US" altLang="en-US" b="1" dirty="0"/>
              <a:t>very large</a:t>
            </a:r>
            <a:r>
              <a:rPr lang="en-US" altLang="en-US" dirty="0"/>
              <a:t>, and widespread use of machinery, synthetic fertilizers, pesticides, and genetically engineered seed varieties enables grain farmers to operate on this scale.</a:t>
            </a:r>
          </a:p>
          <a:p>
            <a:pPr lvl="1"/>
            <a:r>
              <a:rPr lang="en-US" altLang="en-US" dirty="0"/>
              <a:t>In North America, irrigation is increasingly based on “fossil water” that has been stored over the millennia in natural underground reservoirs called aquifers.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a:extLst>
              <a:ext uri="{FF2B5EF4-FFF2-40B4-BE49-F238E27FC236}">
                <a16:creationId xmlns:a16="http://schemas.microsoft.com/office/drawing/2014/main" id="{58B31EB6-FFE7-274E-9FB0-75B51E1A2271}"/>
              </a:ext>
            </a:extLst>
          </p:cNvPr>
          <p:cNvSpPr txBox="1">
            <a:spLocks noChangeArrowheads="1"/>
          </p:cNvSpPr>
          <p:nvPr/>
        </p:nvSpPr>
        <p:spPr bwMode="auto">
          <a:xfrm>
            <a:off x="6552567" y="1295400"/>
            <a:ext cx="315753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chemeClr val="tx2"/>
                </a:solidFill>
                <a:latin typeface="Arial Narrow" panose="020B0606020202030204" pitchFamily="34" charset="0"/>
              </a:rPr>
              <a:t>Mechanized wheat harvest on the Great Plains of the United States. </a:t>
            </a:r>
            <a:r>
              <a:rPr lang="en-US" altLang="en-US" dirty="0">
                <a:solidFill>
                  <a:schemeClr val="tx2"/>
                </a:solidFill>
                <a:latin typeface="Arial Narrow" panose="020B0606020202030204" pitchFamily="34" charset="0"/>
              </a:rPr>
              <a:t>An aerial view of combines harvesting wheat near Colorado. North American grain farmers operate in a capital-intensive manner, investing in machines, chemical fertilizers, and pesticides. </a:t>
            </a:r>
            <a:r>
              <a:rPr lang="en-US" altLang="en-US" b="1" i="1" dirty="0">
                <a:solidFill>
                  <a:schemeClr val="tx2"/>
                </a:solidFill>
                <a:latin typeface="Arial Narrow" panose="020B0606020202030204" pitchFamily="34" charset="0"/>
              </a:rPr>
              <a:t>What long-term problems might such methods cause? What benefits are realized in such a system? </a:t>
            </a:r>
            <a:r>
              <a:rPr lang="en-US" altLang="en-US" i="1" dirty="0">
                <a:solidFill>
                  <a:schemeClr val="tx2"/>
                </a:solidFill>
                <a:latin typeface="Arial Narrow" panose="020B0606020202030204" pitchFamily="34" charset="0"/>
              </a:rPr>
              <a:t>(</a:t>
            </a:r>
            <a:r>
              <a:rPr lang="en-US" altLang="en-US" i="1" dirty="0" err="1">
                <a:solidFill>
                  <a:schemeClr val="tx2"/>
                </a:solidFill>
                <a:latin typeface="Arial Narrow" panose="020B0606020202030204" pitchFamily="34" charset="0"/>
              </a:rPr>
              <a:t>Glowimages</a:t>
            </a:r>
            <a:r>
              <a:rPr lang="en-US" altLang="en-US" i="1" dirty="0">
                <a:solidFill>
                  <a:schemeClr val="tx2"/>
                </a:solidFill>
                <a:latin typeface="Arial Narrow" panose="020B0606020202030204" pitchFamily="34" charset="0"/>
              </a:rPr>
              <a:t>/Getty Images.)</a:t>
            </a:r>
            <a:endParaRPr lang="en-US" altLang="en-US" dirty="0">
              <a:solidFill>
                <a:schemeClr val="tx2"/>
              </a:solidFill>
              <a:latin typeface="Arial Narrow" panose="020B0606020202030204" pitchFamily="34" charset="0"/>
            </a:endParaRPr>
          </a:p>
        </p:txBody>
      </p:sp>
      <p:sp>
        <p:nvSpPr>
          <p:cNvPr id="28674" name="Picture 2">
            <a:extLst>
              <a:ext uri="{FF2B5EF4-FFF2-40B4-BE49-F238E27FC236}">
                <a16:creationId xmlns:a16="http://schemas.microsoft.com/office/drawing/2014/main" id="{EE120220-CAFF-4A40-AA00-263270D1CDAC}"/>
              </a:ext>
            </a:extLst>
          </p:cNvPr>
          <p:cNvSpPr>
            <a:spLocks noChangeAspect="1" noChangeArrowheads="1"/>
          </p:cNvSpPr>
          <p:nvPr/>
        </p:nvSpPr>
        <p:spPr bwMode="auto">
          <a:xfrm>
            <a:off x="1960564" y="304801"/>
            <a:ext cx="4211637"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pic>
        <p:nvPicPr>
          <p:cNvPr id="28675" name="Picture 1">
            <a:extLst>
              <a:ext uri="{FF2B5EF4-FFF2-40B4-BE49-F238E27FC236}">
                <a16:creationId xmlns:a16="http://schemas.microsoft.com/office/drawing/2014/main" id="{C1D0DADC-2BCE-5A46-B267-2BDD366A7DC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66800" y="-1"/>
            <a:ext cx="457676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ecojpr\AppData\Local\Microsoft\Windows\Temporary Internet Files\Content.IE5\H0P94DF5\MC900442072[1].wmf">
            <a:extLst>
              <a:ext uri="{FF2B5EF4-FFF2-40B4-BE49-F238E27FC236}">
                <a16:creationId xmlns:a16="http://schemas.microsoft.com/office/drawing/2014/main" id="{D7FF42A7-FD14-4E66-9A7C-A7F98AA2E0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56547"/>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92AA1D-7BDD-4112-8324-5D0D19A86DB3}"/>
              </a:ext>
            </a:extLst>
          </p:cNvPr>
          <p:cNvSpPr txBox="1"/>
          <p:nvPr/>
        </p:nvSpPr>
        <p:spPr>
          <a:xfrm>
            <a:off x="6781801" y="5905640"/>
            <a:ext cx="5334000" cy="707886"/>
          </a:xfrm>
          <a:prstGeom prst="rect">
            <a:avLst/>
          </a:prstGeom>
          <a:noFill/>
        </p:spPr>
        <p:txBody>
          <a:bodyPr wrap="square" rtlCol="0">
            <a:spAutoFit/>
          </a:bodyPr>
          <a:lstStyle/>
          <a:p>
            <a:r>
              <a:rPr lang="en-US" sz="2000" b="1" dirty="0">
                <a:latin typeface="Arial Narrow" panose="020B0606020202030204" pitchFamily="34" charset="0"/>
              </a:rPr>
              <a:t>Explain the characteristics of two crop-based agricultural systems.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0940-2533-4D09-9118-E9CFAAF474B2}"/>
              </a:ext>
            </a:extLst>
          </p:cNvPr>
          <p:cNvSpPr>
            <a:spLocks noGrp="1"/>
          </p:cNvSpPr>
          <p:nvPr>
            <p:ph type="title"/>
          </p:nvPr>
        </p:nvSpPr>
        <p:spPr/>
        <p:txBody>
          <a:bodyPr/>
          <a:lstStyle/>
          <a:p>
            <a:r>
              <a:rPr lang="en-US" dirty="0"/>
              <a:t>Larges Wheat Producers in the World</a:t>
            </a:r>
          </a:p>
        </p:txBody>
      </p:sp>
      <p:pic>
        <p:nvPicPr>
          <p:cNvPr id="4" name="Picture 3">
            <a:extLst>
              <a:ext uri="{FF2B5EF4-FFF2-40B4-BE49-F238E27FC236}">
                <a16:creationId xmlns:a16="http://schemas.microsoft.com/office/drawing/2014/main" id="{81E1F37A-2B58-4F14-B4CD-D7B5C79497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1447800"/>
            <a:ext cx="8229600" cy="5249916"/>
          </a:xfrm>
          <a:prstGeom prst="rect">
            <a:avLst/>
          </a:prstGeom>
        </p:spPr>
      </p:pic>
    </p:spTree>
    <p:extLst>
      <p:ext uri="{BB962C8B-B14F-4D97-AF65-F5344CB8AC3E}">
        <p14:creationId xmlns:p14="http://schemas.microsoft.com/office/powerpoint/2010/main" val="3389481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dirty="0"/>
              <a:t>Conditions of Usage</a:t>
            </a:r>
          </a:p>
        </p:txBody>
      </p:sp>
      <p:sp>
        <p:nvSpPr>
          <p:cNvPr id="10243" name="Rectangle 3"/>
          <p:cNvSpPr>
            <a:spLocks noGrp="1" noChangeArrowheads="1"/>
          </p:cNvSpPr>
          <p:nvPr>
            <p:ph idx="1"/>
          </p:nvPr>
        </p:nvSpPr>
        <p:spPr/>
        <p:txBody>
          <a:bodyPr/>
          <a:lstStyle/>
          <a:p>
            <a:pPr eaLnBrk="1" hangingPunct="1"/>
            <a:r>
              <a:rPr lang="en-US" dirty="0"/>
              <a:t>For personal and classroom use only</a:t>
            </a:r>
          </a:p>
          <a:p>
            <a:pPr lvl="1" eaLnBrk="1" hangingPunct="1"/>
            <a:r>
              <a:rPr lang="en-US" dirty="0"/>
              <a:t>Excludes any other forms of communication such as conference presentations, published reports and papers.</a:t>
            </a:r>
          </a:p>
          <a:p>
            <a:pPr eaLnBrk="1" hangingPunct="1"/>
            <a:r>
              <a:rPr lang="en-US" dirty="0"/>
              <a:t>No modification and redistribution permitted</a:t>
            </a:r>
          </a:p>
          <a:p>
            <a:pPr lvl="1" eaLnBrk="1" hangingPunct="1"/>
            <a:r>
              <a:rPr lang="en-US" dirty="0"/>
              <a:t>Cannot be published, in whole or in part, in any form (printed or electronic) and on any media without consent.</a:t>
            </a:r>
          </a:p>
          <a:p>
            <a:pPr eaLnBrk="1" hangingPunct="1"/>
            <a:r>
              <a:rPr lang="en-US" dirty="0"/>
              <a:t>Citation</a:t>
            </a:r>
          </a:p>
          <a:p>
            <a:pPr lvl="1"/>
            <a:r>
              <a:rPr lang="en-US" dirty="0">
                <a:latin typeface="Arial Narrow" panose="020B0606020202030204" pitchFamily="34" charset="0"/>
              </a:rPr>
              <a:t>Neumann, Roderick P. and Price, Patricia L. (2019) Contemporary Human Geography: Culture, Globalization, Landscape, </a:t>
            </a:r>
            <a:r>
              <a:rPr lang="en-US">
                <a:latin typeface="Arial Narrow" panose="020B0606020202030204" pitchFamily="34" charset="0"/>
              </a:rPr>
              <a:t>Second Edition.</a:t>
            </a:r>
            <a:endParaRPr lang="en-US" dirty="0">
              <a:latin typeface="Arial Narrow" panose="020B0606020202030204" pitchFamily="34" charset="0"/>
            </a:endParaRPr>
          </a:p>
          <a:p>
            <a:pPr lvl="1" eaLnBrk="1" hangingPunct="1"/>
            <a:r>
              <a:rPr lang="en-US" dirty="0"/>
              <a:t>Dr. Jean-Paul Rodrigue, Dept. of Global Studies &amp; Geography, Hofstra University.</a:t>
            </a:r>
          </a:p>
        </p:txBody>
      </p:sp>
    </p:spTree>
    <p:extLst>
      <p:ext uri="{BB962C8B-B14F-4D97-AF65-F5344CB8AC3E}">
        <p14:creationId xmlns:p14="http://schemas.microsoft.com/office/powerpoint/2010/main" val="15416857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212D-B85F-544E-A10A-47193A42F872}"/>
              </a:ext>
            </a:extLst>
          </p:cNvPr>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rPr>
              <a:t>Animal-Rearing Systems: Pastoralism</a:t>
            </a:r>
          </a:p>
        </p:txBody>
      </p:sp>
      <p:sp>
        <p:nvSpPr>
          <p:cNvPr id="4" name="Content Placeholder 3">
            <a:extLst>
              <a:ext uri="{FF2B5EF4-FFF2-40B4-BE49-F238E27FC236}">
                <a16:creationId xmlns:a16="http://schemas.microsoft.com/office/drawing/2014/main" id="{74363268-A33B-4C66-B78F-1A1542C0A7DB}"/>
              </a:ext>
            </a:extLst>
          </p:cNvPr>
          <p:cNvSpPr>
            <a:spLocks noGrp="1"/>
          </p:cNvSpPr>
          <p:nvPr>
            <p:ph idx="1"/>
          </p:nvPr>
        </p:nvSpPr>
        <p:spPr/>
        <p:txBody>
          <a:bodyPr/>
          <a:lstStyle/>
          <a:p>
            <a:r>
              <a:rPr lang="en-US" dirty="0"/>
              <a:t>Pastoralism</a:t>
            </a:r>
          </a:p>
          <a:p>
            <a:pPr lvl="1"/>
            <a:r>
              <a:rPr lang="en-US" dirty="0"/>
              <a:t>Sometimes called pastoral nomadism or nomadic herding.</a:t>
            </a:r>
          </a:p>
          <a:p>
            <a:pPr lvl="1"/>
            <a:r>
              <a:rPr lang="en-US" dirty="0"/>
              <a:t>A system of </a:t>
            </a:r>
            <a:r>
              <a:rPr lang="en-US" b="1" dirty="0"/>
              <a:t>breeding and rearing domesticated herd animals</a:t>
            </a:r>
            <a:r>
              <a:rPr lang="en-US" dirty="0"/>
              <a:t> by moving them over expansive areas of open pasturelands.</a:t>
            </a:r>
          </a:p>
          <a:p>
            <a:pPr lvl="1"/>
            <a:r>
              <a:rPr lang="en-US" dirty="0"/>
              <a:t>Occurs in areas that are climatically unsuited to crop cultivation.</a:t>
            </a:r>
          </a:p>
          <a:p>
            <a:pPr lvl="1"/>
            <a:r>
              <a:rPr lang="en-US" dirty="0"/>
              <a:t>Associated with ethnic and indigenous tribal culture groups.</a:t>
            </a:r>
          </a:p>
          <a:p>
            <a:r>
              <a:rPr lang="en-US" dirty="0"/>
              <a:t>Transhumance</a:t>
            </a:r>
          </a:p>
          <a:p>
            <a:pPr lvl="1"/>
            <a:r>
              <a:rPr lang="en-US" dirty="0"/>
              <a:t>Herders move with their livestock in search of the best forage for the animals as seasons and pasture conditions change.</a:t>
            </a:r>
          </a:p>
          <a:p>
            <a:pPr lvl="1"/>
            <a:r>
              <a:rPr lang="en-US" b="1" dirty="0"/>
              <a:t>Vertical pattern</a:t>
            </a:r>
            <a:r>
              <a:rPr lang="en-US" dirty="0"/>
              <a:t> from lowlands in winter to mountain highlands in summer. </a:t>
            </a:r>
          </a:p>
          <a:p>
            <a:pPr lvl="1"/>
            <a:r>
              <a:rPr lang="en-US" b="1" dirty="0"/>
              <a:t>Horizontally pattern</a:t>
            </a:r>
            <a:r>
              <a:rPr lang="en-US" dirty="0"/>
              <a:t>, following the seasonal movement of rainfall in order to herd animals to the areas with the most plentiful pastures.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338C-5313-4A08-ACC3-A39426291846}"/>
              </a:ext>
            </a:extLst>
          </p:cNvPr>
          <p:cNvSpPr>
            <a:spLocks noGrp="1"/>
          </p:cNvSpPr>
          <p:nvPr>
            <p:ph type="title"/>
          </p:nvPr>
        </p:nvSpPr>
        <p:spPr/>
        <p:txBody>
          <a:bodyPr/>
          <a:lstStyle/>
          <a:p>
            <a:r>
              <a:rPr lang="en-US" dirty="0">
                <a:solidFill>
                  <a:schemeClr val="accent1">
                    <a:lumMod val="75000"/>
                  </a:schemeClr>
                </a:solidFill>
              </a:rPr>
              <a:t>Animal-Rearing Systems: Pastoralism</a:t>
            </a:r>
            <a:endParaRPr lang="en-US" dirty="0"/>
          </a:p>
        </p:txBody>
      </p:sp>
      <p:sp>
        <p:nvSpPr>
          <p:cNvPr id="3" name="Content Placeholder 2">
            <a:extLst>
              <a:ext uri="{FF2B5EF4-FFF2-40B4-BE49-F238E27FC236}">
                <a16:creationId xmlns:a16="http://schemas.microsoft.com/office/drawing/2014/main" id="{BAEF41D8-083C-4495-9C8A-9FAC56C26B36}"/>
              </a:ext>
            </a:extLst>
          </p:cNvPr>
          <p:cNvSpPr>
            <a:spLocks noGrp="1"/>
          </p:cNvSpPr>
          <p:nvPr>
            <p:ph idx="1"/>
          </p:nvPr>
        </p:nvSpPr>
        <p:spPr/>
        <p:txBody>
          <a:bodyPr/>
          <a:lstStyle/>
          <a:p>
            <a:r>
              <a:rPr lang="en-US" dirty="0"/>
              <a:t>Nomadic livestock herder</a:t>
            </a:r>
          </a:p>
          <a:p>
            <a:pPr lvl="1"/>
            <a:r>
              <a:rPr lang="en-US" dirty="0"/>
              <a:t>A member of a group that </a:t>
            </a:r>
            <a:r>
              <a:rPr lang="en-US" b="1" dirty="0"/>
              <a:t>continually moves with its livestock</a:t>
            </a:r>
            <a:r>
              <a:rPr lang="en-US" dirty="0"/>
              <a:t> in search of forage for its animals.</a:t>
            </a:r>
          </a:p>
          <a:p>
            <a:pPr lvl="1"/>
            <a:r>
              <a:rPr lang="en-US" dirty="0"/>
              <a:t>Material possessions must be </a:t>
            </a:r>
            <a:r>
              <a:rPr lang="en-US" b="1" dirty="0"/>
              <a:t>portable</a:t>
            </a:r>
            <a:r>
              <a:rPr lang="en-US" dirty="0"/>
              <a:t>, including tents used for housing.</a:t>
            </a:r>
          </a:p>
          <a:p>
            <a:pPr lvl="1"/>
            <a:r>
              <a:rPr lang="en-US" dirty="0"/>
              <a:t>Typically, in nomadic cultures, wealth is based on the </a:t>
            </a:r>
            <a:r>
              <a:rPr lang="en-US" b="1" dirty="0"/>
              <a:t>size of livestock holdings</a:t>
            </a:r>
            <a:r>
              <a:rPr lang="en-US" dirty="0"/>
              <a:t> rather than on accumulation of property and personal possessions.</a:t>
            </a:r>
          </a:p>
          <a:p>
            <a:pPr lvl="1"/>
            <a:r>
              <a:rPr lang="en-US" dirty="0"/>
              <a:t>Some national governments established policies encouraging nomads to practice sedentary cultivation of the land – easier control by central governments.</a:t>
            </a:r>
          </a:p>
          <a:p>
            <a:endParaRPr lang="en-US" dirty="0"/>
          </a:p>
        </p:txBody>
      </p:sp>
    </p:spTree>
    <p:extLst>
      <p:ext uri="{BB962C8B-B14F-4D97-AF65-F5344CB8AC3E}">
        <p14:creationId xmlns:p14="http://schemas.microsoft.com/office/powerpoint/2010/main" val="410686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a:extLst>
              <a:ext uri="{FF2B5EF4-FFF2-40B4-BE49-F238E27FC236}">
                <a16:creationId xmlns:a16="http://schemas.microsoft.com/office/drawing/2014/main" id="{2B4A5A32-CFB2-E44D-A581-AEA1D3542C01}"/>
              </a:ext>
            </a:extLst>
          </p:cNvPr>
          <p:cNvSpPr txBox="1">
            <a:spLocks noChangeArrowheads="1"/>
          </p:cNvSpPr>
          <p:nvPr/>
        </p:nvSpPr>
        <p:spPr bwMode="auto">
          <a:xfrm>
            <a:off x="1752600" y="4876800"/>
            <a:ext cx="868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chemeClr val="tx2"/>
                </a:solidFill>
              </a:rPr>
              <a:t>Nomadic pastoralists in West Africa. </a:t>
            </a:r>
            <a:r>
              <a:rPr lang="en-US" altLang="en-US" dirty="0">
                <a:solidFill>
                  <a:schemeClr val="tx2"/>
                </a:solidFill>
              </a:rPr>
              <a:t>This household in Chad is moving their livestock to new pastures. Mobility is key to their successful use of the variable and unpredictable environment of this region of Africa. They are taking with them all of their possessions, including their shelter—a hut, which they have packed on top of their cows. </a:t>
            </a:r>
            <a:r>
              <a:rPr lang="en-US" altLang="en-US" sz="1400" i="1" dirty="0">
                <a:solidFill>
                  <a:schemeClr val="tx2"/>
                </a:solidFill>
              </a:rPr>
              <a:t>(Michael Nichols/National Geographic/Getty Images.)</a:t>
            </a:r>
            <a:endParaRPr lang="en-US" altLang="en-US" sz="1400" dirty="0">
              <a:solidFill>
                <a:schemeClr val="tx2"/>
              </a:solidFill>
            </a:endParaRPr>
          </a:p>
        </p:txBody>
      </p:sp>
      <p:sp>
        <p:nvSpPr>
          <p:cNvPr id="34818" name="Picture 2">
            <a:extLst>
              <a:ext uri="{FF2B5EF4-FFF2-40B4-BE49-F238E27FC236}">
                <a16:creationId xmlns:a16="http://schemas.microsoft.com/office/drawing/2014/main" id="{39049103-B983-DF47-A410-6C59FA089550}"/>
              </a:ext>
            </a:extLst>
          </p:cNvPr>
          <p:cNvSpPr>
            <a:spLocks noChangeAspect="1" noChangeArrowheads="1"/>
          </p:cNvSpPr>
          <p:nvPr/>
        </p:nvSpPr>
        <p:spPr bwMode="auto">
          <a:xfrm>
            <a:off x="2590800" y="3048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pic>
        <p:nvPicPr>
          <p:cNvPr id="34819" name="Picture 1">
            <a:extLst>
              <a:ext uri="{FF2B5EF4-FFF2-40B4-BE49-F238E27FC236}">
                <a16:creationId xmlns:a16="http://schemas.microsoft.com/office/drawing/2014/main" id="{01C19DD3-8CE3-164E-93E1-15D6F2EEC00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38400" y="274638"/>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3555F-46D5-4CF0-80AE-4F53D3FC74D0}"/>
              </a:ext>
            </a:extLst>
          </p:cNvPr>
          <p:cNvSpPr>
            <a:spLocks noGrp="1"/>
          </p:cNvSpPr>
          <p:nvPr>
            <p:ph type="title"/>
          </p:nvPr>
        </p:nvSpPr>
        <p:spPr/>
        <p:txBody>
          <a:bodyPr/>
          <a:lstStyle/>
          <a:p>
            <a:r>
              <a:rPr lang="en-US" dirty="0"/>
              <a:t>Animal-Rearing Systems: Livestock ranching</a:t>
            </a:r>
          </a:p>
        </p:txBody>
      </p:sp>
      <p:sp>
        <p:nvSpPr>
          <p:cNvPr id="5" name="Content Placeholder 4">
            <a:extLst>
              <a:ext uri="{FF2B5EF4-FFF2-40B4-BE49-F238E27FC236}">
                <a16:creationId xmlns:a16="http://schemas.microsoft.com/office/drawing/2014/main" id="{A2C0F9AD-2798-412F-AD1D-B8C827BED7F2}"/>
              </a:ext>
            </a:extLst>
          </p:cNvPr>
          <p:cNvSpPr>
            <a:spLocks noGrp="1"/>
          </p:cNvSpPr>
          <p:nvPr>
            <p:ph idx="1"/>
          </p:nvPr>
        </p:nvSpPr>
        <p:spPr/>
        <p:txBody>
          <a:bodyPr/>
          <a:lstStyle/>
          <a:p>
            <a:r>
              <a:rPr lang="en-US" dirty="0"/>
              <a:t>Ranching</a:t>
            </a:r>
          </a:p>
          <a:p>
            <a:pPr lvl="1"/>
            <a:r>
              <a:rPr lang="en-US" dirty="0"/>
              <a:t>The commercial raising of herd livestock on a </a:t>
            </a:r>
            <a:r>
              <a:rPr lang="en-US" b="1" dirty="0"/>
              <a:t>large landholding</a:t>
            </a:r>
            <a:r>
              <a:rPr lang="en-US" dirty="0"/>
              <a:t>.</a:t>
            </a:r>
          </a:p>
          <a:p>
            <a:pPr lvl="1"/>
            <a:r>
              <a:rPr lang="en-US" dirty="0"/>
              <a:t>Emerged commercially during colonial times in the Americas.</a:t>
            </a:r>
          </a:p>
          <a:p>
            <a:r>
              <a:rPr lang="en-US" dirty="0"/>
              <a:t>Livestock ranchers</a:t>
            </a:r>
          </a:p>
          <a:p>
            <a:pPr lvl="1"/>
            <a:r>
              <a:rPr lang="en-US" dirty="0"/>
              <a:t>Have </a:t>
            </a:r>
            <a:r>
              <a:rPr lang="en-US" b="1" dirty="0"/>
              <a:t>fixed places of residence</a:t>
            </a:r>
            <a:r>
              <a:rPr lang="en-US" dirty="0"/>
              <a:t> and operate as individuals.</a:t>
            </a:r>
          </a:p>
          <a:p>
            <a:pPr lvl="1"/>
            <a:r>
              <a:rPr lang="en-US" dirty="0"/>
              <a:t>Raise livestock on a large scale for market.</a:t>
            </a:r>
          </a:p>
          <a:p>
            <a:pPr lvl="1"/>
            <a:r>
              <a:rPr lang="en-US" dirty="0"/>
              <a:t>Are found in areas with environmental conditions </a:t>
            </a:r>
            <a:r>
              <a:rPr lang="en-US" b="1" dirty="0"/>
              <a:t>too harsh for crop production</a:t>
            </a:r>
            <a:r>
              <a:rPr lang="en-US" dirty="0"/>
              <a:t>.</a:t>
            </a:r>
          </a:p>
          <a:p>
            <a:pPr lvl="1"/>
            <a:r>
              <a:rPr lang="en-US" dirty="0"/>
              <a:t>Raise two kinds of animals in large numbers: cattle and sheep.</a:t>
            </a:r>
          </a:p>
          <a:p>
            <a:pPr lvl="1"/>
            <a:r>
              <a:rPr lang="en-US" dirty="0"/>
              <a:t>Sheep ranching is geographically concentrated to such a degree that only four countries— Australia, China, New Zealand, and the United Kingdom— account for 62%.</a:t>
            </a:r>
          </a:p>
          <a:p>
            <a:pPr lvl="1"/>
            <a:r>
              <a:rPr lang="en-US" dirty="0"/>
              <a:t>Cowboys in North America, gauchos in South America, and vaqueros in Mexico.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EAB337-4C34-4AAD-95FD-A031C9740360}"/>
              </a:ext>
            </a:extLst>
          </p:cNvPr>
          <p:cNvSpPr>
            <a:spLocks noGrp="1"/>
          </p:cNvSpPr>
          <p:nvPr>
            <p:ph type="title"/>
          </p:nvPr>
        </p:nvSpPr>
        <p:spPr/>
        <p:txBody>
          <a:bodyPr/>
          <a:lstStyle/>
          <a:p>
            <a:r>
              <a:rPr lang="en-US" dirty="0"/>
              <a:t>Animal-Rearing Systems: Livestock ranching</a:t>
            </a:r>
          </a:p>
        </p:txBody>
      </p:sp>
      <p:sp>
        <p:nvSpPr>
          <p:cNvPr id="5" name="Content Placeholder 4">
            <a:extLst>
              <a:ext uri="{FF2B5EF4-FFF2-40B4-BE49-F238E27FC236}">
                <a16:creationId xmlns:a16="http://schemas.microsoft.com/office/drawing/2014/main" id="{8AB8EB2B-6A70-4E2D-8D51-3A3AAE0D2BCC}"/>
              </a:ext>
            </a:extLst>
          </p:cNvPr>
          <p:cNvSpPr>
            <a:spLocks noGrp="1"/>
          </p:cNvSpPr>
          <p:nvPr>
            <p:ph idx="1"/>
          </p:nvPr>
        </p:nvSpPr>
        <p:spPr/>
        <p:txBody>
          <a:bodyPr/>
          <a:lstStyle/>
          <a:p>
            <a:r>
              <a:rPr lang="en-US" dirty="0"/>
              <a:t>Livestock fattening</a:t>
            </a:r>
          </a:p>
          <a:p>
            <a:pPr lvl="1"/>
            <a:r>
              <a:rPr lang="en-US" dirty="0"/>
              <a:t>A commercial type of agriculture that produces </a:t>
            </a:r>
            <a:r>
              <a:rPr lang="en-US" b="1" dirty="0"/>
              <a:t>fattened cattle and hogs</a:t>
            </a:r>
            <a:r>
              <a:rPr lang="en-US" dirty="0"/>
              <a:t> for meat.</a:t>
            </a:r>
          </a:p>
          <a:p>
            <a:pPr lvl="1"/>
            <a:r>
              <a:rPr lang="en-US" dirty="0"/>
              <a:t>Invented in the United States in the late nineteenth century.</a:t>
            </a:r>
          </a:p>
          <a:p>
            <a:pPr lvl="1"/>
            <a:r>
              <a:rPr lang="en-US" dirty="0"/>
              <a:t>Became prevalent in the 1960s.</a:t>
            </a:r>
          </a:p>
          <a:p>
            <a:pPr lvl="1"/>
            <a:r>
              <a:rPr lang="en-US" dirty="0"/>
              <a:t>Farmers breed many of the animals they fatten, especially hogs – </a:t>
            </a:r>
            <a:r>
              <a:rPr lang="en-US" b="1" dirty="0"/>
              <a:t>feedlot system</a:t>
            </a:r>
            <a:r>
              <a:rPr lang="en-US" dirty="0"/>
              <a:t>.</a:t>
            </a:r>
          </a:p>
          <a:p>
            <a:pPr lvl="1"/>
            <a:r>
              <a:rPr lang="en-US" dirty="0"/>
              <a:t>Feedlots purchase grain from farmers in the region, although in the case of hogs many farmers feed animals with the corn cultivated on their own farms.</a:t>
            </a:r>
          </a:p>
          <a:p>
            <a:pPr lvl="1"/>
            <a:r>
              <a:rPr lang="en-US" dirty="0"/>
              <a:t>Corn Belt of the U.S. Midwest: farmers raise corn and soybeans to feed cattle and hogs.</a:t>
            </a:r>
          </a:p>
          <a:p>
            <a:pPr lvl="1"/>
            <a:r>
              <a:rPr lang="en-US" dirty="0"/>
              <a:t>Typically, </a:t>
            </a:r>
            <a:r>
              <a:rPr lang="en-US" b="1" dirty="0"/>
              <a:t>slaughterhouses</a:t>
            </a:r>
            <a:r>
              <a:rPr lang="en-US" dirty="0"/>
              <a:t> are located close to feedlots, creating a new </a:t>
            </a:r>
            <a:r>
              <a:rPr lang="en-US" b="1" dirty="0"/>
              <a:t>meat-producing region</a:t>
            </a:r>
            <a:r>
              <a:rPr lang="en-US" dirty="0"/>
              <a:t>, which is often dependent on mobile populations of immigrant labor.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a:extLst>
              <a:ext uri="{FF2B5EF4-FFF2-40B4-BE49-F238E27FC236}">
                <a16:creationId xmlns:a16="http://schemas.microsoft.com/office/drawing/2014/main" id="{E7A5E265-3604-8645-BA92-56440B4CBA62}"/>
              </a:ext>
            </a:extLst>
          </p:cNvPr>
          <p:cNvSpPr txBox="1">
            <a:spLocks noChangeArrowheads="1"/>
          </p:cNvSpPr>
          <p:nvPr/>
        </p:nvSpPr>
        <p:spPr bwMode="auto">
          <a:xfrm>
            <a:off x="1682750" y="5715001"/>
            <a:ext cx="883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chemeClr val="tx2"/>
                </a:solidFill>
              </a:rPr>
              <a:t>Cattle feedlot for beef production. </a:t>
            </a:r>
            <a:r>
              <a:rPr lang="en-US" altLang="en-US" dirty="0">
                <a:solidFill>
                  <a:schemeClr val="tx2"/>
                </a:solidFill>
              </a:rPr>
              <a:t>This feedlot, in Colorado, is reputedly the world’s largest. </a:t>
            </a:r>
            <a:r>
              <a:rPr lang="en-US" altLang="en-US" b="1" i="1" dirty="0">
                <a:solidFill>
                  <a:schemeClr val="tx2"/>
                </a:solidFill>
              </a:rPr>
              <a:t>What ecological problems and health risks do such an enterprise cause? </a:t>
            </a:r>
            <a:r>
              <a:rPr lang="en-US" altLang="en-US" i="1" dirty="0">
                <a:solidFill>
                  <a:schemeClr val="tx2"/>
                </a:solidFill>
              </a:rPr>
              <a:t>(</a:t>
            </a:r>
            <a:r>
              <a:rPr lang="en-US" altLang="en-US" i="1" dirty="0" err="1">
                <a:solidFill>
                  <a:schemeClr val="tx2"/>
                </a:solidFill>
              </a:rPr>
              <a:t>Glowimages</a:t>
            </a:r>
            <a:r>
              <a:rPr lang="en-US" altLang="en-US" i="1" dirty="0">
                <a:solidFill>
                  <a:schemeClr val="tx2"/>
                </a:solidFill>
              </a:rPr>
              <a:t>/Getty Images.)</a:t>
            </a:r>
            <a:endParaRPr lang="en-US" altLang="en-US" dirty="0">
              <a:solidFill>
                <a:schemeClr val="tx2"/>
              </a:solidFill>
            </a:endParaRPr>
          </a:p>
        </p:txBody>
      </p:sp>
      <p:sp>
        <p:nvSpPr>
          <p:cNvPr id="30722" name="Picture 2">
            <a:extLst>
              <a:ext uri="{FF2B5EF4-FFF2-40B4-BE49-F238E27FC236}">
                <a16:creationId xmlns:a16="http://schemas.microsoft.com/office/drawing/2014/main" id="{6E55400E-667A-934C-92DA-833FE122009C}"/>
              </a:ext>
            </a:extLst>
          </p:cNvPr>
          <p:cNvSpPr>
            <a:spLocks noChangeAspect="1" noChangeArrowheads="1"/>
          </p:cNvSpPr>
          <p:nvPr/>
        </p:nvSpPr>
        <p:spPr bwMode="auto">
          <a:xfrm>
            <a:off x="2449514" y="457201"/>
            <a:ext cx="730567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pic>
        <p:nvPicPr>
          <p:cNvPr id="30723" name="Picture 1">
            <a:extLst>
              <a:ext uri="{FF2B5EF4-FFF2-40B4-BE49-F238E27FC236}">
                <a16:creationId xmlns:a16="http://schemas.microsoft.com/office/drawing/2014/main" id="{C01460D8-28FA-C745-B361-F2A6DDFFEC4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00225" y="1"/>
            <a:ext cx="860425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3F994-2998-4BDF-8A9B-847E621F0721}"/>
              </a:ext>
            </a:extLst>
          </p:cNvPr>
          <p:cNvSpPr>
            <a:spLocks noGrp="1"/>
          </p:cNvSpPr>
          <p:nvPr>
            <p:ph type="title"/>
          </p:nvPr>
        </p:nvSpPr>
        <p:spPr/>
        <p:txBody>
          <a:bodyPr/>
          <a:lstStyle/>
          <a:p>
            <a:r>
              <a:rPr lang="en-US" dirty="0"/>
              <a:t>Animal-Rearing Systems: Dairying</a:t>
            </a:r>
          </a:p>
        </p:txBody>
      </p:sp>
      <p:sp>
        <p:nvSpPr>
          <p:cNvPr id="5" name="Content Placeholder 4">
            <a:extLst>
              <a:ext uri="{FF2B5EF4-FFF2-40B4-BE49-F238E27FC236}">
                <a16:creationId xmlns:a16="http://schemas.microsoft.com/office/drawing/2014/main" id="{49A22854-3D00-4B57-B428-3B06F05A3F00}"/>
              </a:ext>
            </a:extLst>
          </p:cNvPr>
          <p:cNvSpPr>
            <a:spLocks noGrp="1"/>
          </p:cNvSpPr>
          <p:nvPr>
            <p:ph idx="1"/>
          </p:nvPr>
        </p:nvSpPr>
        <p:spPr/>
        <p:txBody>
          <a:bodyPr/>
          <a:lstStyle/>
          <a:p>
            <a:r>
              <a:rPr lang="en-US" dirty="0"/>
              <a:t>Dairying</a:t>
            </a:r>
          </a:p>
          <a:p>
            <a:pPr lvl="1"/>
            <a:r>
              <a:rPr lang="en-US" dirty="0"/>
              <a:t>The specialized production of dairy goods resembles livestock fattening.</a:t>
            </a:r>
          </a:p>
          <a:p>
            <a:pPr lvl="1"/>
            <a:r>
              <a:rPr lang="en-US" dirty="0"/>
              <a:t>Produce milk and its various by-products, such as yogurt, butter, and cheese.</a:t>
            </a:r>
          </a:p>
          <a:p>
            <a:pPr lvl="1"/>
            <a:r>
              <a:rPr lang="en-US" dirty="0"/>
              <a:t>Depends on the large-scale use of pastures.</a:t>
            </a:r>
          </a:p>
          <a:p>
            <a:pPr lvl="1"/>
            <a:r>
              <a:rPr lang="en-US" dirty="0"/>
              <a:t>Dairy products vary from region to region, depending, in part, on how close the farmers are to their markets.</a:t>
            </a:r>
          </a:p>
          <a:p>
            <a:pPr lvl="1"/>
            <a:r>
              <a:rPr lang="en-US" b="1" dirty="0"/>
              <a:t>Dairy belts</a:t>
            </a:r>
            <a:r>
              <a:rPr lang="en-US" dirty="0"/>
              <a:t> near large urban centers usually produce milk, which is more perishable, while those farther away specialize in butter, cheese, or processed milk.</a:t>
            </a:r>
          </a:p>
          <a:p>
            <a:pPr lvl="1"/>
            <a:r>
              <a:rPr lang="en-US" dirty="0"/>
              <a:t>Dairy farmers have adopted the feedlot system and now raise their cattle on feed purchased from other sources – rely on hired labor to maintain herds.</a:t>
            </a:r>
          </a:p>
        </p:txBody>
      </p:sp>
      <p:pic>
        <p:nvPicPr>
          <p:cNvPr id="6" name="Picture 2" descr="C:\Users\ecojpr\AppData\Local\Microsoft\Windows\Temporary Internet Files\Content.IE5\H0P94DF5\MC900442072[1].wmf">
            <a:extLst>
              <a:ext uri="{FF2B5EF4-FFF2-40B4-BE49-F238E27FC236}">
                <a16:creationId xmlns:a16="http://schemas.microsoft.com/office/drawing/2014/main" id="{0177ED26-83C5-4705-A6BA-32AE4468F3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597719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6B7BA4-F97F-4A5A-8CBA-E9B3D460D109}"/>
              </a:ext>
            </a:extLst>
          </p:cNvPr>
          <p:cNvSpPr txBox="1"/>
          <p:nvPr/>
        </p:nvSpPr>
        <p:spPr>
          <a:xfrm>
            <a:off x="2133601" y="6026289"/>
            <a:ext cx="5334000" cy="707886"/>
          </a:xfrm>
          <a:prstGeom prst="rect">
            <a:avLst/>
          </a:prstGeom>
          <a:noFill/>
        </p:spPr>
        <p:txBody>
          <a:bodyPr wrap="square" rtlCol="0">
            <a:spAutoFit/>
          </a:bodyPr>
          <a:lstStyle/>
          <a:p>
            <a:r>
              <a:rPr lang="en-US" sz="2000" b="1" dirty="0">
                <a:latin typeface="Arial Narrow" panose="020B0606020202030204" pitchFamily="34" charset="0"/>
              </a:rPr>
              <a:t>Explain the characteristics of two </a:t>
            </a:r>
            <a:r>
              <a:rPr lang="en-US" sz="2000" b="1" dirty="0" err="1">
                <a:latin typeface="Arial Narrow" panose="020B0606020202030204" pitchFamily="34" charset="0"/>
              </a:rPr>
              <a:t>liverstock</a:t>
            </a:r>
            <a:r>
              <a:rPr lang="en-US" sz="2000" b="1" dirty="0">
                <a:latin typeface="Arial Narrow" panose="020B0606020202030204" pitchFamily="34" charset="0"/>
              </a:rPr>
              <a:t>-based agricultural systems.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A81C6D-FAEA-46E8-891D-609D2F94FC1D}"/>
              </a:ext>
            </a:extLst>
          </p:cNvPr>
          <p:cNvSpPr>
            <a:spLocks noGrp="1"/>
          </p:cNvSpPr>
          <p:nvPr>
            <p:ph type="title"/>
          </p:nvPr>
        </p:nvSpPr>
        <p:spPr/>
        <p:txBody>
          <a:bodyPr/>
          <a:lstStyle/>
          <a:p>
            <a:r>
              <a:rPr lang="en-US" dirty="0"/>
              <a:t>Urban agriculture</a:t>
            </a:r>
          </a:p>
        </p:txBody>
      </p:sp>
      <p:sp>
        <p:nvSpPr>
          <p:cNvPr id="4" name="Content Placeholder 3">
            <a:extLst>
              <a:ext uri="{FF2B5EF4-FFF2-40B4-BE49-F238E27FC236}">
                <a16:creationId xmlns:a16="http://schemas.microsoft.com/office/drawing/2014/main" id="{BA06F4B8-30D6-4126-ADDC-4D29C56B2F75}"/>
              </a:ext>
            </a:extLst>
          </p:cNvPr>
          <p:cNvSpPr>
            <a:spLocks noGrp="1"/>
          </p:cNvSpPr>
          <p:nvPr>
            <p:ph idx="1"/>
          </p:nvPr>
        </p:nvSpPr>
        <p:spPr/>
        <p:txBody>
          <a:bodyPr/>
          <a:lstStyle/>
          <a:p>
            <a:r>
              <a:rPr lang="en-US" dirty="0"/>
              <a:t>Urban agriculture</a:t>
            </a:r>
          </a:p>
          <a:p>
            <a:pPr lvl="1"/>
            <a:r>
              <a:rPr lang="en-US" dirty="0"/>
              <a:t>The raising of food, including fruit, vegetables, meat, and milk, inside cities.</a:t>
            </a:r>
          </a:p>
          <a:p>
            <a:pPr lvl="1"/>
            <a:r>
              <a:rPr lang="en-US" dirty="0"/>
              <a:t>Especially common in developing countries.</a:t>
            </a:r>
          </a:p>
          <a:p>
            <a:pPr lvl="1"/>
            <a:r>
              <a:rPr lang="en-US" dirty="0"/>
              <a:t>Can provide subsistence and commercial surplus.</a:t>
            </a:r>
          </a:p>
          <a:p>
            <a:pPr lvl="1"/>
            <a:r>
              <a:rPr lang="en-US" dirty="0"/>
              <a:t>In China, urban agriculture provides 90% or more of all the vegetables consumed in the cities.</a:t>
            </a:r>
          </a:p>
          <a:p>
            <a:pPr lvl="1"/>
            <a:r>
              <a:rPr lang="en-US" dirty="0"/>
              <a:t>Urban agriculture is increasingly important to family income and food security in West Africa.</a:t>
            </a:r>
          </a:p>
          <a:p>
            <a:pPr lvl="1"/>
            <a:r>
              <a:rPr lang="en-US" dirty="0"/>
              <a:t>Can improve food security.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a:extLst>
              <a:ext uri="{FF2B5EF4-FFF2-40B4-BE49-F238E27FC236}">
                <a16:creationId xmlns:a16="http://schemas.microsoft.com/office/drawing/2014/main" id="{DF246828-1FD5-0E45-9648-78D2D7CA2282}"/>
              </a:ext>
            </a:extLst>
          </p:cNvPr>
          <p:cNvSpPr txBox="1">
            <a:spLocks noChangeArrowheads="1"/>
          </p:cNvSpPr>
          <p:nvPr/>
        </p:nvSpPr>
        <p:spPr bwMode="auto">
          <a:xfrm>
            <a:off x="1752600" y="5715001"/>
            <a:ext cx="868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chemeClr val="tx2"/>
                </a:solidFill>
              </a:rPr>
              <a:t>Urban agriculture. </a:t>
            </a:r>
            <a:r>
              <a:rPr lang="en-US" altLang="en-US" dirty="0">
                <a:solidFill>
                  <a:schemeClr val="tx2"/>
                </a:solidFill>
              </a:rPr>
              <a:t>Farmers work a rice field near Antananarivo, Madagascar. Urban agriculture is a critical food source for many African city dwellers. </a:t>
            </a:r>
            <a:r>
              <a:rPr lang="en-US" altLang="en-US" i="1" dirty="0">
                <a:solidFill>
                  <a:schemeClr val="tx2"/>
                </a:solidFill>
              </a:rPr>
              <a:t>(Martin Harvey/Gallo Images/Getty Images.)</a:t>
            </a:r>
            <a:endParaRPr lang="en-US" altLang="en-US" dirty="0">
              <a:solidFill>
                <a:schemeClr val="tx2"/>
              </a:solidFill>
            </a:endParaRPr>
          </a:p>
        </p:txBody>
      </p:sp>
      <p:sp>
        <p:nvSpPr>
          <p:cNvPr id="36866" name="Picture 2">
            <a:extLst>
              <a:ext uri="{FF2B5EF4-FFF2-40B4-BE49-F238E27FC236}">
                <a16:creationId xmlns:a16="http://schemas.microsoft.com/office/drawing/2014/main" id="{3E25623D-3C63-4C4A-B912-ED246D683DD5}"/>
              </a:ext>
            </a:extLst>
          </p:cNvPr>
          <p:cNvSpPr>
            <a:spLocks noChangeAspect="1" noChangeArrowheads="1"/>
          </p:cNvSpPr>
          <p:nvPr/>
        </p:nvSpPr>
        <p:spPr bwMode="auto">
          <a:xfrm>
            <a:off x="4243389" y="238125"/>
            <a:ext cx="3705225"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pic>
        <p:nvPicPr>
          <p:cNvPr id="36867" name="Picture 1">
            <a:extLst>
              <a:ext uri="{FF2B5EF4-FFF2-40B4-BE49-F238E27FC236}">
                <a16:creationId xmlns:a16="http://schemas.microsoft.com/office/drawing/2014/main" id="{6D91AE90-5F5F-DC4F-8877-2EFC721F055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7401" y="-30163"/>
            <a:ext cx="3910013"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1">
            <a:extLst>
              <a:ext uri="{FF2B5EF4-FFF2-40B4-BE49-F238E27FC236}">
                <a16:creationId xmlns:a16="http://schemas.microsoft.com/office/drawing/2014/main" id="{859316D2-75EA-2147-9A23-6A449831B555}"/>
              </a:ext>
            </a:extLst>
          </p:cNvPr>
          <p:cNvSpPr txBox="1">
            <a:spLocks noChangeArrowheads="1"/>
          </p:cNvSpPr>
          <p:nvPr/>
        </p:nvSpPr>
        <p:spPr bwMode="auto">
          <a:xfrm>
            <a:off x="7543800" y="2057400"/>
            <a:ext cx="2590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a:t>Urban agriculture in NYC: </a:t>
            </a:r>
          </a:p>
          <a:p>
            <a:r>
              <a:rPr lang="en-US" altLang="en-US">
                <a:hlinkClick r:id="rId3"/>
              </a:rPr>
              <a:t>https://www1.nyc.gov/site/agriculture/index.page</a:t>
            </a:r>
            <a:endParaRPr lang="en-US" altLang="en-US"/>
          </a:p>
          <a:p>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F01250-C88C-4DD2-A792-B0EF8DAC805A}"/>
              </a:ext>
            </a:extLst>
          </p:cNvPr>
          <p:cNvSpPr>
            <a:spLocks noGrp="1"/>
          </p:cNvSpPr>
          <p:nvPr>
            <p:ph type="title"/>
          </p:nvPr>
        </p:nvSpPr>
        <p:spPr/>
        <p:txBody>
          <a:bodyPr/>
          <a:lstStyle/>
          <a:p>
            <a:r>
              <a:rPr lang="en-US" dirty="0"/>
              <a:t>Aquaculture</a:t>
            </a:r>
          </a:p>
        </p:txBody>
      </p:sp>
      <p:sp>
        <p:nvSpPr>
          <p:cNvPr id="5" name="Content Placeholder 4">
            <a:extLst>
              <a:ext uri="{FF2B5EF4-FFF2-40B4-BE49-F238E27FC236}">
                <a16:creationId xmlns:a16="http://schemas.microsoft.com/office/drawing/2014/main" id="{A4DB417E-90DA-45FE-B452-920DDDC6E0E4}"/>
              </a:ext>
            </a:extLst>
          </p:cNvPr>
          <p:cNvSpPr>
            <a:spLocks noGrp="1"/>
          </p:cNvSpPr>
          <p:nvPr>
            <p:ph idx="1"/>
          </p:nvPr>
        </p:nvSpPr>
        <p:spPr/>
        <p:txBody>
          <a:bodyPr/>
          <a:lstStyle/>
          <a:p>
            <a:r>
              <a:rPr lang="en-US" dirty="0"/>
              <a:t>Aquaculture</a:t>
            </a:r>
          </a:p>
          <a:p>
            <a:pPr lvl="1"/>
            <a:r>
              <a:rPr lang="en-US" dirty="0"/>
              <a:t>The cultivation, under controlled conditions, of aquatic organisms.</a:t>
            </a:r>
          </a:p>
          <a:p>
            <a:pPr lvl="1"/>
            <a:r>
              <a:rPr lang="en-US" dirty="0"/>
              <a:t>A very old practice.</a:t>
            </a:r>
          </a:p>
          <a:p>
            <a:pPr lvl="1"/>
            <a:r>
              <a:rPr lang="en-US" dirty="0"/>
              <a:t>Primarily for food but also for scientific and aquarium uses.</a:t>
            </a:r>
          </a:p>
          <a:p>
            <a:pPr lvl="1"/>
            <a:r>
              <a:rPr lang="en-US" dirty="0"/>
              <a:t>As the populations of wild species decline and the price of captured fish increases, farmed seafood increase.</a:t>
            </a:r>
          </a:p>
          <a:p>
            <a:pPr lvl="1"/>
            <a:r>
              <a:rPr lang="en-US" dirty="0"/>
              <a:t>At the turn of the 21st century, aquaculture was growing nearly 4x faster than all terrestrial animal food-producing sectors combined.</a:t>
            </a:r>
          </a:p>
          <a:p>
            <a:r>
              <a:rPr lang="en-US" dirty="0"/>
              <a:t>Mariculture</a:t>
            </a:r>
          </a:p>
          <a:p>
            <a:pPr lvl="1"/>
            <a:r>
              <a:rPr lang="en-US" dirty="0"/>
              <a:t>A branch of aquaculture that refers to the farming of </a:t>
            </a:r>
            <a:r>
              <a:rPr lang="en-US" b="1" dirty="0"/>
              <a:t>saltwater species</a:t>
            </a:r>
            <a:r>
              <a:rPr lang="en-US" dirty="0"/>
              <a:t> such as shrimp, oysters, and marine fish.</a:t>
            </a:r>
          </a:p>
          <a:p>
            <a:pPr lvl="1"/>
            <a:r>
              <a:rPr lang="en-US" dirty="0"/>
              <a:t>It often involves the transformation of coastal environments and the production of distinctive new landscapes.</a:t>
            </a:r>
          </a:p>
          <a:p>
            <a:pPr lvl="1"/>
            <a:r>
              <a:rPr lang="en-US" dirty="0"/>
              <a:t>Ponds, rafts, nets, tanks, and buoys.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C46F6E-B995-4F20-9ACC-571388D94639}"/>
              </a:ext>
            </a:extLst>
          </p:cNvPr>
          <p:cNvSpPr>
            <a:spLocks noGrp="1"/>
          </p:cNvSpPr>
          <p:nvPr>
            <p:ph type="title"/>
          </p:nvPr>
        </p:nvSpPr>
        <p:spPr/>
        <p:txBody>
          <a:bodyPr/>
          <a:lstStyle/>
          <a:p>
            <a:r>
              <a:rPr lang="en-US" dirty="0"/>
              <a:t>A – Agricultural Practices and Regions</a:t>
            </a:r>
          </a:p>
        </p:txBody>
      </p:sp>
      <p:sp>
        <p:nvSpPr>
          <p:cNvPr id="5" name="Text Placeholder 4">
            <a:extLst>
              <a:ext uri="{FF2B5EF4-FFF2-40B4-BE49-F238E27FC236}">
                <a16:creationId xmlns:a16="http://schemas.microsoft.com/office/drawing/2014/main" id="{F1B5D880-F09F-4786-9C96-F48A369813F4}"/>
              </a:ext>
            </a:extLst>
          </p:cNvPr>
          <p:cNvSpPr>
            <a:spLocks noGrp="1"/>
          </p:cNvSpPr>
          <p:nvPr>
            <p:ph type="body" idx="1"/>
          </p:nvPr>
        </p:nvSpPr>
        <p:spPr/>
        <p:txBody>
          <a:bodyPr/>
          <a:lstStyle/>
          <a:p>
            <a:r>
              <a:rPr lang="en-US" dirty="0"/>
              <a:t>The major agricultural production types, their regions, and the social and environmental factors shaping them.</a:t>
            </a:r>
          </a:p>
        </p:txBody>
      </p:sp>
    </p:spTree>
    <p:extLst>
      <p:ext uri="{BB962C8B-B14F-4D97-AF65-F5344CB8AC3E}">
        <p14:creationId xmlns:p14="http://schemas.microsoft.com/office/powerpoint/2010/main" val="1294348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CD778072-E3A4-4D40-B9A6-22F396DC6701}"/>
              </a:ext>
            </a:extLst>
          </p:cNvPr>
          <p:cNvSpPr>
            <a:spLocks noChangeArrowheads="1"/>
          </p:cNvSpPr>
          <p:nvPr/>
        </p:nvSpPr>
        <p:spPr bwMode="auto">
          <a:xfrm>
            <a:off x="9067800" y="1460242"/>
            <a:ext cx="287502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chemeClr val="tx2"/>
                </a:solidFill>
              </a:rPr>
              <a:t>Marine fish farming off Langkawi Island, Malaysia. </a:t>
            </a:r>
            <a:r>
              <a:rPr lang="en-US" altLang="en-US" sz="1600" dirty="0" err="1">
                <a:solidFill>
                  <a:schemeClr val="tx2"/>
                </a:solidFill>
              </a:rPr>
              <a:t>Mariculture</a:t>
            </a:r>
            <a:r>
              <a:rPr lang="en-US" altLang="en-US" sz="1600" dirty="0">
                <a:solidFill>
                  <a:schemeClr val="tx2"/>
                </a:solidFill>
              </a:rPr>
              <a:t> is expanding rapidly around the globe, led by China, the world’s top producer. Virtually all </a:t>
            </a:r>
            <a:r>
              <a:rPr lang="en-US" altLang="en-US" sz="1600" dirty="0" err="1">
                <a:solidFill>
                  <a:schemeClr val="tx2"/>
                </a:solidFill>
              </a:rPr>
              <a:t>mariculture</a:t>
            </a:r>
            <a:r>
              <a:rPr lang="en-US" altLang="en-US" sz="1600" dirty="0">
                <a:solidFill>
                  <a:schemeClr val="tx2"/>
                </a:solidFill>
              </a:rPr>
              <a:t> takes place within countries’ 200-mile coastal territory known as the EEZ (exclusive economic zone). The EEZ is also the site of most commercial fishing, which has greatly depleted wild fish stocks and raised the need for increased </a:t>
            </a:r>
            <a:r>
              <a:rPr lang="en-US" altLang="en-US" sz="1600" dirty="0" err="1">
                <a:solidFill>
                  <a:schemeClr val="tx2"/>
                </a:solidFill>
              </a:rPr>
              <a:t>mariculture</a:t>
            </a:r>
            <a:r>
              <a:rPr lang="en-US" altLang="en-US" sz="1600" dirty="0">
                <a:solidFill>
                  <a:schemeClr val="tx2"/>
                </a:solidFill>
              </a:rPr>
              <a:t> production. </a:t>
            </a:r>
            <a:r>
              <a:rPr lang="en-US" altLang="en-US" sz="1600" i="1" dirty="0">
                <a:solidFill>
                  <a:schemeClr val="tx2"/>
                </a:solidFill>
              </a:rPr>
              <a:t>(Source: Global Education Project, Fishing and Aquaculture.)</a:t>
            </a:r>
            <a:endParaRPr lang="en-US" altLang="en-US" sz="1600" dirty="0">
              <a:solidFill>
                <a:schemeClr val="tx2"/>
              </a:solidFill>
            </a:endParaRPr>
          </a:p>
        </p:txBody>
      </p:sp>
      <p:sp>
        <p:nvSpPr>
          <p:cNvPr id="38914" name="Picture 2">
            <a:extLst>
              <a:ext uri="{FF2B5EF4-FFF2-40B4-BE49-F238E27FC236}">
                <a16:creationId xmlns:a16="http://schemas.microsoft.com/office/drawing/2014/main" id="{D6FF4691-6C5C-A148-A6EB-299FCF5D6F0B}"/>
              </a:ext>
            </a:extLst>
          </p:cNvPr>
          <p:cNvSpPr>
            <a:spLocks noChangeAspect="1" noChangeArrowheads="1"/>
          </p:cNvSpPr>
          <p:nvPr/>
        </p:nvSpPr>
        <p:spPr bwMode="auto">
          <a:xfrm>
            <a:off x="2362200" y="385763"/>
            <a:ext cx="7467600"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pic>
        <p:nvPicPr>
          <p:cNvPr id="38915" name="Picture Placeholder 4">
            <a:extLst>
              <a:ext uri="{FF2B5EF4-FFF2-40B4-BE49-F238E27FC236}">
                <a16:creationId xmlns:a16="http://schemas.microsoft.com/office/drawing/2014/main" id="{39254974-642B-8440-97BF-3083C3C4EBAF}"/>
              </a:ext>
            </a:extLst>
          </p:cNvPr>
          <p:cNvPicPr>
            <a:picLocks noChangeAspect="1"/>
          </p:cNvPicPr>
          <p:nvPr/>
        </p:nvPicPr>
        <p:blipFill>
          <a:blip r:embed="rId2" cstate="screen">
            <a:extLst>
              <a:ext uri="{28A0092B-C50C-407E-A947-70E740481C1C}">
                <a14:useLocalDpi xmlns:a14="http://schemas.microsoft.com/office/drawing/2010/main"/>
              </a:ext>
            </a:extLst>
          </a:blip>
          <a:srcRect l="-7840" r="-7840"/>
          <a:stretch>
            <a:fillRect/>
          </a:stretch>
        </p:blipFill>
        <p:spPr bwMode="auto">
          <a:xfrm>
            <a:off x="304800" y="1371600"/>
            <a:ext cx="9376439" cy="534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16583D9-D799-4DDF-AE41-9770EACF51B9}"/>
              </a:ext>
            </a:extLst>
          </p:cNvPr>
          <p:cNvSpPr>
            <a:spLocks noGrp="1"/>
          </p:cNvSpPr>
          <p:nvPr>
            <p:ph type="title"/>
          </p:nvPr>
        </p:nvSpPr>
        <p:spPr/>
        <p:txBody>
          <a:bodyPr/>
          <a:lstStyle/>
          <a:p>
            <a:r>
              <a:rPr lang="en-US" dirty="0"/>
              <a:t>Mariculture, Malaysia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5DAEF-3D61-436F-9491-B9579B20BFEA}"/>
              </a:ext>
            </a:extLst>
          </p:cNvPr>
          <p:cNvPicPr>
            <a:picLocks noChangeAspect="1"/>
          </p:cNvPicPr>
          <p:nvPr/>
        </p:nvPicPr>
        <p:blipFill rotWithShape="1">
          <a:blip r:embed="rId2"/>
          <a:srcRect l="35791" t="27777" r="10212" b="20001"/>
          <a:stretch/>
        </p:blipFill>
        <p:spPr>
          <a:xfrm>
            <a:off x="2667000" y="1277751"/>
            <a:ext cx="6675120" cy="5504049"/>
          </a:xfrm>
          <a:prstGeom prst="rect">
            <a:avLst/>
          </a:prstGeom>
        </p:spPr>
      </p:pic>
      <p:sp>
        <p:nvSpPr>
          <p:cNvPr id="4" name="Title 3">
            <a:extLst>
              <a:ext uri="{FF2B5EF4-FFF2-40B4-BE49-F238E27FC236}">
                <a16:creationId xmlns:a16="http://schemas.microsoft.com/office/drawing/2014/main" id="{F7E50A66-F844-4154-AF03-0EE05138DEC0}"/>
              </a:ext>
            </a:extLst>
          </p:cNvPr>
          <p:cNvSpPr>
            <a:spLocks noGrp="1"/>
          </p:cNvSpPr>
          <p:nvPr>
            <p:ph type="title"/>
          </p:nvPr>
        </p:nvSpPr>
        <p:spPr/>
        <p:txBody>
          <a:bodyPr/>
          <a:lstStyle/>
          <a:p>
            <a:r>
              <a:rPr lang="en-US" dirty="0"/>
              <a:t>Global aquaculture and fisheries</a:t>
            </a:r>
          </a:p>
        </p:txBody>
      </p:sp>
    </p:spTree>
    <p:extLst>
      <p:ext uri="{BB962C8B-B14F-4D97-AF65-F5344CB8AC3E}">
        <p14:creationId xmlns:p14="http://schemas.microsoft.com/office/powerpoint/2010/main" val="991885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A95E2-7456-4942-9D4F-3EEB7EACF014}"/>
              </a:ext>
            </a:extLst>
          </p:cNvPr>
          <p:cNvSpPr>
            <a:spLocks noGrp="1"/>
          </p:cNvSpPr>
          <p:nvPr>
            <p:ph type="title"/>
          </p:nvPr>
        </p:nvSpPr>
        <p:spPr/>
        <p:txBody>
          <a:bodyPr/>
          <a:lstStyle/>
          <a:p>
            <a:r>
              <a:rPr lang="en-US" dirty="0"/>
              <a:t>Aquaculture</a:t>
            </a:r>
          </a:p>
        </p:txBody>
      </p:sp>
      <p:sp>
        <p:nvSpPr>
          <p:cNvPr id="3" name="Content Placeholder 2">
            <a:extLst>
              <a:ext uri="{FF2B5EF4-FFF2-40B4-BE49-F238E27FC236}">
                <a16:creationId xmlns:a16="http://schemas.microsoft.com/office/drawing/2014/main" id="{F6259905-45F3-BB41-808B-CDCE0002C806}"/>
              </a:ext>
            </a:extLst>
          </p:cNvPr>
          <p:cNvSpPr>
            <a:spLocks noGrp="1"/>
          </p:cNvSpPr>
          <p:nvPr>
            <p:ph idx="1"/>
          </p:nvPr>
        </p:nvSpPr>
        <p:spPr/>
        <p:txBody>
          <a:bodyPr rtlCol="0">
            <a:normAutofit/>
          </a:bodyPr>
          <a:lstStyle/>
          <a:p>
            <a:pPr eaLnBrk="1" fontAlgn="auto" hangingPunct="1">
              <a:spcAft>
                <a:spcPts val="0"/>
              </a:spcAft>
              <a:defRPr/>
            </a:pPr>
            <a:r>
              <a:rPr lang="en-US" dirty="0"/>
              <a:t>Impacts</a:t>
            </a:r>
          </a:p>
          <a:p>
            <a:pPr lvl="1" fontAlgn="auto">
              <a:spcAft>
                <a:spcPts val="0"/>
              </a:spcAft>
              <a:defRPr/>
            </a:pPr>
            <a:r>
              <a:rPr lang="en-US" dirty="0"/>
              <a:t>Most commercial aquaculture relies on large </a:t>
            </a:r>
            <a:r>
              <a:rPr lang="en-US" b="1" dirty="0"/>
              <a:t>energy and chemical inputs</a:t>
            </a:r>
            <a:r>
              <a:rPr lang="en-US" dirty="0"/>
              <a:t>:</a:t>
            </a:r>
          </a:p>
          <a:p>
            <a:pPr lvl="2" fontAlgn="auto">
              <a:spcAft>
                <a:spcPts val="0"/>
              </a:spcAft>
              <a:defRPr/>
            </a:pPr>
            <a:r>
              <a:rPr lang="en-US" dirty="0"/>
              <a:t>Antibiotics and artificial feeds made from wastes of poultry and hog processing.</a:t>
            </a:r>
          </a:p>
          <a:p>
            <a:pPr lvl="1" fontAlgn="auto">
              <a:spcAft>
                <a:spcPts val="0"/>
              </a:spcAft>
              <a:defRPr/>
            </a:pPr>
            <a:r>
              <a:rPr lang="en-US" dirty="0"/>
              <a:t>Tends to </a:t>
            </a:r>
            <a:r>
              <a:rPr lang="en-US" b="1" dirty="0"/>
              <a:t>concentrate toxins</a:t>
            </a:r>
            <a:r>
              <a:rPr lang="en-US" dirty="0"/>
              <a:t> in farmed fish, creating a potential health threat to consumers. </a:t>
            </a:r>
          </a:p>
          <a:p>
            <a:pPr lvl="1" fontAlgn="auto">
              <a:spcAft>
                <a:spcPts val="0"/>
              </a:spcAft>
              <a:defRPr/>
            </a:pPr>
            <a:r>
              <a:rPr lang="en-US" dirty="0"/>
              <a:t>Discharge from fish farms can </a:t>
            </a:r>
            <a:r>
              <a:rPr lang="en-US" b="1" dirty="0"/>
              <a:t>pollute nearby natural aquatic ecosystems</a:t>
            </a:r>
            <a:r>
              <a:rPr lang="en-US" dirty="0"/>
              <a:t>.</a:t>
            </a:r>
          </a:p>
          <a:p>
            <a:pPr lvl="1" fontAlgn="auto">
              <a:spcAft>
                <a:spcPts val="0"/>
              </a:spcAft>
              <a:defRPr/>
            </a:pPr>
            <a:r>
              <a:rPr lang="en-US" dirty="0"/>
              <a:t>Around the tropics, especially tropical Asia, the expansion of commercial shrimp farms is contributing to the loss of highly biodiverse coastal mangrove forests.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8A64-87F8-4E08-8AD0-3AE1E5298F09}"/>
              </a:ext>
            </a:extLst>
          </p:cNvPr>
          <p:cNvSpPr>
            <a:spLocks noGrp="1"/>
          </p:cNvSpPr>
          <p:nvPr>
            <p:ph type="title"/>
          </p:nvPr>
        </p:nvSpPr>
        <p:spPr/>
        <p:txBody>
          <a:bodyPr/>
          <a:lstStyle/>
          <a:p>
            <a:r>
              <a:rPr lang="en-US" dirty="0"/>
              <a:t>The Von </a:t>
            </a:r>
            <a:r>
              <a:rPr lang="en-US" dirty="0" err="1"/>
              <a:t>Thunen</a:t>
            </a:r>
            <a:r>
              <a:rPr lang="en-US" dirty="0"/>
              <a:t> Model</a:t>
            </a:r>
          </a:p>
        </p:txBody>
      </p:sp>
      <p:sp>
        <p:nvSpPr>
          <p:cNvPr id="3" name="Content Placeholder 2">
            <a:extLst>
              <a:ext uri="{FF2B5EF4-FFF2-40B4-BE49-F238E27FC236}">
                <a16:creationId xmlns:a16="http://schemas.microsoft.com/office/drawing/2014/main" id="{D063CCE7-1A61-49D3-BC99-EF6E568E8FCC}"/>
              </a:ext>
            </a:extLst>
          </p:cNvPr>
          <p:cNvSpPr>
            <a:spLocks noGrp="1"/>
          </p:cNvSpPr>
          <p:nvPr>
            <p:ph idx="1"/>
          </p:nvPr>
        </p:nvSpPr>
        <p:spPr/>
        <p:txBody>
          <a:bodyPr/>
          <a:lstStyle/>
          <a:p>
            <a:r>
              <a:rPr lang="en-US" dirty="0"/>
              <a:t>Model</a:t>
            </a:r>
          </a:p>
          <a:p>
            <a:pPr lvl="1"/>
            <a:r>
              <a:rPr lang="en-US" dirty="0"/>
              <a:t>Understand the </a:t>
            </a:r>
            <a:r>
              <a:rPr lang="en-US" b="1" dirty="0"/>
              <a:t>distribution and intensity of agriculture</a:t>
            </a:r>
            <a:r>
              <a:rPr lang="en-US" dirty="0"/>
              <a:t> in relation to transportation costs to market.</a:t>
            </a:r>
          </a:p>
          <a:p>
            <a:pPr lvl="1"/>
            <a:r>
              <a:rPr lang="en-US" dirty="0"/>
              <a:t>“Isolated state”:</a:t>
            </a:r>
          </a:p>
          <a:p>
            <a:pPr lvl="2"/>
            <a:r>
              <a:rPr lang="en-US" dirty="0"/>
              <a:t>No trade connections with the outside world.</a:t>
            </a:r>
          </a:p>
          <a:p>
            <a:pPr lvl="2"/>
            <a:r>
              <a:rPr lang="en-US" dirty="0"/>
              <a:t>Only one, centrally located market.</a:t>
            </a:r>
          </a:p>
          <a:p>
            <a:pPr lvl="2"/>
            <a:r>
              <a:rPr lang="en-US" dirty="0"/>
              <a:t>Uniform soil and climate.</a:t>
            </a:r>
          </a:p>
          <a:p>
            <a:pPr lvl="2"/>
            <a:r>
              <a:rPr lang="en-US" dirty="0"/>
              <a:t>Level terrain throughout.</a:t>
            </a:r>
          </a:p>
          <a:p>
            <a:pPr lvl="1"/>
            <a:r>
              <a:rPr lang="en-US" dirty="0"/>
              <a:t>Series of concentric zones:</a:t>
            </a:r>
          </a:p>
          <a:p>
            <a:pPr lvl="2"/>
            <a:r>
              <a:rPr lang="en-US" dirty="0"/>
              <a:t>Each occupied by a different type of agriculture.</a:t>
            </a:r>
          </a:p>
          <a:p>
            <a:pPr lvl="2"/>
            <a:r>
              <a:rPr lang="en-US" dirty="0"/>
              <a:t>Located at progressively greater distances from the central market.</a:t>
            </a:r>
          </a:p>
        </p:txBody>
      </p:sp>
    </p:spTree>
    <p:extLst>
      <p:ext uri="{BB962C8B-B14F-4D97-AF65-F5344CB8AC3E}">
        <p14:creationId xmlns:p14="http://schemas.microsoft.com/office/powerpoint/2010/main" val="2752266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634BA5-B15D-489E-9910-14599A0B6746}"/>
              </a:ext>
            </a:extLst>
          </p:cNvPr>
          <p:cNvSpPr>
            <a:spLocks noGrp="1"/>
          </p:cNvSpPr>
          <p:nvPr>
            <p:ph type="title"/>
          </p:nvPr>
        </p:nvSpPr>
        <p:spPr/>
        <p:txBody>
          <a:bodyPr/>
          <a:lstStyle/>
          <a:p>
            <a:r>
              <a:rPr lang="en-US" dirty="0"/>
              <a:t>Von </a:t>
            </a:r>
            <a:r>
              <a:rPr lang="en-US" dirty="0" err="1"/>
              <a:t>Thünen’s</a:t>
            </a:r>
            <a:r>
              <a:rPr lang="en-US" dirty="0"/>
              <a:t> isolated-state model</a:t>
            </a:r>
          </a:p>
        </p:txBody>
      </p:sp>
      <p:pic>
        <p:nvPicPr>
          <p:cNvPr id="6" name="Picture 5">
            <a:extLst>
              <a:ext uri="{FF2B5EF4-FFF2-40B4-BE49-F238E27FC236}">
                <a16:creationId xmlns:a16="http://schemas.microsoft.com/office/drawing/2014/main" id="{29C5AEB0-5184-43E4-9625-974566347F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4599" y="1295400"/>
            <a:ext cx="6644309" cy="5457825"/>
          </a:xfrm>
          <a:prstGeom prst="rect">
            <a:avLst/>
          </a:prstGeom>
        </p:spPr>
      </p:pic>
    </p:spTree>
    <p:extLst>
      <p:ext uri="{BB962C8B-B14F-4D97-AF65-F5344CB8AC3E}">
        <p14:creationId xmlns:p14="http://schemas.microsoft.com/office/powerpoint/2010/main" val="1358154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E621-EFD5-4907-917D-F8D9751DCD88}"/>
              </a:ext>
            </a:extLst>
          </p:cNvPr>
          <p:cNvSpPr>
            <a:spLocks noGrp="1"/>
          </p:cNvSpPr>
          <p:nvPr>
            <p:ph type="title"/>
          </p:nvPr>
        </p:nvSpPr>
        <p:spPr/>
        <p:txBody>
          <a:bodyPr/>
          <a:lstStyle/>
          <a:p>
            <a:r>
              <a:rPr lang="en-US" dirty="0"/>
              <a:t>Ideal and actual distribution of types of agriculture in Uruguay</a:t>
            </a:r>
          </a:p>
        </p:txBody>
      </p:sp>
      <p:pic>
        <p:nvPicPr>
          <p:cNvPr id="4" name="Picture 3">
            <a:extLst>
              <a:ext uri="{FF2B5EF4-FFF2-40B4-BE49-F238E27FC236}">
                <a16:creationId xmlns:a16="http://schemas.microsoft.com/office/drawing/2014/main" id="{22EEF483-2043-42D8-93EA-A2BA043026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7439" y="1420238"/>
            <a:ext cx="7996136" cy="5205723"/>
          </a:xfrm>
          <a:prstGeom prst="rect">
            <a:avLst/>
          </a:prstGeom>
        </p:spPr>
      </p:pic>
    </p:spTree>
    <p:extLst>
      <p:ext uri="{BB962C8B-B14F-4D97-AF65-F5344CB8AC3E}">
        <p14:creationId xmlns:p14="http://schemas.microsoft.com/office/powerpoint/2010/main" val="192578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5D2DDF-C3BB-4EDD-862F-29D03570F786}"/>
              </a:ext>
            </a:extLst>
          </p:cNvPr>
          <p:cNvSpPr>
            <a:spLocks noGrp="1"/>
          </p:cNvSpPr>
          <p:nvPr>
            <p:ph type="title"/>
          </p:nvPr>
        </p:nvSpPr>
        <p:spPr/>
        <p:txBody>
          <a:bodyPr/>
          <a:lstStyle/>
          <a:p>
            <a:r>
              <a:rPr lang="en-US" dirty="0"/>
              <a:t>B – Mobility and domestication</a:t>
            </a:r>
          </a:p>
        </p:txBody>
      </p:sp>
      <p:sp>
        <p:nvSpPr>
          <p:cNvPr id="4" name="Text Placeholder 3">
            <a:extLst>
              <a:ext uri="{FF2B5EF4-FFF2-40B4-BE49-F238E27FC236}">
                <a16:creationId xmlns:a16="http://schemas.microsoft.com/office/drawing/2014/main" id="{66CD982F-20F2-45B2-A065-8DB7249EF5B0}"/>
              </a:ext>
            </a:extLst>
          </p:cNvPr>
          <p:cNvSpPr>
            <a:spLocks noGrp="1"/>
          </p:cNvSpPr>
          <p:nvPr>
            <p:ph type="body" idx="1"/>
          </p:nvPr>
        </p:nvSpPr>
        <p:spPr/>
        <p:txBody>
          <a:bodyPr/>
          <a:lstStyle/>
          <a:p>
            <a:r>
              <a:rPr lang="en-US" dirty="0"/>
              <a:t>Ancient and modern patterns of domesticated plant and animal diffusion and the importance of labor mobility to industrialized agriculture.</a:t>
            </a:r>
          </a:p>
        </p:txBody>
      </p:sp>
    </p:spTree>
    <p:extLst>
      <p:ext uri="{BB962C8B-B14F-4D97-AF65-F5344CB8AC3E}">
        <p14:creationId xmlns:p14="http://schemas.microsoft.com/office/powerpoint/2010/main" val="3975125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62A1D0-2898-4E28-8138-E124C0D4BE4A}"/>
              </a:ext>
            </a:extLst>
          </p:cNvPr>
          <p:cNvSpPr>
            <a:spLocks noGrp="1"/>
          </p:cNvSpPr>
          <p:nvPr>
            <p:ph type="title"/>
          </p:nvPr>
        </p:nvSpPr>
        <p:spPr/>
        <p:txBody>
          <a:bodyPr/>
          <a:lstStyle/>
          <a:p>
            <a:r>
              <a:rPr lang="en-US" dirty="0"/>
              <a:t>Ancient Origins and Diffusion of Domestication</a:t>
            </a:r>
          </a:p>
        </p:txBody>
      </p:sp>
      <p:sp>
        <p:nvSpPr>
          <p:cNvPr id="5" name="Content Placeholder 4">
            <a:extLst>
              <a:ext uri="{FF2B5EF4-FFF2-40B4-BE49-F238E27FC236}">
                <a16:creationId xmlns:a16="http://schemas.microsoft.com/office/drawing/2014/main" id="{E44B6A08-FEC4-45FB-8DD2-0E7290AED39C}"/>
              </a:ext>
            </a:extLst>
          </p:cNvPr>
          <p:cNvSpPr>
            <a:spLocks noGrp="1"/>
          </p:cNvSpPr>
          <p:nvPr>
            <p:ph idx="1"/>
          </p:nvPr>
        </p:nvSpPr>
        <p:spPr/>
        <p:txBody>
          <a:bodyPr/>
          <a:lstStyle/>
          <a:p>
            <a:r>
              <a:rPr lang="en-US" dirty="0"/>
              <a:t>Domestication</a:t>
            </a:r>
          </a:p>
          <a:p>
            <a:pPr lvl="1"/>
            <a:r>
              <a:rPr lang="en-US" dirty="0"/>
              <a:t>Multigenerational process through which humans </a:t>
            </a:r>
            <a:r>
              <a:rPr lang="en-US" b="1" dirty="0"/>
              <a:t>selectively</a:t>
            </a:r>
            <a:r>
              <a:rPr lang="en-US" dirty="0"/>
              <a:t> breed, protect, and care for individuals taken from populations of wild plant and animal species.</a:t>
            </a:r>
          </a:p>
          <a:p>
            <a:pPr lvl="1"/>
            <a:r>
              <a:rPr lang="en-US" dirty="0"/>
              <a:t>Create </a:t>
            </a:r>
            <a:r>
              <a:rPr lang="en-US" b="1" dirty="0"/>
              <a:t>genetically distinct species</a:t>
            </a:r>
            <a:r>
              <a:rPr lang="en-US" dirty="0"/>
              <a:t>, known as domesticates.</a:t>
            </a:r>
          </a:p>
          <a:p>
            <a:pPr lvl="1"/>
            <a:r>
              <a:rPr lang="en-US" dirty="0"/>
              <a:t>Ongoing process of </a:t>
            </a:r>
            <a:r>
              <a:rPr lang="en-US" b="1" dirty="0"/>
              <a:t>trial and error</a:t>
            </a:r>
            <a:r>
              <a:rPr lang="en-US" dirty="0"/>
              <a:t>, not a singular event such as a discovery.</a:t>
            </a:r>
          </a:p>
          <a:p>
            <a:pPr lvl="1"/>
            <a:r>
              <a:rPr lang="en-US" dirty="0"/>
              <a:t>Began as the gradual culmination of thousands of years of </a:t>
            </a:r>
            <a:r>
              <a:rPr lang="en-US" b="1" dirty="0"/>
              <a:t>close association</a:t>
            </a:r>
            <a:r>
              <a:rPr lang="en-US" dirty="0"/>
              <a:t> between hunter-gatherers and the natural environment.</a:t>
            </a:r>
          </a:p>
        </p:txBody>
      </p:sp>
    </p:spTree>
    <p:extLst>
      <p:ext uri="{BB962C8B-B14F-4D97-AF65-F5344CB8AC3E}">
        <p14:creationId xmlns:p14="http://schemas.microsoft.com/office/powerpoint/2010/main" val="3112904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8D355-9D3A-41A4-9903-04D81CF1E854}"/>
              </a:ext>
            </a:extLst>
          </p:cNvPr>
          <p:cNvSpPr>
            <a:spLocks noGrp="1"/>
          </p:cNvSpPr>
          <p:nvPr>
            <p:ph type="title"/>
          </p:nvPr>
        </p:nvSpPr>
        <p:spPr/>
        <p:txBody>
          <a:bodyPr/>
          <a:lstStyle/>
          <a:p>
            <a:r>
              <a:rPr lang="en-US" dirty="0"/>
              <a:t>Ancient Origins and Diffusion of Domestication</a:t>
            </a:r>
          </a:p>
        </p:txBody>
      </p:sp>
      <p:sp>
        <p:nvSpPr>
          <p:cNvPr id="3" name="Content Placeholder 2">
            <a:extLst>
              <a:ext uri="{FF2B5EF4-FFF2-40B4-BE49-F238E27FC236}">
                <a16:creationId xmlns:a16="http://schemas.microsoft.com/office/drawing/2014/main" id="{1F7A4BE7-8520-4826-A333-499A680B3CD8}"/>
              </a:ext>
            </a:extLst>
          </p:cNvPr>
          <p:cNvSpPr>
            <a:spLocks noGrp="1"/>
          </p:cNvSpPr>
          <p:nvPr>
            <p:ph idx="1"/>
          </p:nvPr>
        </p:nvSpPr>
        <p:spPr/>
        <p:txBody>
          <a:bodyPr/>
          <a:lstStyle/>
          <a:p>
            <a:r>
              <a:rPr lang="en-US" dirty="0"/>
              <a:t>Plant domestication</a:t>
            </a:r>
          </a:p>
          <a:p>
            <a:pPr lvl="1"/>
            <a:r>
              <a:rPr lang="en-US" dirty="0"/>
              <a:t>First step was perceiving that a certain plant was </a:t>
            </a:r>
            <a:r>
              <a:rPr lang="en-US" b="1" dirty="0"/>
              <a:t>useful</a:t>
            </a:r>
            <a:r>
              <a:rPr lang="en-US" dirty="0"/>
              <a:t>.</a:t>
            </a:r>
          </a:p>
          <a:p>
            <a:pPr lvl="1"/>
            <a:r>
              <a:rPr lang="en-US" dirty="0"/>
              <a:t>Led initially to its protection and to seed selection and deliberate planting.</a:t>
            </a:r>
          </a:p>
          <a:p>
            <a:pPr lvl="1"/>
            <a:r>
              <a:rPr lang="en-US" dirty="0"/>
              <a:t>Domesticated plants are genetically distinct from their wild ancestors.</a:t>
            </a:r>
          </a:p>
          <a:p>
            <a:pPr lvl="1"/>
            <a:r>
              <a:rPr lang="en-US" dirty="0"/>
              <a:t>Result from </a:t>
            </a:r>
            <a:r>
              <a:rPr lang="en-US" b="1" dirty="0"/>
              <a:t>selective breeding</a:t>
            </a:r>
            <a:r>
              <a:rPr lang="en-US" dirty="0"/>
              <a:t> by agriculturists.</a:t>
            </a:r>
          </a:p>
          <a:p>
            <a:pPr lvl="1"/>
            <a:r>
              <a:rPr lang="en-US" dirty="0"/>
              <a:t>Tend to be </a:t>
            </a:r>
            <a:r>
              <a:rPr lang="en-US" b="1" dirty="0"/>
              <a:t>bigger</a:t>
            </a:r>
            <a:r>
              <a:rPr lang="en-US" dirty="0"/>
              <a:t> than wild species, bearing larger and more abundant fruit or grain.</a:t>
            </a:r>
          </a:p>
          <a:p>
            <a:pPr lvl="1"/>
            <a:r>
              <a:rPr lang="en-US" dirty="0"/>
              <a:t>The original maize grew on a cob only one-tenth the size of the cobs of domesticated maize.</a:t>
            </a:r>
          </a:p>
          <a:p>
            <a:pPr lvl="1"/>
            <a:r>
              <a:rPr lang="en-US" dirty="0"/>
              <a:t>Domestication was accomplished by peoples who had enough food to remain settled in one place and devote considerable time to plant care.</a:t>
            </a:r>
          </a:p>
          <a:p>
            <a:pPr lvl="1"/>
            <a:r>
              <a:rPr lang="en-US" dirty="0"/>
              <a:t>Regions of great biodiversity providing abundant vegetative raw material for experimentation and crossbreeding.</a:t>
            </a:r>
          </a:p>
        </p:txBody>
      </p:sp>
    </p:spTree>
    <p:extLst>
      <p:ext uri="{BB962C8B-B14F-4D97-AF65-F5344CB8AC3E}">
        <p14:creationId xmlns:p14="http://schemas.microsoft.com/office/powerpoint/2010/main" val="2251317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2B7AD7-2041-4BB8-9B85-27B914322C89}"/>
              </a:ext>
            </a:extLst>
          </p:cNvPr>
          <p:cNvSpPr>
            <a:spLocks noGrp="1"/>
          </p:cNvSpPr>
          <p:nvPr>
            <p:ph type="title"/>
          </p:nvPr>
        </p:nvSpPr>
        <p:spPr/>
        <p:txBody>
          <a:bodyPr/>
          <a:lstStyle/>
          <a:p>
            <a:r>
              <a:rPr lang="en-US" dirty="0"/>
              <a:t>Ancient centers of plant domestication</a:t>
            </a:r>
          </a:p>
        </p:txBody>
      </p:sp>
      <p:pic>
        <p:nvPicPr>
          <p:cNvPr id="6" name="Picture 5">
            <a:extLst>
              <a:ext uri="{FF2B5EF4-FFF2-40B4-BE49-F238E27FC236}">
                <a16:creationId xmlns:a16="http://schemas.microsoft.com/office/drawing/2014/main" id="{4A8C8DBF-3390-4973-BA3A-C56A8B44982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0600" y="1295401"/>
            <a:ext cx="8001000" cy="5429249"/>
          </a:xfrm>
          <a:prstGeom prst="rect">
            <a:avLst/>
          </a:prstGeom>
        </p:spPr>
      </p:pic>
      <p:sp>
        <p:nvSpPr>
          <p:cNvPr id="8" name="TextBox 7">
            <a:extLst>
              <a:ext uri="{FF2B5EF4-FFF2-40B4-BE49-F238E27FC236}">
                <a16:creationId xmlns:a16="http://schemas.microsoft.com/office/drawing/2014/main" id="{F8F53B61-F895-4531-800B-2A5BC716718B}"/>
              </a:ext>
            </a:extLst>
          </p:cNvPr>
          <p:cNvSpPr txBox="1"/>
          <p:nvPr/>
        </p:nvSpPr>
        <p:spPr>
          <a:xfrm>
            <a:off x="8915400" y="2286000"/>
            <a:ext cx="3276600" cy="3970318"/>
          </a:xfrm>
          <a:prstGeom prst="rect">
            <a:avLst/>
          </a:prstGeom>
          <a:noFill/>
        </p:spPr>
        <p:txBody>
          <a:bodyPr wrap="square">
            <a:spAutoFit/>
          </a:bodyPr>
          <a:lstStyle/>
          <a:p>
            <a:r>
              <a:rPr lang="en-US" dirty="0">
                <a:latin typeface="Arial Narrow" panose="020B0606020202030204" pitchFamily="34" charset="0"/>
              </a:rPr>
              <a:t>Fertile Crescent in the Middle East: origin of the cereal grains of wheat, barley, rye, and oats. Grapes, apples and olives.</a:t>
            </a:r>
          </a:p>
          <a:p>
            <a:endParaRPr lang="en-US" dirty="0">
              <a:latin typeface="Arial Narrow" panose="020B0606020202030204" pitchFamily="34" charset="0"/>
            </a:endParaRPr>
          </a:p>
          <a:p>
            <a:r>
              <a:rPr lang="en-US" dirty="0">
                <a:latin typeface="Arial Narrow" panose="020B0606020202030204" pitchFamily="34" charset="0"/>
              </a:rPr>
              <a:t>China and New Guinea: Rice, bananas, and sugarcane.</a:t>
            </a:r>
          </a:p>
          <a:p>
            <a:endParaRPr lang="en-US" dirty="0">
              <a:latin typeface="Arial Narrow" panose="020B0606020202030204" pitchFamily="34" charset="0"/>
            </a:endParaRPr>
          </a:p>
          <a:p>
            <a:r>
              <a:rPr lang="en-US" dirty="0">
                <a:latin typeface="Arial Narrow" panose="020B0606020202030204" pitchFamily="34" charset="0"/>
              </a:rPr>
              <a:t>Africa: Peanuts, yams, and coffee.</a:t>
            </a:r>
          </a:p>
          <a:p>
            <a:endParaRPr lang="en-US" dirty="0">
              <a:latin typeface="Arial Narrow" panose="020B0606020202030204" pitchFamily="34" charset="0"/>
            </a:endParaRPr>
          </a:p>
          <a:p>
            <a:r>
              <a:rPr lang="en-US" dirty="0">
                <a:latin typeface="Arial Narrow" panose="020B0606020202030204" pitchFamily="34" charset="0"/>
              </a:rPr>
              <a:t>Mesoamerica: Maize, tomatoes and beans.</a:t>
            </a:r>
          </a:p>
          <a:p>
            <a:endParaRPr lang="en-US" dirty="0">
              <a:latin typeface="Arial Narrow" panose="020B0606020202030204" pitchFamily="34" charset="0"/>
            </a:endParaRPr>
          </a:p>
          <a:p>
            <a:r>
              <a:rPr lang="en-US" dirty="0">
                <a:latin typeface="Arial Narrow" panose="020B0606020202030204" pitchFamily="34" charset="0"/>
              </a:rPr>
              <a:t>Andes: Potato.</a:t>
            </a:r>
          </a:p>
        </p:txBody>
      </p:sp>
    </p:spTree>
    <p:extLst>
      <p:ext uri="{BB962C8B-B14F-4D97-AF65-F5344CB8AC3E}">
        <p14:creationId xmlns:p14="http://schemas.microsoft.com/office/powerpoint/2010/main" val="1900267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48D2-FFB3-9F4E-8E70-68AF522C406B}"/>
              </a:ext>
            </a:extLst>
          </p:cNvPr>
          <p:cNvSpPr>
            <a:spLocks noGrp="1"/>
          </p:cNvSpPr>
          <p:nvPr>
            <p:ph type="title"/>
          </p:nvPr>
        </p:nvSpPr>
        <p:spPr/>
        <p:txBody>
          <a:bodyPr>
            <a:normAutofit/>
          </a:bodyPr>
          <a:lstStyle/>
          <a:p>
            <a:pPr eaLnBrk="1" fontAlgn="auto" hangingPunct="1">
              <a:spcAft>
                <a:spcPts val="0"/>
              </a:spcAft>
              <a:defRPr/>
            </a:pPr>
            <a:r>
              <a:rPr lang="en-US" dirty="0">
                <a:solidFill>
                  <a:schemeClr val="accent1">
                    <a:lumMod val="75000"/>
                  </a:schemeClr>
                </a:solidFill>
              </a:rPr>
              <a:t>The importance of agriculture</a:t>
            </a:r>
          </a:p>
        </p:txBody>
      </p:sp>
      <p:sp>
        <p:nvSpPr>
          <p:cNvPr id="4" name="Content Placeholder 3">
            <a:extLst>
              <a:ext uri="{FF2B5EF4-FFF2-40B4-BE49-F238E27FC236}">
                <a16:creationId xmlns:a16="http://schemas.microsoft.com/office/drawing/2014/main" id="{ED4AD3EB-6265-4BC3-9F3A-7D191B2187C7}"/>
              </a:ext>
            </a:extLst>
          </p:cNvPr>
          <p:cNvSpPr>
            <a:spLocks noGrp="1"/>
          </p:cNvSpPr>
          <p:nvPr>
            <p:ph idx="1"/>
          </p:nvPr>
        </p:nvSpPr>
        <p:spPr/>
        <p:txBody>
          <a:bodyPr/>
          <a:lstStyle/>
          <a:p>
            <a:r>
              <a:rPr lang="en-US" dirty="0"/>
              <a:t>Agriculture</a:t>
            </a:r>
          </a:p>
          <a:p>
            <a:pPr lvl="1"/>
            <a:r>
              <a:rPr lang="en-US" dirty="0"/>
              <a:t>The cultivation of </a:t>
            </a:r>
            <a:r>
              <a:rPr lang="en-US" b="1" dirty="0"/>
              <a:t>domesticated crops</a:t>
            </a:r>
            <a:r>
              <a:rPr lang="en-US" dirty="0"/>
              <a:t> and the raising of </a:t>
            </a:r>
            <a:r>
              <a:rPr lang="en-US" b="1" dirty="0"/>
              <a:t>domesticated animals</a:t>
            </a:r>
            <a:r>
              <a:rPr lang="en-US" dirty="0"/>
              <a:t>.</a:t>
            </a:r>
          </a:p>
          <a:p>
            <a:pPr lvl="1"/>
            <a:r>
              <a:rPr lang="en-US" dirty="0"/>
              <a:t>All humans depend, directly or indirectly, on agriculture for their survival.</a:t>
            </a:r>
          </a:p>
          <a:p>
            <a:pPr lvl="1"/>
            <a:r>
              <a:rPr lang="en-US" dirty="0"/>
              <a:t>Agriculture remains the most important economic activity in the world.</a:t>
            </a:r>
          </a:p>
          <a:p>
            <a:pPr lvl="1"/>
            <a:r>
              <a:rPr lang="en-US" dirty="0"/>
              <a:t>Using </a:t>
            </a:r>
            <a:r>
              <a:rPr lang="en-US" b="1" dirty="0"/>
              <a:t>more land than any other activity</a:t>
            </a:r>
            <a:r>
              <a:rPr lang="en-US" dirty="0"/>
              <a:t>.</a:t>
            </a:r>
          </a:p>
          <a:p>
            <a:pPr lvl="1"/>
            <a:r>
              <a:rPr lang="en-US" dirty="0"/>
              <a:t>Employing between 2% and 40% of the working population (declining fast).</a:t>
            </a:r>
          </a:p>
          <a:p>
            <a:pPr lvl="1"/>
            <a:r>
              <a:rPr lang="en-US" b="1" dirty="0"/>
              <a:t>Climate</a:t>
            </a:r>
            <a:r>
              <a:rPr lang="en-US" dirty="0"/>
              <a:t> is one of the main variables determining what kind of agriculture is possible.</a:t>
            </a:r>
          </a:p>
          <a:p>
            <a:pPr lvl="1"/>
            <a:r>
              <a:rPr lang="en-US" dirty="0"/>
              <a:t>Regional agricultural patterns tend to </a:t>
            </a:r>
            <a:r>
              <a:rPr lang="en-US" b="1" dirty="0"/>
              <a:t>reflect regional climate patterns</a:t>
            </a:r>
            <a:r>
              <a:rPr lang="en-US" dirty="0"/>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7D98E6-41A4-4614-B6C8-D0A4D3BAC6CF}"/>
              </a:ext>
            </a:extLst>
          </p:cNvPr>
          <p:cNvSpPr>
            <a:spLocks noGrp="1"/>
          </p:cNvSpPr>
          <p:nvPr>
            <p:ph type="title"/>
          </p:nvPr>
        </p:nvSpPr>
        <p:spPr/>
        <p:txBody>
          <a:bodyPr/>
          <a:lstStyle/>
          <a:p>
            <a:r>
              <a:rPr lang="en-US" dirty="0"/>
              <a:t>Ancient Origins and Diffusion of Domestication</a:t>
            </a:r>
          </a:p>
        </p:txBody>
      </p:sp>
      <p:sp>
        <p:nvSpPr>
          <p:cNvPr id="4" name="Content Placeholder 3">
            <a:extLst>
              <a:ext uri="{FF2B5EF4-FFF2-40B4-BE49-F238E27FC236}">
                <a16:creationId xmlns:a16="http://schemas.microsoft.com/office/drawing/2014/main" id="{F6201246-7002-45D1-A22B-28119DD89216}"/>
              </a:ext>
            </a:extLst>
          </p:cNvPr>
          <p:cNvSpPr>
            <a:spLocks noGrp="1"/>
          </p:cNvSpPr>
          <p:nvPr>
            <p:ph idx="1"/>
          </p:nvPr>
        </p:nvSpPr>
        <p:spPr/>
        <p:txBody>
          <a:bodyPr/>
          <a:lstStyle/>
          <a:p>
            <a:r>
              <a:rPr lang="en-US" dirty="0"/>
              <a:t>Animal domestication</a:t>
            </a:r>
          </a:p>
          <a:p>
            <a:pPr lvl="1"/>
            <a:r>
              <a:rPr lang="en-US" dirty="0"/>
              <a:t>Occurred </a:t>
            </a:r>
            <a:r>
              <a:rPr lang="en-US" b="1" dirty="0"/>
              <a:t>later in prehistory</a:t>
            </a:r>
            <a:r>
              <a:rPr lang="en-US" dirty="0"/>
              <a:t> than did the first planting of crops.</a:t>
            </a:r>
          </a:p>
          <a:p>
            <a:pPr lvl="1"/>
            <a:r>
              <a:rPr lang="en-US" dirty="0"/>
              <a:t>Exception of the dog:</a:t>
            </a:r>
          </a:p>
          <a:p>
            <a:pPr lvl="2"/>
            <a:r>
              <a:rPr lang="en-US" dirty="0"/>
              <a:t>Companionship with humans appears to be much more ancient and related to hunting rather than agriculture.</a:t>
            </a:r>
          </a:p>
          <a:p>
            <a:pPr lvl="1"/>
            <a:r>
              <a:rPr lang="en-US" dirty="0"/>
              <a:t>The wild ancestors of major herd animals— such as cattle, pigs, horses, sheep, and goats— lived primarily in a belt running from Syria and southeastern Turkey.</a:t>
            </a:r>
          </a:p>
          <a:p>
            <a:pPr lvl="1"/>
            <a:r>
              <a:rPr lang="en-US" dirty="0"/>
              <a:t>5000 years ago, people of the Indus Valley civilization began using oxen to pull the plow.</a:t>
            </a:r>
          </a:p>
        </p:txBody>
      </p:sp>
    </p:spTree>
    <p:extLst>
      <p:ext uri="{BB962C8B-B14F-4D97-AF65-F5344CB8AC3E}">
        <p14:creationId xmlns:p14="http://schemas.microsoft.com/office/powerpoint/2010/main" val="767542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1CCB7-7F8F-4D8C-9702-677C274CF48A}"/>
              </a:ext>
            </a:extLst>
          </p:cNvPr>
          <p:cNvSpPr>
            <a:spLocks noGrp="1"/>
          </p:cNvSpPr>
          <p:nvPr>
            <p:ph type="title"/>
          </p:nvPr>
        </p:nvSpPr>
        <p:spPr/>
        <p:txBody>
          <a:bodyPr/>
          <a:lstStyle/>
          <a:p>
            <a:r>
              <a:rPr lang="en-US" dirty="0"/>
              <a:t>Modern diffusions</a:t>
            </a:r>
          </a:p>
        </p:txBody>
      </p:sp>
      <p:sp>
        <p:nvSpPr>
          <p:cNvPr id="3" name="Content Placeholder 2">
            <a:extLst>
              <a:ext uri="{FF2B5EF4-FFF2-40B4-BE49-F238E27FC236}">
                <a16:creationId xmlns:a16="http://schemas.microsoft.com/office/drawing/2014/main" id="{9C3729F8-8540-4BCE-AC5A-501AC59E4B85}"/>
              </a:ext>
            </a:extLst>
          </p:cNvPr>
          <p:cNvSpPr>
            <a:spLocks noGrp="1"/>
          </p:cNvSpPr>
          <p:nvPr>
            <p:ph idx="1"/>
          </p:nvPr>
        </p:nvSpPr>
        <p:spPr/>
        <p:txBody>
          <a:bodyPr/>
          <a:lstStyle/>
          <a:p>
            <a:r>
              <a:rPr lang="en-US" dirty="0"/>
              <a:t>Impact of colonialism</a:t>
            </a:r>
          </a:p>
          <a:p>
            <a:pPr lvl="1"/>
            <a:r>
              <a:rPr lang="en-US" dirty="0"/>
              <a:t>“Colombian exchange”.</a:t>
            </a:r>
          </a:p>
          <a:p>
            <a:pPr lvl="1"/>
            <a:r>
              <a:rPr lang="en-US" b="1" dirty="0"/>
              <a:t>Redistributing</a:t>
            </a:r>
            <a:r>
              <a:rPr lang="en-US" dirty="0"/>
              <a:t> a wide variety of crops on a global scale.</a:t>
            </a:r>
          </a:p>
          <a:p>
            <a:pPr lvl="1"/>
            <a:r>
              <a:rPr lang="en-US" dirty="0"/>
              <a:t>Maize and potatoes from North America went to Eurasia and Africa.</a:t>
            </a:r>
          </a:p>
          <a:p>
            <a:pPr lvl="1"/>
            <a:r>
              <a:rPr lang="en-US" dirty="0"/>
              <a:t>Wheat and grapes from the Fertile Crescent went to the Americas.</a:t>
            </a:r>
          </a:p>
          <a:p>
            <a:pPr lvl="1"/>
            <a:r>
              <a:rPr lang="en-US" dirty="0"/>
              <a:t>West African rice went to the United States and Brazil.</a:t>
            </a:r>
          </a:p>
          <a:p>
            <a:pPr lvl="1"/>
            <a:r>
              <a:rPr lang="en-US" dirty="0"/>
              <a:t>Introduction of the olive, grape, and date palm by Spanish missionaries in 18</a:t>
            </a:r>
            <a:r>
              <a:rPr lang="en-US" baseline="30000" dirty="0"/>
              <a:t>th</a:t>
            </a:r>
            <a:r>
              <a:rPr lang="en-US" dirty="0"/>
              <a:t> century California, where no cultivation previously existed.</a:t>
            </a:r>
          </a:p>
          <a:p>
            <a:pPr lvl="1"/>
            <a:r>
              <a:rPr lang="en-US" dirty="0"/>
              <a:t>Chili peppers and maize (Mexico), carried by the Portuguese to their colonies in South Asia, became staples of diets across that region.</a:t>
            </a:r>
          </a:p>
        </p:txBody>
      </p:sp>
    </p:spTree>
    <p:extLst>
      <p:ext uri="{BB962C8B-B14F-4D97-AF65-F5344CB8AC3E}">
        <p14:creationId xmlns:p14="http://schemas.microsoft.com/office/powerpoint/2010/main" val="2077365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2D69B-F900-4E30-90D3-46CE25610043}"/>
              </a:ext>
            </a:extLst>
          </p:cNvPr>
          <p:cNvSpPr>
            <a:spLocks noGrp="1"/>
          </p:cNvSpPr>
          <p:nvPr>
            <p:ph type="title"/>
          </p:nvPr>
        </p:nvSpPr>
        <p:spPr/>
        <p:txBody>
          <a:bodyPr/>
          <a:lstStyle/>
          <a:p>
            <a:r>
              <a:rPr lang="en-US" dirty="0"/>
              <a:t>Modern diffusions</a:t>
            </a:r>
          </a:p>
        </p:txBody>
      </p:sp>
      <p:sp>
        <p:nvSpPr>
          <p:cNvPr id="5" name="Content Placeholder 4">
            <a:extLst>
              <a:ext uri="{FF2B5EF4-FFF2-40B4-BE49-F238E27FC236}">
                <a16:creationId xmlns:a16="http://schemas.microsoft.com/office/drawing/2014/main" id="{F1141760-609D-4097-B63E-97F705E81E79}"/>
              </a:ext>
            </a:extLst>
          </p:cNvPr>
          <p:cNvSpPr>
            <a:spLocks noGrp="1"/>
          </p:cNvSpPr>
          <p:nvPr>
            <p:ph idx="1"/>
          </p:nvPr>
        </p:nvSpPr>
        <p:spPr/>
        <p:txBody>
          <a:bodyPr/>
          <a:lstStyle/>
          <a:p>
            <a:r>
              <a:rPr lang="en-US" dirty="0"/>
              <a:t>Green revolution</a:t>
            </a:r>
          </a:p>
          <a:p>
            <a:pPr lvl="1"/>
            <a:r>
              <a:rPr lang="en-US" dirty="0"/>
              <a:t>Introduction of </a:t>
            </a:r>
            <a:r>
              <a:rPr lang="en-US" b="1" dirty="0"/>
              <a:t>high-yield hybrid crops</a:t>
            </a:r>
            <a:r>
              <a:rPr lang="en-US" dirty="0"/>
              <a:t> and </a:t>
            </a:r>
            <a:r>
              <a:rPr lang="en-US" b="1" dirty="0"/>
              <a:t>chemical fertilizers and pesticides</a:t>
            </a:r>
            <a:r>
              <a:rPr lang="en-US" dirty="0"/>
              <a:t> into traditional Asian agricultural systems.</a:t>
            </a:r>
          </a:p>
          <a:p>
            <a:pPr lvl="1"/>
            <a:r>
              <a:rPr lang="en-US" dirty="0"/>
              <a:t>Resistance to insects and diseases.</a:t>
            </a:r>
          </a:p>
          <a:p>
            <a:pPr lvl="1"/>
            <a:r>
              <a:rPr lang="en-US" dirty="0"/>
              <a:t>Began with wheat in the United States and expanded to rice.</a:t>
            </a:r>
          </a:p>
          <a:p>
            <a:pPr lvl="1"/>
            <a:r>
              <a:rPr lang="en-US" dirty="0"/>
              <a:t>Paddy rice farming, with attendant increases in production and ecological damage.</a:t>
            </a:r>
          </a:p>
          <a:p>
            <a:pPr lvl="1"/>
            <a:r>
              <a:rPr lang="en-US" dirty="0"/>
              <a:t>In some countries (e.g., India), the green revolution diffused rapidly in the 1960s; doubled output between 1950 and 1970.</a:t>
            </a:r>
          </a:p>
          <a:p>
            <a:pPr lvl="1"/>
            <a:r>
              <a:rPr lang="en-US" dirty="0"/>
              <a:t>Loss of plant diversity and genetic variety.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7A154E-DA58-45D8-A270-9700197372E9}"/>
              </a:ext>
            </a:extLst>
          </p:cNvPr>
          <p:cNvSpPr>
            <a:spLocks noGrp="1"/>
          </p:cNvSpPr>
          <p:nvPr>
            <p:ph type="title"/>
          </p:nvPr>
        </p:nvSpPr>
        <p:spPr/>
        <p:txBody>
          <a:bodyPr/>
          <a:lstStyle/>
          <a:p>
            <a:r>
              <a:rPr lang="en-US" dirty="0"/>
              <a:t>Modern diffusions</a:t>
            </a:r>
          </a:p>
        </p:txBody>
      </p:sp>
      <p:sp>
        <p:nvSpPr>
          <p:cNvPr id="3" name="Content Placeholder 2">
            <a:extLst>
              <a:ext uri="{FF2B5EF4-FFF2-40B4-BE49-F238E27FC236}">
                <a16:creationId xmlns:a16="http://schemas.microsoft.com/office/drawing/2014/main" id="{DF05EC95-5B3A-3F4C-A843-1E469F63FA07}"/>
              </a:ext>
            </a:extLst>
          </p:cNvPr>
          <p:cNvSpPr>
            <a:spLocks noGrp="1"/>
          </p:cNvSpPr>
          <p:nvPr>
            <p:ph idx="1"/>
          </p:nvPr>
        </p:nvSpPr>
        <p:spPr/>
        <p:txBody>
          <a:bodyPr rtlCol="0">
            <a:normAutofit/>
          </a:bodyPr>
          <a:lstStyle/>
          <a:p>
            <a:pPr eaLnBrk="1" fontAlgn="auto" hangingPunct="1">
              <a:spcAft>
                <a:spcPts val="0"/>
              </a:spcAft>
              <a:defRPr/>
            </a:pPr>
            <a:r>
              <a:rPr lang="en-US" dirty="0"/>
              <a:t>Labor mobility</a:t>
            </a:r>
          </a:p>
          <a:p>
            <a:pPr lvl="1" fontAlgn="auto">
              <a:spcAft>
                <a:spcPts val="0"/>
              </a:spcAft>
              <a:defRPr/>
            </a:pPr>
            <a:r>
              <a:rPr lang="en-US" dirty="0"/>
              <a:t>Agriculture is constrained by the rhythms of nature.</a:t>
            </a:r>
          </a:p>
          <a:p>
            <a:pPr lvl="1" fontAlgn="auto">
              <a:spcAft>
                <a:spcPts val="0"/>
              </a:spcAft>
              <a:defRPr/>
            </a:pPr>
            <a:r>
              <a:rPr lang="en-US" b="1" dirty="0"/>
              <a:t>Biological cycles</a:t>
            </a:r>
            <a:r>
              <a:rPr lang="en-US" dirty="0"/>
              <a:t> associated with planting and harvesting are reflected in cycles of labor demand.</a:t>
            </a:r>
          </a:p>
          <a:p>
            <a:pPr lvl="1" fontAlgn="auto">
              <a:spcAft>
                <a:spcPts val="0"/>
              </a:spcAft>
              <a:defRPr/>
            </a:pPr>
            <a:r>
              <a:rPr lang="en-US" dirty="0"/>
              <a:t>Farmers need to mobilize a large labor force for harvesting crops.</a:t>
            </a:r>
          </a:p>
          <a:p>
            <a:pPr lvl="1" fontAlgn="auto">
              <a:spcAft>
                <a:spcPts val="0"/>
              </a:spcAft>
              <a:defRPr/>
            </a:pPr>
            <a:r>
              <a:rPr lang="en-US" dirty="0"/>
              <a:t>Keeping a year-round work force raises farm production costs.</a:t>
            </a:r>
          </a:p>
          <a:p>
            <a:pPr eaLnBrk="1" fontAlgn="auto" hangingPunct="1">
              <a:spcAft>
                <a:spcPts val="0"/>
              </a:spcAft>
              <a:defRPr/>
            </a:pPr>
            <a:r>
              <a:rPr lang="en-US" dirty="0"/>
              <a:t>The use of </a:t>
            </a:r>
            <a:r>
              <a:rPr lang="en-US" b="1" dirty="0"/>
              <a:t>migrant workers</a:t>
            </a:r>
          </a:p>
          <a:p>
            <a:pPr lvl="1" fontAlgn="auto">
              <a:spcAft>
                <a:spcPts val="0"/>
              </a:spcAft>
              <a:defRPr/>
            </a:pPr>
            <a:r>
              <a:rPr lang="en-US" dirty="0"/>
              <a:t>Been central to the growth and profitability of farming.</a:t>
            </a:r>
          </a:p>
          <a:p>
            <a:pPr lvl="1" fontAlgn="auto">
              <a:spcAft>
                <a:spcPts val="0"/>
              </a:spcAft>
              <a:defRPr/>
            </a:pPr>
            <a:r>
              <a:rPr lang="en-US" dirty="0"/>
              <a:t>Bracero Program (US); contract workers were brought from Mexico to California during periods of peak labor demand.</a:t>
            </a:r>
          </a:p>
          <a:p>
            <a:pPr lvl="1" fontAlgn="auto">
              <a:spcAft>
                <a:spcPts val="0"/>
              </a:spcAft>
              <a:defRPr/>
            </a:pPr>
            <a:r>
              <a:rPr lang="en-US" dirty="0"/>
              <a:t>Migrant farmworkers remain ubiquitous such as the European Union.</a:t>
            </a:r>
          </a:p>
          <a:p>
            <a:pPr lvl="1" fontAlgn="auto">
              <a:spcAft>
                <a:spcPts val="0"/>
              </a:spcAft>
              <a:defRPr/>
            </a:pPr>
            <a:r>
              <a:rPr lang="en-US" dirty="0"/>
              <a:t>Agricultural boom in Spain and Italy relies heavily on North African migrant workers.</a:t>
            </a:r>
          </a:p>
        </p:txBody>
      </p:sp>
      <p:pic>
        <p:nvPicPr>
          <p:cNvPr id="5" name="Picture 2" descr="C:\Users\ecojpr\AppData\Local\Microsoft\Windows\Temporary Internet Files\Content.IE5\H0P94DF5\MC900442072[1].wmf">
            <a:extLst>
              <a:ext uri="{FF2B5EF4-FFF2-40B4-BE49-F238E27FC236}">
                <a16:creationId xmlns:a16="http://schemas.microsoft.com/office/drawing/2014/main" id="{B2B76FFF-93DD-437F-8C03-5F4FDA54D8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5949698"/>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DF44BA-738C-4DD2-B89B-3F65D83B9B7D}"/>
              </a:ext>
            </a:extLst>
          </p:cNvPr>
          <p:cNvSpPr txBox="1"/>
          <p:nvPr/>
        </p:nvSpPr>
        <p:spPr>
          <a:xfrm>
            <a:off x="2286001" y="5998791"/>
            <a:ext cx="5334000" cy="707886"/>
          </a:xfrm>
          <a:prstGeom prst="rect">
            <a:avLst/>
          </a:prstGeom>
          <a:noFill/>
        </p:spPr>
        <p:txBody>
          <a:bodyPr wrap="square" rtlCol="0">
            <a:spAutoFit/>
          </a:bodyPr>
          <a:lstStyle/>
          <a:p>
            <a:r>
              <a:rPr lang="en-US" sz="2000" b="1" dirty="0">
                <a:latin typeface="Arial Narrow" panose="020B0606020202030204" pitchFamily="34" charset="0"/>
              </a:rPr>
              <a:t>Provide some examples of the modern diffusion associated with food and agricultural practices.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CA6ADE-2E4F-4F68-AAB1-502F91C4700F}"/>
              </a:ext>
            </a:extLst>
          </p:cNvPr>
          <p:cNvSpPr>
            <a:spLocks noGrp="1"/>
          </p:cNvSpPr>
          <p:nvPr>
            <p:ph type="title"/>
          </p:nvPr>
        </p:nvSpPr>
        <p:spPr/>
        <p:txBody>
          <a:bodyPr/>
          <a:lstStyle/>
          <a:p>
            <a:r>
              <a:rPr lang="en-US" dirty="0"/>
              <a:t>C – Globalization and Agriculture</a:t>
            </a:r>
          </a:p>
        </p:txBody>
      </p:sp>
      <p:sp>
        <p:nvSpPr>
          <p:cNvPr id="5" name="Text Placeholder 4">
            <a:extLst>
              <a:ext uri="{FF2B5EF4-FFF2-40B4-BE49-F238E27FC236}">
                <a16:creationId xmlns:a16="http://schemas.microsoft.com/office/drawing/2014/main" id="{DD4F2B09-A5E1-4680-96F2-583C3222CD27}"/>
              </a:ext>
            </a:extLst>
          </p:cNvPr>
          <p:cNvSpPr>
            <a:spLocks noGrp="1"/>
          </p:cNvSpPr>
          <p:nvPr>
            <p:ph type="body" idx="1"/>
          </p:nvPr>
        </p:nvSpPr>
        <p:spPr/>
        <p:txBody>
          <a:bodyPr/>
          <a:lstStyle/>
          <a:p>
            <a:r>
              <a:rPr lang="en-US" dirty="0"/>
              <a:t>How the processes of globalization have restructured the geography of agricultural production and food consumption and the sorts of problems that have arisen from that restructuring.</a:t>
            </a:r>
          </a:p>
        </p:txBody>
      </p:sp>
    </p:spTree>
    <p:extLst>
      <p:ext uri="{BB962C8B-B14F-4D97-AF65-F5344CB8AC3E}">
        <p14:creationId xmlns:p14="http://schemas.microsoft.com/office/powerpoint/2010/main" val="1959462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5ECD0C-93C6-4697-B8B0-5B092DC909E2}"/>
              </a:ext>
            </a:extLst>
          </p:cNvPr>
          <p:cNvSpPr>
            <a:spLocks noGrp="1"/>
          </p:cNvSpPr>
          <p:nvPr>
            <p:ph type="title"/>
          </p:nvPr>
        </p:nvSpPr>
        <p:spPr/>
        <p:txBody>
          <a:bodyPr/>
          <a:lstStyle/>
          <a:p>
            <a:r>
              <a:rPr lang="en-US" dirty="0"/>
              <a:t>The global food system</a:t>
            </a:r>
          </a:p>
        </p:txBody>
      </p:sp>
      <p:sp>
        <p:nvSpPr>
          <p:cNvPr id="3" name="Content Placeholder 2">
            <a:extLst>
              <a:ext uri="{FF2B5EF4-FFF2-40B4-BE49-F238E27FC236}">
                <a16:creationId xmlns:a16="http://schemas.microsoft.com/office/drawing/2014/main" id="{60C558CA-D1B4-F24B-96BA-8AD3C962BD3D}"/>
              </a:ext>
            </a:extLst>
          </p:cNvPr>
          <p:cNvSpPr>
            <a:spLocks noGrp="1"/>
          </p:cNvSpPr>
          <p:nvPr>
            <p:ph idx="1"/>
          </p:nvPr>
        </p:nvSpPr>
        <p:spPr/>
        <p:txBody>
          <a:bodyPr rtlCol="0">
            <a:normAutofit/>
          </a:bodyPr>
          <a:lstStyle/>
          <a:p>
            <a:pPr eaLnBrk="1" fontAlgn="auto" hangingPunct="1">
              <a:spcAft>
                <a:spcPts val="0"/>
              </a:spcAft>
              <a:defRPr/>
            </a:pPr>
            <a:r>
              <a:rPr lang="en-US" dirty="0"/>
              <a:t>The global food system</a:t>
            </a:r>
          </a:p>
          <a:p>
            <a:pPr lvl="1" fontAlgn="auto">
              <a:spcAft>
                <a:spcPts val="0"/>
              </a:spcAft>
              <a:defRPr/>
            </a:pPr>
            <a:r>
              <a:rPr lang="en-US" dirty="0"/>
              <a:t>Agro-industrial complex, organized at the global scale.</a:t>
            </a:r>
          </a:p>
          <a:p>
            <a:pPr lvl="1" fontAlgn="auto">
              <a:spcAft>
                <a:spcPts val="0"/>
              </a:spcAft>
              <a:defRPr/>
            </a:pPr>
            <a:r>
              <a:rPr lang="en-US" dirty="0"/>
              <a:t>Encompasses all elements of growing, harvesting, processing, transporting, marketing, consuming, and disposing of food for people.</a:t>
            </a:r>
          </a:p>
          <a:p>
            <a:pPr lvl="1" fontAlgn="auto">
              <a:spcAft>
                <a:spcPts val="0"/>
              </a:spcAft>
              <a:defRPr/>
            </a:pPr>
            <a:r>
              <a:rPr lang="en-US" dirty="0"/>
              <a:t>A very small number of multinational corporations now dominate this system.</a:t>
            </a:r>
          </a:p>
          <a:p>
            <a:pPr eaLnBrk="1" fontAlgn="auto" hangingPunct="1">
              <a:spcAft>
                <a:spcPts val="0"/>
              </a:spcAft>
              <a:defRPr/>
            </a:pPr>
            <a:r>
              <a:rPr lang="en-US" dirty="0"/>
              <a:t>Exploration, colonization, and globalization</a:t>
            </a:r>
          </a:p>
          <a:p>
            <a:pPr lvl="1" fontAlgn="auto">
              <a:spcAft>
                <a:spcPts val="0"/>
              </a:spcAft>
              <a:defRPr/>
            </a:pPr>
            <a:r>
              <a:rPr lang="en-US" dirty="0"/>
              <a:t>Created new regional cuisines (mix of ingredients).</a:t>
            </a:r>
          </a:p>
          <a:p>
            <a:pPr lvl="1" fontAlgn="auto">
              <a:spcAft>
                <a:spcPts val="0"/>
              </a:spcAft>
              <a:defRPr/>
            </a:pPr>
            <a:r>
              <a:rPr lang="en-US" dirty="0"/>
              <a:t>Simplified the global diet to a disproportionate reliance on only three grains: wheat, rice, and maize.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E1D4-C21D-47F5-B0B9-1BC39479D656}"/>
              </a:ext>
            </a:extLst>
          </p:cNvPr>
          <p:cNvSpPr>
            <a:spLocks noGrp="1"/>
          </p:cNvSpPr>
          <p:nvPr>
            <p:ph type="title"/>
          </p:nvPr>
        </p:nvSpPr>
        <p:spPr/>
        <p:txBody>
          <a:bodyPr/>
          <a:lstStyle/>
          <a:p>
            <a:r>
              <a:rPr lang="en-US" dirty="0"/>
              <a:t>The global food system</a:t>
            </a:r>
          </a:p>
        </p:txBody>
      </p:sp>
      <p:sp>
        <p:nvSpPr>
          <p:cNvPr id="3" name="Content Placeholder 2">
            <a:extLst>
              <a:ext uri="{FF2B5EF4-FFF2-40B4-BE49-F238E27FC236}">
                <a16:creationId xmlns:a16="http://schemas.microsoft.com/office/drawing/2014/main" id="{F4963ABE-557C-47EC-BCFB-0879958C409B}"/>
              </a:ext>
            </a:extLst>
          </p:cNvPr>
          <p:cNvSpPr>
            <a:spLocks noGrp="1"/>
          </p:cNvSpPr>
          <p:nvPr>
            <p:ph idx="1"/>
          </p:nvPr>
        </p:nvSpPr>
        <p:spPr/>
        <p:txBody>
          <a:bodyPr/>
          <a:lstStyle/>
          <a:p>
            <a:pPr eaLnBrk="1" fontAlgn="auto" hangingPunct="1">
              <a:spcAft>
                <a:spcPts val="0"/>
              </a:spcAft>
              <a:defRPr/>
            </a:pPr>
            <a:r>
              <a:rPr lang="en-US" dirty="0"/>
              <a:t>Expansion of plantation system</a:t>
            </a:r>
          </a:p>
          <a:p>
            <a:pPr lvl="1" fontAlgn="auto">
              <a:spcAft>
                <a:spcPts val="0"/>
              </a:spcAft>
              <a:defRPr/>
            </a:pPr>
            <a:r>
              <a:rPr lang="en-US" dirty="0"/>
              <a:t>Warm climates produced what were then luxury foods for markets in the Global North.</a:t>
            </a:r>
          </a:p>
          <a:p>
            <a:pPr lvl="1" fontAlgn="auto">
              <a:spcAft>
                <a:spcPts val="0"/>
              </a:spcAft>
              <a:defRPr/>
            </a:pPr>
            <a:r>
              <a:rPr lang="en-US" dirty="0"/>
              <a:t>Such as sugar, tea, coffee, bananas, and other tropical crops.</a:t>
            </a:r>
          </a:p>
          <a:p>
            <a:pPr lvl="1" fontAlgn="auto">
              <a:spcAft>
                <a:spcPts val="0"/>
              </a:spcAft>
              <a:defRPr/>
            </a:pPr>
            <a:r>
              <a:rPr lang="en-US" dirty="0"/>
              <a:t>A global food system now exists that has freed consumers in affluent regions from the constraints of local ecologies.</a:t>
            </a:r>
          </a:p>
          <a:p>
            <a:pPr lvl="1" fontAlgn="auto">
              <a:spcAft>
                <a:spcPts val="0"/>
              </a:spcAft>
              <a:defRPr/>
            </a:pPr>
            <a:r>
              <a:rPr lang="en-US" dirty="0"/>
              <a:t>Emphasis on a relatively small number of staple crops.</a:t>
            </a:r>
          </a:p>
          <a:p>
            <a:pPr lvl="1" fontAlgn="auto">
              <a:spcAft>
                <a:spcPts val="0"/>
              </a:spcAft>
              <a:defRPr/>
            </a:pPr>
            <a:r>
              <a:rPr lang="en-US" dirty="0"/>
              <a:t>Abandonment of local crop varieties and a decline in associated biological diversity.</a:t>
            </a:r>
          </a:p>
          <a:p>
            <a:endParaRPr lang="en-US" dirty="0"/>
          </a:p>
        </p:txBody>
      </p:sp>
    </p:spTree>
    <p:extLst>
      <p:ext uri="{BB962C8B-B14F-4D97-AF65-F5344CB8AC3E}">
        <p14:creationId xmlns:p14="http://schemas.microsoft.com/office/powerpoint/2010/main" val="1670053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E97090-A31C-446B-9538-C746033662B2}"/>
              </a:ext>
            </a:extLst>
          </p:cNvPr>
          <p:cNvSpPr>
            <a:spLocks noGrp="1"/>
          </p:cNvSpPr>
          <p:nvPr>
            <p:ph type="title"/>
          </p:nvPr>
        </p:nvSpPr>
        <p:spPr/>
        <p:txBody>
          <a:bodyPr/>
          <a:lstStyle/>
          <a:p>
            <a:r>
              <a:rPr lang="en-US" dirty="0"/>
              <a:t>Palm oil plantation in Malaysia</a:t>
            </a:r>
          </a:p>
        </p:txBody>
      </p:sp>
      <p:pic>
        <p:nvPicPr>
          <p:cNvPr id="6" name="Picture 5">
            <a:extLst>
              <a:ext uri="{FF2B5EF4-FFF2-40B4-BE49-F238E27FC236}">
                <a16:creationId xmlns:a16="http://schemas.microsoft.com/office/drawing/2014/main" id="{C14C48C2-CB83-48B0-B1A0-97A419FAF9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00" y="1305486"/>
            <a:ext cx="6172200" cy="5414211"/>
          </a:xfrm>
          <a:prstGeom prst="rect">
            <a:avLst/>
          </a:prstGeom>
        </p:spPr>
      </p:pic>
    </p:spTree>
    <p:extLst>
      <p:ext uri="{BB962C8B-B14F-4D97-AF65-F5344CB8AC3E}">
        <p14:creationId xmlns:p14="http://schemas.microsoft.com/office/powerpoint/2010/main" val="3105146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00B31F-69B2-4D3B-B68A-C84F2A995A6F}"/>
              </a:ext>
            </a:extLst>
          </p:cNvPr>
          <p:cNvSpPr>
            <a:spLocks noGrp="1"/>
          </p:cNvSpPr>
          <p:nvPr>
            <p:ph type="title"/>
          </p:nvPr>
        </p:nvSpPr>
        <p:spPr/>
        <p:txBody>
          <a:bodyPr/>
          <a:lstStyle/>
          <a:p>
            <a:r>
              <a:rPr lang="en-US" dirty="0"/>
              <a:t>Agricultural industrialization and technological change</a:t>
            </a:r>
          </a:p>
        </p:txBody>
      </p:sp>
      <p:sp>
        <p:nvSpPr>
          <p:cNvPr id="4" name="Content Placeholder 3">
            <a:extLst>
              <a:ext uri="{FF2B5EF4-FFF2-40B4-BE49-F238E27FC236}">
                <a16:creationId xmlns:a16="http://schemas.microsoft.com/office/drawing/2014/main" id="{C918F694-3A48-4E20-8F0D-19DFFF95D4B8}"/>
              </a:ext>
            </a:extLst>
          </p:cNvPr>
          <p:cNvSpPr>
            <a:spLocks noGrp="1"/>
          </p:cNvSpPr>
          <p:nvPr>
            <p:ph idx="1"/>
          </p:nvPr>
        </p:nvSpPr>
        <p:spPr/>
        <p:txBody>
          <a:bodyPr/>
          <a:lstStyle/>
          <a:p>
            <a:r>
              <a:rPr lang="en-US" dirty="0"/>
              <a:t>Reliance on the use of synthetic fertilizers, pesticides, and herbicides</a:t>
            </a:r>
          </a:p>
          <a:p>
            <a:pPr lvl="1"/>
            <a:r>
              <a:rPr lang="en-US" dirty="0"/>
              <a:t>Synthetic fertilizer:</a:t>
            </a:r>
          </a:p>
          <a:p>
            <a:pPr lvl="2"/>
            <a:r>
              <a:rPr lang="en-US" dirty="0"/>
              <a:t>Nutrient needed for plant growth, most commonly nitrogen, phosphorus, and potassium.</a:t>
            </a:r>
          </a:p>
          <a:p>
            <a:pPr lvl="1"/>
            <a:r>
              <a:rPr lang="en-US" dirty="0"/>
              <a:t>Pesticides:</a:t>
            </a:r>
          </a:p>
          <a:p>
            <a:pPr lvl="2"/>
            <a:r>
              <a:rPr lang="en-US" dirty="0"/>
              <a:t>Industrial chemicals that kill or repel animals, insects, or plants that can damage, destroy, or inhibit the growth of crops.</a:t>
            </a:r>
          </a:p>
          <a:p>
            <a:pPr lvl="1"/>
            <a:r>
              <a:rPr lang="en-US" dirty="0"/>
              <a:t>Herbicides:</a:t>
            </a:r>
          </a:p>
          <a:p>
            <a:pPr lvl="2"/>
            <a:r>
              <a:rPr lang="en-US" dirty="0"/>
              <a:t>Common type of pesticide designed to kill or inhibit the growth of unwanted plants (weeds) that compete with crop plants.</a:t>
            </a:r>
          </a:p>
          <a:p>
            <a:pPr lvl="1"/>
            <a:r>
              <a:rPr lang="en-US" dirty="0"/>
              <a:t>These chemicals are produced within the petrochemical industry.</a:t>
            </a:r>
          </a:p>
          <a:p>
            <a:pPr lvl="1"/>
            <a:r>
              <a:rPr lang="en-US" dirty="0"/>
              <a:t>Petrochemical use has become common in conventional agriculture. </a:t>
            </a:r>
          </a:p>
          <a:p>
            <a:pPr lvl="1"/>
            <a:r>
              <a:rPr lang="en-US" dirty="0"/>
              <a:t>Artificial fertilizer application stimulates crop growth and pesticides reduce crop losses.</a:t>
            </a:r>
          </a:p>
          <a:p>
            <a:pPr lvl="1"/>
            <a:r>
              <a:rPr lang="en-US" dirty="0"/>
              <a:t>Application has been responsible for major increases in yields per acre of many crops.</a:t>
            </a:r>
          </a:p>
        </p:txBody>
      </p:sp>
    </p:spTree>
    <p:extLst>
      <p:ext uri="{BB962C8B-B14F-4D97-AF65-F5344CB8AC3E}">
        <p14:creationId xmlns:p14="http://schemas.microsoft.com/office/powerpoint/2010/main" val="2450168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7F8B-90D3-4031-BC3B-EA027841444C}"/>
              </a:ext>
            </a:extLst>
          </p:cNvPr>
          <p:cNvSpPr>
            <a:spLocks noGrp="1"/>
          </p:cNvSpPr>
          <p:nvPr>
            <p:ph type="title"/>
          </p:nvPr>
        </p:nvSpPr>
        <p:spPr/>
        <p:txBody>
          <a:bodyPr/>
          <a:lstStyle/>
          <a:p>
            <a:r>
              <a:rPr lang="en-US" dirty="0"/>
              <a:t>Agricultural industrialization and technological change</a:t>
            </a:r>
          </a:p>
        </p:txBody>
      </p:sp>
      <p:sp>
        <p:nvSpPr>
          <p:cNvPr id="3" name="Content Placeholder 2">
            <a:extLst>
              <a:ext uri="{FF2B5EF4-FFF2-40B4-BE49-F238E27FC236}">
                <a16:creationId xmlns:a16="http://schemas.microsoft.com/office/drawing/2014/main" id="{9C8FD03D-04E9-4710-89D5-D87D47AB29A0}"/>
              </a:ext>
            </a:extLst>
          </p:cNvPr>
          <p:cNvSpPr>
            <a:spLocks noGrp="1"/>
          </p:cNvSpPr>
          <p:nvPr>
            <p:ph idx="1"/>
          </p:nvPr>
        </p:nvSpPr>
        <p:spPr/>
        <p:txBody>
          <a:bodyPr/>
          <a:lstStyle/>
          <a:p>
            <a:r>
              <a:rPr lang="en-US" dirty="0"/>
              <a:t>Livestock sector</a:t>
            </a:r>
          </a:p>
          <a:p>
            <a:pPr lvl="1"/>
            <a:r>
              <a:rPr lang="en-US" dirty="0"/>
              <a:t>Seen a similar rise in the use of industrial inputs.</a:t>
            </a:r>
          </a:p>
          <a:p>
            <a:pPr lvl="1"/>
            <a:r>
              <a:rPr lang="en-US" dirty="0"/>
              <a:t>Productivity increases from </a:t>
            </a:r>
            <a:r>
              <a:rPr lang="en-US" b="1" dirty="0"/>
              <a:t>shortening the time from birth to slaughter</a:t>
            </a:r>
            <a:r>
              <a:rPr lang="en-US" dirty="0"/>
              <a:t>.</a:t>
            </a:r>
          </a:p>
          <a:p>
            <a:pPr lvl="1"/>
            <a:r>
              <a:rPr lang="en-US" dirty="0"/>
              <a:t>Advances in </a:t>
            </a:r>
            <a:r>
              <a:rPr lang="en-US" b="1" dirty="0"/>
              <a:t>animal nutrition</a:t>
            </a:r>
            <a:r>
              <a:rPr lang="en-US" dirty="0"/>
              <a:t> and growth led to the introduction of concentrated feeds and synthesized vitamins and hormones.</a:t>
            </a:r>
          </a:p>
          <a:p>
            <a:pPr lvl="1"/>
            <a:r>
              <a:rPr lang="en-US" dirty="0"/>
              <a:t>Reduced the need for extensive pasture areas and allowed farmers to move livestock production into </a:t>
            </a:r>
            <a:r>
              <a:rPr lang="en-US" b="1" dirty="0"/>
              <a:t>confinement facilities</a:t>
            </a:r>
            <a:r>
              <a:rPr lang="en-US" dirty="0"/>
              <a:t>.</a:t>
            </a:r>
          </a:p>
          <a:p>
            <a:pPr lvl="1"/>
            <a:r>
              <a:rPr lang="en-US" b="1" dirty="0"/>
              <a:t>Concentrated animal feeding operation</a:t>
            </a:r>
            <a:r>
              <a:rPr lang="en-US" dirty="0"/>
              <a:t> (CAFO), confines livestock, including cattle, sheep, turkeys, chickens, and hogs, at high densities in cages.</a:t>
            </a:r>
          </a:p>
          <a:p>
            <a:pPr lvl="1"/>
            <a:r>
              <a:rPr lang="en-US" dirty="0"/>
              <a:t>Required additional inputs of vaccines and antibiotics in order to combat the spread of diseases that reduce productivity.</a:t>
            </a:r>
          </a:p>
        </p:txBody>
      </p:sp>
    </p:spTree>
    <p:extLst>
      <p:ext uri="{BB962C8B-B14F-4D97-AF65-F5344CB8AC3E}">
        <p14:creationId xmlns:p14="http://schemas.microsoft.com/office/powerpoint/2010/main" val="311313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19A0D-C281-4E3A-BC74-B95FE5E8EAAD}"/>
              </a:ext>
            </a:extLst>
          </p:cNvPr>
          <p:cNvSpPr>
            <a:spLocks noGrp="1"/>
          </p:cNvSpPr>
          <p:nvPr>
            <p:ph type="title"/>
          </p:nvPr>
        </p:nvSpPr>
        <p:spPr/>
        <p:txBody>
          <a:bodyPr/>
          <a:lstStyle/>
          <a:p>
            <a:r>
              <a:rPr lang="en-US" dirty="0"/>
              <a:t>Classifying Agricultural Practices</a:t>
            </a:r>
          </a:p>
        </p:txBody>
      </p:sp>
      <p:sp>
        <p:nvSpPr>
          <p:cNvPr id="3" name="Content Placeholder 2">
            <a:extLst>
              <a:ext uri="{FF2B5EF4-FFF2-40B4-BE49-F238E27FC236}">
                <a16:creationId xmlns:a16="http://schemas.microsoft.com/office/drawing/2014/main" id="{F13597C4-BB29-4F65-A5BC-85D50F6BEB76}"/>
              </a:ext>
            </a:extLst>
          </p:cNvPr>
          <p:cNvSpPr>
            <a:spLocks noGrp="1"/>
          </p:cNvSpPr>
          <p:nvPr>
            <p:ph idx="1"/>
          </p:nvPr>
        </p:nvSpPr>
        <p:spPr/>
        <p:txBody>
          <a:bodyPr/>
          <a:lstStyle/>
          <a:p>
            <a:r>
              <a:rPr lang="en-US" dirty="0"/>
              <a:t>Farming systems</a:t>
            </a:r>
          </a:p>
          <a:p>
            <a:pPr lvl="1"/>
            <a:r>
              <a:rPr lang="en-US" dirty="0"/>
              <a:t>Farms that share a </a:t>
            </a:r>
            <a:r>
              <a:rPr lang="en-US" b="1" dirty="0"/>
              <a:t>similar resource base</a:t>
            </a:r>
            <a:r>
              <a:rPr lang="en-US" dirty="0"/>
              <a:t>.</a:t>
            </a:r>
          </a:p>
          <a:p>
            <a:pPr lvl="1"/>
            <a:r>
              <a:rPr lang="en-US" dirty="0"/>
              <a:t>Distinctive mix of three fundamental variables: land, labor, and capital.</a:t>
            </a:r>
          </a:p>
          <a:p>
            <a:pPr lvl="1"/>
            <a:r>
              <a:rPr lang="en-US" dirty="0"/>
              <a:t>Climate, water availability, slope, topography, and soil quality.</a:t>
            </a:r>
          </a:p>
          <a:p>
            <a:pPr lvl="1"/>
            <a:r>
              <a:rPr lang="en-US" dirty="0"/>
              <a:t>Similar set of practices including crop and livestock types.</a:t>
            </a:r>
          </a:p>
          <a:p>
            <a:pPr lvl="1"/>
            <a:r>
              <a:rPr lang="en-US" dirty="0"/>
              <a:t>Property ownership, farm size, temporal and spatial patterns of cultivation and animal rearing, and the use of machinery or irrigation.</a:t>
            </a:r>
          </a:p>
          <a:p>
            <a:r>
              <a:rPr lang="en-US" dirty="0"/>
              <a:t>Peasant</a:t>
            </a:r>
          </a:p>
          <a:p>
            <a:pPr lvl="1"/>
            <a:r>
              <a:rPr lang="en-US" dirty="0"/>
              <a:t>Small-scale farmers who own their fields.</a:t>
            </a:r>
          </a:p>
          <a:p>
            <a:pPr lvl="1"/>
            <a:r>
              <a:rPr lang="en-US" dirty="0"/>
              <a:t>Rely on family labor and produce both for their own subsistence and for sale in the market.</a:t>
            </a:r>
          </a:p>
          <a:p>
            <a:pPr lvl="1"/>
            <a:r>
              <a:rPr lang="en-US" dirty="0"/>
              <a:t>Often represent a </a:t>
            </a:r>
            <a:r>
              <a:rPr lang="en-US" b="1" dirty="0"/>
              <a:t>distinctive folk culture</a:t>
            </a:r>
            <a:r>
              <a:rPr lang="en-US" dirty="0"/>
              <a:t> and </a:t>
            </a:r>
            <a:r>
              <a:rPr lang="en-US" b="1" dirty="0"/>
              <a:t>socioeconomic class</a:t>
            </a:r>
            <a:r>
              <a:rPr lang="en-US" dirty="0"/>
              <a:t> strongly rooted in the land.</a:t>
            </a:r>
          </a:p>
        </p:txBody>
      </p:sp>
    </p:spTree>
    <p:extLst>
      <p:ext uri="{BB962C8B-B14F-4D97-AF65-F5344CB8AC3E}">
        <p14:creationId xmlns:p14="http://schemas.microsoft.com/office/powerpoint/2010/main" val="2792192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DE157-92FC-4BD5-8565-AAE493BF14C3}"/>
              </a:ext>
            </a:extLst>
          </p:cNvPr>
          <p:cNvSpPr>
            <a:spLocks noGrp="1"/>
          </p:cNvSpPr>
          <p:nvPr>
            <p:ph type="title"/>
          </p:nvPr>
        </p:nvSpPr>
        <p:spPr/>
        <p:txBody>
          <a:bodyPr/>
          <a:lstStyle/>
          <a:p>
            <a:r>
              <a:rPr lang="en-US" dirty="0"/>
              <a:t>CAFO facility, Indiana</a:t>
            </a:r>
          </a:p>
        </p:txBody>
      </p:sp>
      <p:pic>
        <p:nvPicPr>
          <p:cNvPr id="6" name="Picture 5">
            <a:extLst>
              <a:ext uri="{FF2B5EF4-FFF2-40B4-BE49-F238E27FC236}">
                <a16:creationId xmlns:a16="http://schemas.microsoft.com/office/drawing/2014/main" id="{C96F90D3-DF28-4CCF-A462-194B72E470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800" y="1337703"/>
            <a:ext cx="6675120" cy="5386947"/>
          </a:xfrm>
          <a:prstGeom prst="rect">
            <a:avLst/>
          </a:prstGeom>
        </p:spPr>
      </p:pic>
    </p:spTree>
    <p:extLst>
      <p:ext uri="{BB962C8B-B14F-4D97-AF65-F5344CB8AC3E}">
        <p14:creationId xmlns:p14="http://schemas.microsoft.com/office/powerpoint/2010/main" val="1485294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E6751-03E3-4741-9AD7-C257A6C45406}"/>
              </a:ext>
            </a:extLst>
          </p:cNvPr>
          <p:cNvSpPr>
            <a:spLocks noGrp="1"/>
          </p:cNvSpPr>
          <p:nvPr>
            <p:ph type="title"/>
          </p:nvPr>
        </p:nvSpPr>
        <p:spPr/>
        <p:txBody>
          <a:bodyPr/>
          <a:lstStyle/>
          <a:p>
            <a:r>
              <a:rPr lang="en-US" dirty="0"/>
              <a:t>Agricultural industrialization and technological change</a:t>
            </a:r>
          </a:p>
        </p:txBody>
      </p:sp>
      <p:sp>
        <p:nvSpPr>
          <p:cNvPr id="4" name="Content Placeholder 3">
            <a:extLst>
              <a:ext uri="{FF2B5EF4-FFF2-40B4-BE49-F238E27FC236}">
                <a16:creationId xmlns:a16="http://schemas.microsoft.com/office/drawing/2014/main" id="{B010AADD-A3E4-4004-9303-3E7AFC2CD189}"/>
              </a:ext>
            </a:extLst>
          </p:cNvPr>
          <p:cNvSpPr>
            <a:spLocks noGrp="1"/>
          </p:cNvSpPr>
          <p:nvPr>
            <p:ph idx="1"/>
          </p:nvPr>
        </p:nvSpPr>
        <p:spPr/>
        <p:txBody>
          <a:bodyPr/>
          <a:lstStyle/>
          <a:p>
            <a:r>
              <a:rPr lang="en-US" dirty="0"/>
              <a:t>Increasing mechanization</a:t>
            </a:r>
          </a:p>
          <a:p>
            <a:pPr lvl="1"/>
            <a:r>
              <a:rPr lang="en-US" dirty="0"/>
              <a:t>Industrialized farms are dependent on </a:t>
            </a:r>
            <a:r>
              <a:rPr lang="en-US" b="1" dirty="0"/>
              <a:t>fossil fuels</a:t>
            </a:r>
            <a:r>
              <a:rPr lang="en-US" dirty="0"/>
              <a:t>.</a:t>
            </a:r>
          </a:p>
          <a:p>
            <a:pPr lvl="1"/>
            <a:r>
              <a:rPr lang="en-US" dirty="0"/>
              <a:t>Propel the cultivators and harvesters, pump the irrigation water, heat buildings.</a:t>
            </a:r>
          </a:p>
          <a:p>
            <a:pPr lvl="1"/>
            <a:r>
              <a:rPr lang="en-US" dirty="0"/>
              <a:t>Machinery is growing ever more sophisticated (and expensive).</a:t>
            </a:r>
          </a:p>
          <a:p>
            <a:pPr lvl="1"/>
            <a:r>
              <a:rPr lang="en-US" dirty="0"/>
              <a:t>Greatly increased both </a:t>
            </a:r>
            <a:r>
              <a:rPr lang="en-US" b="1" dirty="0"/>
              <a:t>labor productivity</a:t>
            </a:r>
            <a:r>
              <a:rPr lang="en-US" dirty="0"/>
              <a:t> and, indirectly, the </a:t>
            </a:r>
            <a:r>
              <a:rPr lang="en-US" b="1" dirty="0"/>
              <a:t>size of farms</a:t>
            </a:r>
            <a:r>
              <a:rPr lang="en-US" dirty="0"/>
              <a:t>.</a:t>
            </a:r>
          </a:p>
          <a:p>
            <a:pPr lvl="1"/>
            <a:r>
              <a:rPr lang="en-US" dirty="0"/>
              <a:t>Fewer workers are needed, and vast portions of rural areas around the world are experiencing depopulation even as they become more productive.</a:t>
            </a:r>
          </a:p>
          <a:p>
            <a:pPr lvl="1"/>
            <a:r>
              <a:rPr lang="en-US" dirty="0"/>
              <a:t>Development of cold chains.</a:t>
            </a:r>
          </a:p>
          <a:p>
            <a:pPr lvl="1"/>
            <a:r>
              <a:rPr lang="en-US" dirty="0"/>
              <a:t>New refrigeration and food-freezing technologies to keep farm produce fresh in climate-controlled environments.</a:t>
            </a:r>
          </a:p>
        </p:txBody>
      </p:sp>
    </p:spTree>
    <p:extLst>
      <p:ext uri="{BB962C8B-B14F-4D97-AF65-F5344CB8AC3E}">
        <p14:creationId xmlns:p14="http://schemas.microsoft.com/office/powerpoint/2010/main" val="1670985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1EDC-03B6-4FA6-B7F5-01B375691A41}"/>
              </a:ext>
            </a:extLst>
          </p:cNvPr>
          <p:cNvSpPr>
            <a:spLocks noGrp="1"/>
          </p:cNvSpPr>
          <p:nvPr>
            <p:ph type="title"/>
          </p:nvPr>
        </p:nvSpPr>
        <p:spPr/>
        <p:txBody>
          <a:bodyPr/>
          <a:lstStyle/>
          <a:p>
            <a:r>
              <a:rPr lang="en-US" dirty="0"/>
              <a:t>Cold Chain Technology and Processes</a:t>
            </a:r>
          </a:p>
        </p:txBody>
      </p:sp>
      <p:pic>
        <p:nvPicPr>
          <p:cNvPr id="4098" name="Picture 2">
            <a:extLst>
              <a:ext uri="{FF2B5EF4-FFF2-40B4-BE49-F238E27FC236}">
                <a16:creationId xmlns:a16="http://schemas.microsoft.com/office/drawing/2014/main" id="{007C72DA-591B-4963-B550-A275E8A84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446" y="1455031"/>
            <a:ext cx="3967013" cy="52828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33D9B07-6D12-4509-9A2A-E5679BB17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885" y="1455031"/>
            <a:ext cx="3962122" cy="52828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DA2300A-49A0-49DB-AAE9-D75B0430FD1B}"/>
              </a:ext>
            </a:extLst>
          </p:cNvPr>
          <p:cNvSpPr/>
          <p:nvPr/>
        </p:nvSpPr>
        <p:spPr>
          <a:xfrm>
            <a:off x="6252818" y="1085699"/>
            <a:ext cx="5192255" cy="369332"/>
          </a:xfrm>
          <a:prstGeom prst="rect">
            <a:avLst/>
          </a:prstGeom>
        </p:spPr>
        <p:txBody>
          <a:bodyPr wrap="none">
            <a:spAutoFit/>
          </a:bodyPr>
          <a:lstStyle/>
          <a:p>
            <a:r>
              <a:rPr lang="en-US" b="1" dirty="0">
                <a:solidFill>
                  <a:srgbClr val="0066BF"/>
                </a:solidFill>
                <a:latin typeface="Arial Narrow" panose="020B0606020202030204" pitchFamily="34" charset="0"/>
              </a:rPr>
              <a:t>Crownless Pineapples in Cold Chain Inspection Room</a:t>
            </a:r>
          </a:p>
        </p:txBody>
      </p:sp>
      <p:sp>
        <p:nvSpPr>
          <p:cNvPr id="7" name="Rectangle 6">
            <a:extLst>
              <a:ext uri="{FF2B5EF4-FFF2-40B4-BE49-F238E27FC236}">
                <a16:creationId xmlns:a16="http://schemas.microsoft.com/office/drawing/2014/main" id="{D220338A-827E-4337-A960-39EB09CBD00E}"/>
              </a:ext>
            </a:extLst>
          </p:cNvPr>
          <p:cNvSpPr/>
          <p:nvPr/>
        </p:nvSpPr>
        <p:spPr>
          <a:xfrm>
            <a:off x="1087355" y="1085699"/>
            <a:ext cx="4038285" cy="369332"/>
          </a:xfrm>
          <a:prstGeom prst="rect">
            <a:avLst/>
          </a:prstGeom>
        </p:spPr>
        <p:txBody>
          <a:bodyPr wrap="none">
            <a:spAutoFit/>
          </a:bodyPr>
          <a:lstStyle/>
          <a:p>
            <a:r>
              <a:rPr lang="en-US" b="1" dirty="0">
                <a:solidFill>
                  <a:srgbClr val="0066BF"/>
                </a:solidFill>
                <a:latin typeface="Arial Narrow" panose="020B0606020202030204" pitchFamily="34" charset="0"/>
              </a:rPr>
              <a:t>Source Loading of Chilled Meat in a Reefer</a:t>
            </a:r>
          </a:p>
        </p:txBody>
      </p:sp>
    </p:spTree>
    <p:extLst>
      <p:ext uri="{BB962C8B-B14F-4D97-AF65-F5344CB8AC3E}">
        <p14:creationId xmlns:p14="http://schemas.microsoft.com/office/powerpoint/2010/main" val="1098470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C3356-60E1-47A3-B05A-2DAD25A39E17}"/>
              </a:ext>
            </a:extLst>
          </p:cNvPr>
          <p:cNvSpPr>
            <a:spLocks noGrp="1"/>
          </p:cNvSpPr>
          <p:nvPr>
            <p:ph type="title"/>
          </p:nvPr>
        </p:nvSpPr>
        <p:spPr/>
        <p:txBody>
          <a:bodyPr/>
          <a:lstStyle/>
          <a:p>
            <a:r>
              <a:rPr lang="en-US" dirty="0"/>
              <a:t>Agricultural industrialization and technological change</a:t>
            </a:r>
          </a:p>
        </p:txBody>
      </p:sp>
      <p:sp>
        <p:nvSpPr>
          <p:cNvPr id="3" name="Content Placeholder 2">
            <a:extLst>
              <a:ext uri="{FF2B5EF4-FFF2-40B4-BE49-F238E27FC236}">
                <a16:creationId xmlns:a16="http://schemas.microsoft.com/office/drawing/2014/main" id="{25EBB790-8676-437B-8760-EBBCF8DDB54F}"/>
              </a:ext>
            </a:extLst>
          </p:cNvPr>
          <p:cNvSpPr>
            <a:spLocks noGrp="1"/>
          </p:cNvSpPr>
          <p:nvPr>
            <p:ph idx="1"/>
          </p:nvPr>
        </p:nvSpPr>
        <p:spPr/>
        <p:txBody>
          <a:bodyPr/>
          <a:lstStyle/>
          <a:p>
            <a:r>
              <a:rPr lang="en-US" dirty="0"/>
              <a:t>Emergence of biotechnology and genetic engineering</a:t>
            </a:r>
          </a:p>
          <a:p>
            <a:pPr lvl="1"/>
            <a:r>
              <a:rPr lang="en-US" dirty="0"/>
              <a:t>Pieces of DNA can be recombined with the DNA of other organisms to produce new properties, such as pesticide tolerance or disease resistance.</a:t>
            </a:r>
          </a:p>
          <a:p>
            <a:pPr lvl="1"/>
            <a:r>
              <a:rPr lang="en-US" dirty="0"/>
              <a:t>Transferred not only between plant species but also between plant and animal species.</a:t>
            </a:r>
          </a:p>
          <a:p>
            <a:pPr lvl="1"/>
            <a:r>
              <a:rPr lang="en-US" dirty="0"/>
              <a:t>Genetically modified organisms (GMO).</a:t>
            </a:r>
          </a:p>
          <a:p>
            <a:pPr lvl="1"/>
            <a:r>
              <a:rPr lang="en-US" dirty="0"/>
              <a:t>Commercial production of GMO foods began first in the United States only in 1996.</a:t>
            </a:r>
          </a:p>
          <a:p>
            <a:pPr lvl="1"/>
            <a:r>
              <a:rPr lang="en-US" dirty="0"/>
              <a:t>90% of all soybeans, corn, sugar beets, and canola produced in the United States are genetically modified varieties.</a:t>
            </a:r>
          </a:p>
        </p:txBody>
      </p:sp>
      <p:pic>
        <p:nvPicPr>
          <p:cNvPr id="4" name="Picture 2" descr="C:\Users\ecojpr\AppData\Local\Microsoft\Windows\Temporary Internet Files\Content.IE5\H0P94DF5\MC900442072[1].wmf">
            <a:extLst>
              <a:ext uri="{FF2B5EF4-FFF2-40B4-BE49-F238E27FC236}">
                <a16:creationId xmlns:a16="http://schemas.microsoft.com/office/drawing/2014/main" id="{05ED0556-B4CC-49A5-8CF2-887AB7B75D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5949698"/>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78436C-1402-4ECC-B1F5-9CDA8923474F}"/>
              </a:ext>
            </a:extLst>
          </p:cNvPr>
          <p:cNvSpPr txBox="1"/>
          <p:nvPr/>
        </p:nvSpPr>
        <p:spPr>
          <a:xfrm>
            <a:off x="2286000" y="5998791"/>
            <a:ext cx="5943599" cy="707886"/>
          </a:xfrm>
          <a:prstGeom prst="rect">
            <a:avLst/>
          </a:prstGeom>
          <a:noFill/>
        </p:spPr>
        <p:txBody>
          <a:bodyPr wrap="square" rtlCol="0">
            <a:spAutoFit/>
          </a:bodyPr>
          <a:lstStyle/>
          <a:p>
            <a:r>
              <a:rPr lang="en-US" sz="2000" b="1" dirty="0">
                <a:latin typeface="Arial Narrow" panose="020B0606020202030204" pitchFamily="34" charset="0"/>
              </a:rPr>
              <a:t>Explain some challenges to the global food system, such as the impact of technology and corporate interests.</a:t>
            </a:r>
          </a:p>
        </p:txBody>
      </p:sp>
    </p:spTree>
    <p:extLst>
      <p:ext uri="{BB962C8B-B14F-4D97-AF65-F5344CB8AC3E}">
        <p14:creationId xmlns:p14="http://schemas.microsoft.com/office/powerpoint/2010/main" val="2902427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837C71-8892-4105-B30F-E38AE86F96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1295400"/>
            <a:ext cx="7863840" cy="5518468"/>
          </a:xfrm>
          <a:prstGeom prst="rect">
            <a:avLst/>
          </a:prstGeom>
        </p:spPr>
      </p:pic>
      <p:sp>
        <p:nvSpPr>
          <p:cNvPr id="4" name="Title 3">
            <a:extLst>
              <a:ext uri="{FF2B5EF4-FFF2-40B4-BE49-F238E27FC236}">
                <a16:creationId xmlns:a16="http://schemas.microsoft.com/office/drawing/2014/main" id="{9E49F672-5768-4EB8-A75D-75376B71850E}"/>
              </a:ext>
            </a:extLst>
          </p:cNvPr>
          <p:cNvSpPr>
            <a:spLocks noGrp="1"/>
          </p:cNvSpPr>
          <p:nvPr>
            <p:ph type="title"/>
          </p:nvPr>
        </p:nvSpPr>
        <p:spPr/>
        <p:txBody>
          <a:bodyPr/>
          <a:lstStyle/>
          <a:p>
            <a:r>
              <a:rPr lang="en-US" dirty="0"/>
              <a:t>Worldwide use of genetically altered crop plants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22352-7EC3-CE45-870A-AC3922AAC15A}"/>
              </a:ext>
            </a:extLst>
          </p:cNvPr>
          <p:cNvSpPr>
            <a:spLocks noGrp="1"/>
          </p:cNvSpPr>
          <p:nvPr>
            <p:ph type="title"/>
          </p:nvPr>
        </p:nvSpPr>
        <p:spPr/>
        <p:txBody>
          <a:bodyPr/>
          <a:lstStyle/>
          <a:p>
            <a:pPr eaLnBrk="1" hangingPunct="1">
              <a:defRPr/>
            </a:pPr>
            <a:r>
              <a:rPr lang="en-US" dirty="0"/>
              <a:t>GMO Salmon: </a:t>
            </a:r>
            <a:r>
              <a:rPr lang="en-US" dirty="0" err="1"/>
              <a:t>AquaAdvantage</a:t>
            </a:r>
            <a:endParaRPr lang="en-US" dirty="0"/>
          </a:p>
        </p:txBody>
      </p:sp>
      <p:pic>
        <p:nvPicPr>
          <p:cNvPr id="61442" name="Picture 3">
            <a:extLst>
              <a:ext uri="{FF2B5EF4-FFF2-40B4-BE49-F238E27FC236}">
                <a16:creationId xmlns:a16="http://schemas.microsoft.com/office/drawing/2014/main" id="{05FA30A2-FA91-8947-A702-5BCC6619A1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6657" y="128111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4">
            <a:extLst>
              <a:ext uri="{FF2B5EF4-FFF2-40B4-BE49-F238E27FC236}">
                <a16:creationId xmlns:a16="http://schemas.microsoft.com/office/drawing/2014/main" id="{EFCDBBF9-B7CE-E84B-8C46-AC7E79B3C830}"/>
              </a:ext>
            </a:extLst>
          </p:cNvPr>
          <p:cNvSpPr txBox="1">
            <a:spLocks noChangeArrowheads="1"/>
          </p:cNvSpPr>
          <p:nvPr/>
        </p:nvSpPr>
        <p:spPr bwMode="auto">
          <a:xfrm>
            <a:off x="1447800" y="6477000"/>
            <a:ext cx="8443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200" dirty="0"/>
              <a:t>http://www.nytimes.com/2015/11/20/business/genetically-engineered-salmon-approved-for-consumption.html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998B-E223-DB48-998E-14719A33FD66}"/>
              </a:ext>
            </a:extLst>
          </p:cNvPr>
          <p:cNvSpPr>
            <a:spLocks noGrp="1"/>
          </p:cNvSpPr>
          <p:nvPr>
            <p:ph type="title"/>
          </p:nvPr>
        </p:nvSpPr>
        <p:spPr/>
        <p:txBody>
          <a:bodyPr/>
          <a:lstStyle/>
          <a:p>
            <a:pPr eaLnBrk="1" fontAlgn="auto" hangingPunct="1">
              <a:spcAft>
                <a:spcPts val="0"/>
              </a:spcAft>
              <a:defRPr/>
            </a:pPr>
            <a:r>
              <a:rPr lang="en-US" dirty="0"/>
              <a:t>Multinational Corporations in Agriculture</a:t>
            </a:r>
            <a:endParaRPr lang="en-US" dirty="0">
              <a:solidFill>
                <a:schemeClr val="accent1">
                  <a:lumMod val="75000"/>
                </a:schemeClr>
              </a:solidFill>
            </a:endParaRPr>
          </a:p>
        </p:txBody>
      </p:sp>
      <p:sp>
        <p:nvSpPr>
          <p:cNvPr id="4" name="Content Placeholder 3">
            <a:extLst>
              <a:ext uri="{FF2B5EF4-FFF2-40B4-BE49-F238E27FC236}">
                <a16:creationId xmlns:a16="http://schemas.microsoft.com/office/drawing/2014/main" id="{23BC4BD9-2A79-410C-B86D-5F73F5662416}"/>
              </a:ext>
            </a:extLst>
          </p:cNvPr>
          <p:cNvSpPr>
            <a:spLocks noGrp="1"/>
          </p:cNvSpPr>
          <p:nvPr>
            <p:ph idx="1"/>
          </p:nvPr>
        </p:nvSpPr>
        <p:spPr/>
        <p:txBody>
          <a:bodyPr/>
          <a:lstStyle/>
          <a:p>
            <a:r>
              <a:rPr lang="en-US" dirty="0"/>
              <a:t>Agribusiness</a:t>
            </a:r>
          </a:p>
          <a:p>
            <a:pPr lvl="1"/>
            <a:r>
              <a:rPr lang="en-US" dirty="0"/>
              <a:t>Highly mechanized, large-scale farming, usually under corporate ownership.</a:t>
            </a:r>
          </a:p>
          <a:p>
            <a:r>
              <a:rPr lang="en-US" dirty="0"/>
              <a:t>Monoculture</a:t>
            </a:r>
          </a:p>
          <a:p>
            <a:pPr lvl="1"/>
            <a:r>
              <a:rPr lang="en-US" dirty="0"/>
              <a:t>The raising of only one crop on a huge tract of land in agribusiness.</a:t>
            </a:r>
          </a:p>
          <a:p>
            <a:pPr lvl="1"/>
            <a:r>
              <a:rPr lang="en-US" dirty="0"/>
              <a:t>Vertical integration; firm involved in several stages of the process.</a:t>
            </a:r>
          </a:p>
          <a:p>
            <a:r>
              <a:rPr lang="en-US" dirty="0"/>
              <a:t>Chicken agribusiness</a:t>
            </a:r>
          </a:p>
          <a:p>
            <a:pPr lvl="1"/>
            <a:r>
              <a:rPr lang="en-US" dirty="0"/>
              <a:t>Since the 1990s, per-capita consumption of chicken has continued to grow as that of beef continues to decline.</a:t>
            </a:r>
          </a:p>
          <a:p>
            <a:pPr lvl="1"/>
            <a:r>
              <a:rPr lang="en-US" dirty="0"/>
              <a:t>(1) Mills that convert raw materials to poultry feed.</a:t>
            </a:r>
          </a:p>
          <a:p>
            <a:pPr lvl="1"/>
            <a:r>
              <a:rPr lang="en-US" dirty="0"/>
              <a:t>(2) Hatcheries where eggs are incubated.</a:t>
            </a:r>
          </a:p>
          <a:p>
            <a:pPr lvl="1"/>
            <a:r>
              <a:rPr lang="en-US" dirty="0"/>
              <a:t>(3) Slaughtering plants where the birds are butchered.</a:t>
            </a:r>
          </a:p>
          <a:p>
            <a:pPr lvl="1"/>
            <a:r>
              <a:rPr lang="en-US" dirty="0"/>
              <a:t>(4) Secondary processing facilities where mean turned into products.</a:t>
            </a:r>
          </a:p>
          <a:p>
            <a:pPr lvl="1"/>
            <a:r>
              <a:rPr lang="en-US" dirty="0"/>
              <a:t>(5) The product brands.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Placeholder 4">
            <a:extLst>
              <a:ext uri="{FF2B5EF4-FFF2-40B4-BE49-F238E27FC236}">
                <a16:creationId xmlns:a16="http://schemas.microsoft.com/office/drawing/2014/main" id="{CDB6B8B8-EFA1-6641-A05C-EB2F1FB4099E}"/>
              </a:ext>
            </a:extLst>
          </p:cNvPr>
          <p:cNvPicPr>
            <a:picLocks noChangeAspect="1"/>
          </p:cNvPicPr>
          <p:nvPr/>
        </p:nvPicPr>
        <p:blipFill>
          <a:blip r:embed="rId3" cstate="screen">
            <a:extLst>
              <a:ext uri="{28A0092B-C50C-407E-A947-70E740481C1C}">
                <a14:useLocalDpi xmlns:a14="http://schemas.microsoft.com/office/drawing/2010/main"/>
              </a:ext>
            </a:extLst>
          </a:blip>
          <a:srcRect l="-15498" r="-15498"/>
          <a:stretch>
            <a:fillRect/>
          </a:stretch>
        </p:blipFill>
        <p:spPr bwMode="auto">
          <a:xfrm>
            <a:off x="1002875" y="962571"/>
            <a:ext cx="10149840" cy="579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6D31B6-D875-43AB-B498-C7B63E0DD054}"/>
              </a:ext>
            </a:extLst>
          </p:cNvPr>
          <p:cNvSpPr>
            <a:spLocks noGrp="1"/>
          </p:cNvSpPr>
          <p:nvPr>
            <p:ph type="title"/>
          </p:nvPr>
        </p:nvSpPr>
        <p:spPr/>
        <p:txBody>
          <a:bodyPr/>
          <a:lstStyle/>
          <a:p>
            <a:r>
              <a:rPr lang="en-US" dirty="0"/>
              <a:t>Industrialized poultry, Bangkok, Thailand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947BC-6FF0-48DB-9C95-F5B72334675D}"/>
              </a:ext>
            </a:extLst>
          </p:cNvPr>
          <p:cNvSpPr>
            <a:spLocks noGrp="1"/>
          </p:cNvSpPr>
          <p:nvPr>
            <p:ph type="title"/>
          </p:nvPr>
        </p:nvSpPr>
        <p:spPr/>
        <p:txBody>
          <a:bodyPr/>
          <a:lstStyle/>
          <a:p>
            <a:r>
              <a:rPr lang="en-US" dirty="0"/>
              <a:t>Multinational Corporations in Agriculture</a:t>
            </a:r>
          </a:p>
        </p:txBody>
      </p:sp>
      <p:sp>
        <p:nvSpPr>
          <p:cNvPr id="4" name="Content Placeholder 3">
            <a:extLst>
              <a:ext uri="{FF2B5EF4-FFF2-40B4-BE49-F238E27FC236}">
                <a16:creationId xmlns:a16="http://schemas.microsoft.com/office/drawing/2014/main" id="{1EC91496-0571-4F70-A250-C8D233E7B76C}"/>
              </a:ext>
            </a:extLst>
          </p:cNvPr>
          <p:cNvSpPr>
            <a:spLocks noGrp="1"/>
          </p:cNvSpPr>
          <p:nvPr>
            <p:ph idx="1"/>
          </p:nvPr>
        </p:nvSpPr>
        <p:spPr/>
        <p:txBody>
          <a:bodyPr/>
          <a:lstStyle/>
          <a:p>
            <a:r>
              <a:rPr lang="en-US" dirty="0"/>
              <a:t>Contract farming</a:t>
            </a:r>
          </a:p>
          <a:p>
            <a:pPr lvl="1"/>
            <a:r>
              <a:rPr lang="en-US" dirty="0"/>
              <a:t>Arrangement between an independent farmer and an agribusiness company.</a:t>
            </a:r>
          </a:p>
          <a:p>
            <a:pPr lvl="1"/>
            <a:r>
              <a:rPr lang="en-US" dirty="0"/>
              <a:t>Farmer receives all the inputs from the company needed to produce a crop.</a:t>
            </a:r>
          </a:p>
          <a:p>
            <a:pPr lvl="1"/>
            <a:r>
              <a:rPr lang="en-US" dirty="0"/>
              <a:t>Conditions specified by the company.</a:t>
            </a:r>
          </a:p>
          <a:p>
            <a:pPr lvl="1"/>
            <a:r>
              <a:rPr lang="en-US" dirty="0"/>
              <a:t>Guaranteed buyer and price for the crop.</a:t>
            </a:r>
          </a:p>
          <a:p>
            <a:pPr lvl="1"/>
            <a:r>
              <a:rPr lang="en-US" dirty="0"/>
              <a:t>Widespread practice in the production of many different crops worldwide.</a:t>
            </a:r>
          </a:p>
          <a:p>
            <a:r>
              <a:rPr lang="en-US" dirty="0"/>
              <a:t>Chicken contract farming</a:t>
            </a:r>
          </a:p>
          <a:p>
            <a:pPr lvl="1"/>
            <a:r>
              <a:rPr lang="en-US" dirty="0"/>
              <a:t>Corporation provides all the hatchlings, feed, drugs, technical advice, and transport.</a:t>
            </a:r>
          </a:p>
          <a:p>
            <a:pPr lvl="1"/>
            <a:r>
              <a:rPr lang="en-US" dirty="0"/>
              <a:t>Promises to buy the finished chickens based on weight gained.</a:t>
            </a:r>
          </a:p>
          <a:p>
            <a:pPr lvl="1"/>
            <a:r>
              <a:rPr lang="en-US" dirty="0"/>
              <a:t>A stable and predictable income without bearing the cost of inputs.</a:t>
            </a:r>
          </a:p>
          <a:p>
            <a:pPr lvl="1"/>
            <a:r>
              <a:rPr lang="en-US" dirty="0"/>
              <a:t>Farmer bears all the risks in the event of crop failure and all the costs of farm maintenance.</a:t>
            </a:r>
          </a:p>
          <a:p>
            <a:pPr lvl="1"/>
            <a:r>
              <a:rPr lang="en-US" dirty="0"/>
              <a:t>90% of all U.S. chickens are grown under contract.</a:t>
            </a:r>
          </a:p>
        </p:txBody>
      </p:sp>
    </p:spTree>
    <p:extLst>
      <p:ext uri="{BB962C8B-B14F-4D97-AF65-F5344CB8AC3E}">
        <p14:creationId xmlns:p14="http://schemas.microsoft.com/office/powerpoint/2010/main" val="1453252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DC077-B8C9-4C66-B1CC-F24690415A26}"/>
              </a:ext>
            </a:extLst>
          </p:cNvPr>
          <p:cNvSpPr>
            <a:spLocks noGrp="1"/>
          </p:cNvSpPr>
          <p:nvPr>
            <p:ph type="title"/>
          </p:nvPr>
        </p:nvSpPr>
        <p:spPr/>
        <p:txBody>
          <a:bodyPr/>
          <a:lstStyle/>
          <a:p>
            <a:r>
              <a:rPr lang="en-US" dirty="0"/>
              <a:t>Persistence of Food Deprivation</a:t>
            </a:r>
          </a:p>
        </p:txBody>
      </p:sp>
      <p:sp>
        <p:nvSpPr>
          <p:cNvPr id="3" name="Content Placeholder 2">
            <a:extLst>
              <a:ext uri="{FF2B5EF4-FFF2-40B4-BE49-F238E27FC236}">
                <a16:creationId xmlns:a16="http://schemas.microsoft.com/office/drawing/2014/main" id="{52291062-AC07-4AB7-B364-F050E5E99163}"/>
              </a:ext>
            </a:extLst>
          </p:cNvPr>
          <p:cNvSpPr>
            <a:spLocks noGrp="1"/>
          </p:cNvSpPr>
          <p:nvPr>
            <p:ph idx="1"/>
          </p:nvPr>
        </p:nvSpPr>
        <p:spPr/>
        <p:txBody>
          <a:bodyPr/>
          <a:lstStyle/>
          <a:p>
            <a:r>
              <a:rPr lang="en-US" dirty="0"/>
              <a:t>Paradoxes</a:t>
            </a:r>
          </a:p>
          <a:p>
            <a:pPr lvl="1"/>
            <a:r>
              <a:rPr lang="en-US" dirty="0"/>
              <a:t>Overconsumption resulting in conditions such as hearth diseases, obesity and diabetes.</a:t>
            </a:r>
          </a:p>
          <a:p>
            <a:pPr lvl="1"/>
            <a:r>
              <a:rPr lang="en-US" dirty="0"/>
              <a:t>Chronic malnutrition in several parts of the world.</a:t>
            </a:r>
          </a:p>
          <a:p>
            <a:pPr lvl="1"/>
            <a:r>
              <a:rPr lang="en-US" dirty="0"/>
              <a:t>Disappearance of famines.</a:t>
            </a:r>
          </a:p>
          <a:p>
            <a:pPr lvl="1"/>
            <a:r>
              <a:rPr lang="en-US" dirty="0"/>
              <a:t>Food production has grown more rapidly than the world population over the past 50 or 60 years.</a:t>
            </a:r>
          </a:p>
          <a:p>
            <a:pPr lvl="1"/>
            <a:r>
              <a:rPr lang="en-US" dirty="0"/>
              <a:t>Per capita, more food is available today than in 1950, when fewer than half as many people lived on Earth.</a:t>
            </a:r>
          </a:p>
        </p:txBody>
      </p:sp>
    </p:spTree>
    <p:extLst>
      <p:ext uri="{BB962C8B-B14F-4D97-AF65-F5344CB8AC3E}">
        <p14:creationId xmlns:p14="http://schemas.microsoft.com/office/powerpoint/2010/main" val="852375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88D39-A63E-486C-A351-2FA2D29D6CAA}"/>
              </a:ext>
            </a:extLst>
          </p:cNvPr>
          <p:cNvSpPr>
            <a:spLocks noGrp="1"/>
          </p:cNvSpPr>
          <p:nvPr>
            <p:ph type="title"/>
          </p:nvPr>
        </p:nvSpPr>
        <p:spPr/>
        <p:txBody>
          <a:bodyPr/>
          <a:lstStyle/>
          <a:p>
            <a:r>
              <a:rPr lang="en-US" dirty="0"/>
              <a:t>Classifying Agricultural Practices</a:t>
            </a:r>
          </a:p>
        </p:txBody>
      </p:sp>
      <p:sp>
        <p:nvSpPr>
          <p:cNvPr id="4" name="Content Placeholder 3">
            <a:extLst>
              <a:ext uri="{FF2B5EF4-FFF2-40B4-BE49-F238E27FC236}">
                <a16:creationId xmlns:a16="http://schemas.microsoft.com/office/drawing/2014/main" id="{F7E5592E-C53B-42FE-8890-DB89B5E20D2B}"/>
              </a:ext>
            </a:extLst>
          </p:cNvPr>
          <p:cNvSpPr>
            <a:spLocks noGrp="1"/>
          </p:cNvSpPr>
          <p:nvPr>
            <p:ph idx="1"/>
          </p:nvPr>
        </p:nvSpPr>
        <p:spPr/>
        <p:txBody>
          <a:bodyPr/>
          <a:lstStyle/>
          <a:p>
            <a:r>
              <a:rPr lang="en-US" dirty="0"/>
              <a:t>Extensive agriculture</a:t>
            </a:r>
          </a:p>
          <a:p>
            <a:pPr lvl="1"/>
            <a:r>
              <a:rPr lang="en-US" dirty="0"/>
              <a:t>Farming and livestock raising using low levels of labor and capital relative to the areal extent of land under production.</a:t>
            </a:r>
          </a:p>
          <a:p>
            <a:pPr lvl="1"/>
            <a:r>
              <a:rPr lang="en-US" dirty="0"/>
              <a:t>Relying on </a:t>
            </a:r>
            <a:r>
              <a:rPr lang="en-US" b="1" dirty="0"/>
              <a:t>natural soil fertility and prevailing climate</a:t>
            </a:r>
            <a:r>
              <a:rPr lang="en-US" dirty="0"/>
              <a:t>.</a:t>
            </a:r>
          </a:p>
          <a:p>
            <a:r>
              <a:rPr lang="en-US" dirty="0"/>
              <a:t>Intensive agriculture</a:t>
            </a:r>
          </a:p>
          <a:p>
            <a:pPr lvl="1"/>
            <a:r>
              <a:rPr lang="en-US" dirty="0"/>
              <a:t>Farming and livestock raising using </a:t>
            </a:r>
            <a:r>
              <a:rPr lang="en-US" b="1" dirty="0"/>
              <a:t>high levels of labor and capital</a:t>
            </a:r>
            <a:r>
              <a:rPr lang="en-US" dirty="0"/>
              <a:t> relative to the size of the landholding.</a:t>
            </a:r>
          </a:p>
          <a:p>
            <a:pPr lvl="1"/>
            <a:r>
              <a:rPr lang="en-US" b="1" dirty="0"/>
              <a:t>Overcoming environmental constraints</a:t>
            </a:r>
            <a:r>
              <a:rPr lang="en-US" dirty="0"/>
              <a:t> through irrigation, land reclamation, synthetic fertilizers, chemical pesticides and herbicides, and genetic engineering.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Picture 2">
            <a:extLst>
              <a:ext uri="{FF2B5EF4-FFF2-40B4-BE49-F238E27FC236}">
                <a16:creationId xmlns:a16="http://schemas.microsoft.com/office/drawing/2014/main" id="{EFDBF7B3-F985-8349-AAD4-CB26D11CC333}"/>
              </a:ext>
            </a:extLst>
          </p:cNvPr>
          <p:cNvSpPr>
            <a:spLocks noChangeAspect="1" noChangeArrowheads="1"/>
          </p:cNvSpPr>
          <p:nvPr/>
        </p:nvSpPr>
        <p:spPr bwMode="auto">
          <a:xfrm>
            <a:off x="2157414" y="533401"/>
            <a:ext cx="7877175"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
        <p:nvSpPr>
          <p:cNvPr id="2" name="Title 1">
            <a:extLst>
              <a:ext uri="{FF2B5EF4-FFF2-40B4-BE49-F238E27FC236}">
                <a16:creationId xmlns:a16="http://schemas.microsoft.com/office/drawing/2014/main" id="{E5BAA40B-072A-4010-AA12-B7509B9DD7C4}"/>
              </a:ext>
            </a:extLst>
          </p:cNvPr>
          <p:cNvSpPr>
            <a:spLocks noGrp="1"/>
          </p:cNvSpPr>
          <p:nvPr>
            <p:ph type="title"/>
          </p:nvPr>
        </p:nvSpPr>
        <p:spPr/>
        <p:txBody>
          <a:bodyPr/>
          <a:lstStyle/>
          <a:p>
            <a:r>
              <a:rPr lang="en-US" dirty="0"/>
              <a:t>Share of the population undernourished</a:t>
            </a:r>
          </a:p>
        </p:txBody>
      </p:sp>
      <p:pic>
        <p:nvPicPr>
          <p:cNvPr id="4" name="Picture 3">
            <a:extLst>
              <a:ext uri="{FF2B5EF4-FFF2-40B4-BE49-F238E27FC236}">
                <a16:creationId xmlns:a16="http://schemas.microsoft.com/office/drawing/2014/main" id="{09F5E190-27FE-450C-8DE4-A69FA6CE3D6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66936" y="1354982"/>
            <a:ext cx="7955280" cy="539824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15F7-5C62-3641-8B49-F8E75D240531}"/>
              </a:ext>
            </a:extLst>
          </p:cNvPr>
          <p:cNvSpPr>
            <a:spLocks noGrp="1"/>
          </p:cNvSpPr>
          <p:nvPr>
            <p:ph type="title"/>
          </p:nvPr>
        </p:nvSpPr>
        <p:spPr/>
        <p:txBody>
          <a:bodyPr/>
          <a:lstStyle/>
          <a:p>
            <a:pPr eaLnBrk="1" fontAlgn="auto" hangingPunct="1">
              <a:spcAft>
                <a:spcPts val="0"/>
              </a:spcAft>
              <a:defRPr/>
            </a:pPr>
            <a:r>
              <a:rPr lang="en-US" dirty="0"/>
              <a:t>Persistence of Food Deprivation</a:t>
            </a:r>
            <a:endParaRPr lang="en-US" dirty="0">
              <a:solidFill>
                <a:schemeClr val="accent1">
                  <a:lumMod val="75000"/>
                </a:schemeClr>
              </a:solidFill>
            </a:endParaRPr>
          </a:p>
        </p:txBody>
      </p:sp>
      <p:sp>
        <p:nvSpPr>
          <p:cNvPr id="4" name="Content Placeholder 3">
            <a:extLst>
              <a:ext uri="{FF2B5EF4-FFF2-40B4-BE49-F238E27FC236}">
                <a16:creationId xmlns:a16="http://schemas.microsoft.com/office/drawing/2014/main" id="{980CCA5D-6A6B-4034-A38B-C162E2564848}"/>
              </a:ext>
            </a:extLst>
          </p:cNvPr>
          <p:cNvSpPr>
            <a:spLocks noGrp="1"/>
          </p:cNvSpPr>
          <p:nvPr>
            <p:ph idx="1"/>
          </p:nvPr>
        </p:nvSpPr>
        <p:spPr/>
        <p:txBody>
          <a:bodyPr/>
          <a:lstStyle/>
          <a:p>
            <a:r>
              <a:rPr lang="en-US" dirty="0"/>
              <a:t>Factors for food deprivation</a:t>
            </a:r>
          </a:p>
          <a:p>
            <a:pPr lvl="1"/>
            <a:r>
              <a:rPr lang="en-US" dirty="0"/>
              <a:t>International political economics as a factor.</a:t>
            </a:r>
          </a:p>
          <a:p>
            <a:pPr lvl="1"/>
            <a:r>
              <a:rPr lang="en-US" dirty="0"/>
              <a:t>Government subsidies support many farmers in advanced economies.</a:t>
            </a:r>
          </a:p>
          <a:p>
            <a:pPr lvl="1"/>
            <a:r>
              <a:rPr lang="en-US" dirty="0"/>
              <a:t>Many developing countries do not grow enough food to feed their populations.</a:t>
            </a:r>
          </a:p>
          <a:p>
            <a:pPr lvl="1"/>
            <a:r>
              <a:rPr lang="en-US" dirty="0"/>
              <a:t>Cannot afford to purchase enough imported food to make up the difference.</a:t>
            </a:r>
          </a:p>
          <a:p>
            <a:pPr lvl="1"/>
            <a:r>
              <a:rPr lang="en-US" dirty="0"/>
              <a:t>Poor transportation infrastructure often prevents effective distribution. </a:t>
            </a:r>
          </a:p>
          <a:p>
            <a:pPr lvl="1"/>
            <a:r>
              <a:rPr lang="en-US" dirty="0"/>
              <a:t>Political instability can disrupt food shipments, and donated food often falls into the hands of corrupt local officials.</a:t>
            </a:r>
          </a:p>
          <a:p>
            <a:pPr lvl="1"/>
            <a:r>
              <a:rPr lang="en-US" dirty="0"/>
              <a:t>War:</a:t>
            </a:r>
          </a:p>
          <a:p>
            <a:pPr lvl="2"/>
            <a:r>
              <a:rPr lang="en-US" dirty="0"/>
              <a:t>Hunger used as a weapon.</a:t>
            </a:r>
          </a:p>
          <a:p>
            <a:pPr lvl="2"/>
            <a:r>
              <a:rPr lang="en-US" dirty="0"/>
              <a:t>Acts of siege warfare: seizing or destroying livestock etc.</a:t>
            </a:r>
          </a:p>
          <a:p>
            <a:pPr lvl="2"/>
            <a:r>
              <a:rPr lang="en-US" dirty="0"/>
              <a:t>Crops and soil destroyed.</a:t>
            </a:r>
          </a:p>
          <a:p>
            <a:pPr lvl="2"/>
            <a:r>
              <a:rPr lang="en-US" dirty="0"/>
              <a:t>Infrastructure is destroyed; local economies and human resources are devastated.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50ABF9-D88B-46E1-BA5D-844205A6D8E0}"/>
              </a:ext>
            </a:extLst>
          </p:cNvPr>
          <p:cNvSpPr>
            <a:spLocks noGrp="1"/>
          </p:cNvSpPr>
          <p:nvPr>
            <p:ph type="title"/>
          </p:nvPr>
        </p:nvSpPr>
        <p:spPr/>
        <p:txBody>
          <a:bodyPr/>
          <a:lstStyle/>
          <a:p>
            <a:r>
              <a:rPr lang="en-US" dirty="0"/>
              <a:t>Persistence of Food Deprivation</a:t>
            </a:r>
          </a:p>
        </p:txBody>
      </p:sp>
      <p:sp>
        <p:nvSpPr>
          <p:cNvPr id="3" name="Content Placeholder 2">
            <a:extLst>
              <a:ext uri="{FF2B5EF4-FFF2-40B4-BE49-F238E27FC236}">
                <a16:creationId xmlns:a16="http://schemas.microsoft.com/office/drawing/2014/main" id="{7AB38A41-E629-0140-A6CB-0FA37A360E32}"/>
              </a:ext>
            </a:extLst>
          </p:cNvPr>
          <p:cNvSpPr>
            <a:spLocks noGrp="1"/>
          </p:cNvSpPr>
          <p:nvPr>
            <p:ph idx="1"/>
          </p:nvPr>
        </p:nvSpPr>
        <p:spPr/>
        <p:txBody>
          <a:bodyPr rtlCol="0">
            <a:normAutofit/>
          </a:bodyPr>
          <a:lstStyle/>
          <a:p>
            <a:pPr eaLnBrk="1" fontAlgn="auto" hangingPunct="1">
              <a:spcAft>
                <a:spcPts val="0"/>
              </a:spcAft>
              <a:defRPr/>
            </a:pPr>
            <a:r>
              <a:rPr lang="en-US" dirty="0"/>
              <a:t>Food fears</a:t>
            </a:r>
          </a:p>
          <a:p>
            <a:pPr lvl="1" fontAlgn="auto">
              <a:spcAft>
                <a:spcPts val="0"/>
              </a:spcAft>
              <a:defRPr/>
            </a:pPr>
            <a:r>
              <a:rPr lang="en-US" dirty="0"/>
              <a:t>Globalized food system is particularly to food contaminations that can cause illness and even death.</a:t>
            </a:r>
          </a:p>
          <a:p>
            <a:pPr lvl="1" fontAlgn="auto">
              <a:spcAft>
                <a:spcPts val="0"/>
              </a:spcAft>
              <a:defRPr/>
            </a:pPr>
            <a:r>
              <a:rPr lang="en-US" dirty="0"/>
              <a:t>Food poisoning a significant factor for illness.</a:t>
            </a:r>
          </a:p>
          <a:p>
            <a:pPr eaLnBrk="1" fontAlgn="auto" hangingPunct="1">
              <a:spcAft>
                <a:spcPts val="0"/>
              </a:spcAft>
              <a:defRPr/>
            </a:pPr>
            <a:r>
              <a:rPr lang="en-US" dirty="0"/>
              <a:t>Foodborne outbreaks</a:t>
            </a:r>
          </a:p>
          <a:p>
            <a:pPr lvl="1" fontAlgn="auto">
              <a:spcAft>
                <a:spcPts val="0"/>
              </a:spcAft>
              <a:defRPr/>
            </a:pPr>
            <a:r>
              <a:rPr lang="en-US" dirty="0"/>
              <a:t>When two or more people acquire the same illness from the same contaminated food or drink.</a:t>
            </a:r>
          </a:p>
          <a:p>
            <a:pPr lvl="1" fontAlgn="auto">
              <a:spcAft>
                <a:spcPts val="0"/>
              </a:spcAft>
              <a:defRPr/>
            </a:pPr>
            <a:r>
              <a:rPr lang="en-US" dirty="0"/>
              <a:t>The centralization and globalization of food production systems have made foodborne outbreaks both more common and difficult to control.</a:t>
            </a:r>
          </a:p>
          <a:p>
            <a:pPr lvl="1" fontAlgn="auto">
              <a:spcAft>
                <a:spcPts val="0"/>
              </a:spcAft>
              <a:defRPr/>
            </a:pPr>
            <a:r>
              <a:rPr lang="en-US" dirty="0"/>
              <a:t>Frequent contaminants are various genetic strains and species of common viruses and bacteria.</a:t>
            </a:r>
          </a:p>
          <a:p>
            <a:pPr lvl="1" fontAlgn="auto">
              <a:spcAft>
                <a:spcPts val="0"/>
              </a:spcAft>
              <a:defRPr/>
            </a:pPr>
            <a:r>
              <a:rPr lang="en-US" dirty="0"/>
              <a:t>Salmonella. Hepatitis A. Norovirus.</a:t>
            </a:r>
          </a:p>
          <a:p>
            <a:pPr lvl="1" fontAlgn="auto">
              <a:spcAft>
                <a:spcPts val="0"/>
              </a:spcAft>
              <a:defRPr/>
            </a:pPr>
            <a:r>
              <a:rPr lang="en-US" dirty="0"/>
              <a:t>Particularly concerning fresh food.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83B49A-F9E2-4FAE-AD79-A2BD78572F10}"/>
              </a:ext>
            </a:extLst>
          </p:cNvPr>
          <p:cNvSpPr>
            <a:spLocks noGrp="1"/>
          </p:cNvSpPr>
          <p:nvPr>
            <p:ph type="title"/>
          </p:nvPr>
        </p:nvSpPr>
        <p:spPr/>
        <p:txBody>
          <a:bodyPr/>
          <a:lstStyle/>
          <a:p>
            <a:r>
              <a:rPr lang="en-US" dirty="0"/>
              <a:t>Vulnerabilities in the global food system: Large scale salad farming</a:t>
            </a:r>
          </a:p>
        </p:txBody>
      </p:sp>
      <p:pic>
        <p:nvPicPr>
          <p:cNvPr id="6" name="Picture 5">
            <a:extLst>
              <a:ext uri="{FF2B5EF4-FFF2-40B4-BE49-F238E27FC236}">
                <a16:creationId xmlns:a16="http://schemas.microsoft.com/office/drawing/2014/main" id="{6646A314-3311-4B24-8D6D-31119AB9AC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43200" y="1283442"/>
            <a:ext cx="6400800" cy="5469783"/>
          </a:xfrm>
          <a:prstGeom prst="rect">
            <a:avLst/>
          </a:prstGeom>
        </p:spPr>
      </p:pic>
    </p:spTree>
    <p:extLst>
      <p:ext uri="{BB962C8B-B14F-4D97-AF65-F5344CB8AC3E}">
        <p14:creationId xmlns:p14="http://schemas.microsoft.com/office/powerpoint/2010/main" val="412367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9B2326-E96D-44E9-A23E-86CDAD1DDDD3}"/>
              </a:ext>
            </a:extLst>
          </p:cNvPr>
          <p:cNvSpPr>
            <a:spLocks noGrp="1"/>
          </p:cNvSpPr>
          <p:nvPr>
            <p:ph type="title"/>
          </p:nvPr>
        </p:nvSpPr>
        <p:spPr/>
        <p:txBody>
          <a:bodyPr/>
          <a:lstStyle/>
          <a:p>
            <a:r>
              <a:rPr lang="en-US" dirty="0"/>
              <a:t>D – Agriculture and the Environment</a:t>
            </a:r>
          </a:p>
        </p:txBody>
      </p:sp>
      <p:sp>
        <p:nvSpPr>
          <p:cNvPr id="4" name="Text Placeholder 3">
            <a:extLst>
              <a:ext uri="{FF2B5EF4-FFF2-40B4-BE49-F238E27FC236}">
                <a16:creationId xmlns:a16="http://schemas.microsoft.com/office/drawing/2014/main" id="{EAD98D37-805F-40B7-A5EC-F25E868013BD}"/>
              </a:ext>
            </a:extLst>
          </p:cNvPr>
          <p:cNvSpPr>
            <a:spLocks noGrp="1"/>
          </p:cNvSpPr>
          <p:nvPr>
            <p:ph type="body" idx="1"/>
          </p:nvPr>
        </p:nvSpPr>
        <p:spPr/>
        <p:txBody>
          <a:bodyPr/>
          <a:lstStyle/>
          <a:p>
            <a:r>
              <a:rPr lang="en-US" dirty="0"/>
              <a:t>The complex interactions between industrial agriculture and the environment, especially with regard to issues of agrichemical use and climate change.</a:t>
            </a:r>
          </a:p>
        </p:txBody>
      </p:sp>
    </p:spTree>
    <p:extLst>
      <p:ext uri="{BB962C8B-B14F-4D97-AF65-F5344CB8AC3E}">
        <p14:creationId xmlns:p14="http://schemas.microsoft.com/office/powerpoint/2010/main" val="39813452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17650-14C9-48B6-BACB-028318B48AAC}"/>
              </a:ext>
            </a:extLst>
          </p:cNvPr>
          <p:cNvSpPr>
            <a:spLocks noGrp="1"/>
          </p:cNvSpPr>
          <p:nvPr>
            <p:ph type="title"/>
          </p:nvPr>
        </p:nvSpPr>
        <p:spPr/>
        <p:txBody>
          <a:bodyPr/>
          <a:lstStyle/>
          <a:p>
            <a:r>
              <a:rPr lang="en-US" dirty="0"/>
              <a:t>Environmental Costs of Industrial Agriculture</a:t>
            </a:r>
          </a:p>
        </p:txBody>
      </p:sp>
      <p:sp>
        <p:nvSpPr>
          <p:cNvPr id="5" name="Content Placeholder 4">
            <a:extLst>
              <a:ext uri="{FF2B5EF4-FFF2-40B4-BE49-F238E27FC236}">
                <a16:creationId xmlns:a16="http://schemas.microsoft.com/office/drawing/2014/main" id="{5B2648F8-33B6-491C-A8D2-D82ABE43A740}"/>
              </a:ext>
            </a:extLst>
          </p:cNvPr>
          <p:cNvSpPr>
            <a:spLocks noGrp="1"/>
          </p:cNvSpPr>
          <p:nvPr>
            <p:ph idx="1"/>
          </p:nvPr>
        </p:nvSpPr>
        <p:spPr/>
        <p:txBody>
          <a:bodyPr/>
          <a:lstStyle/>
          <a:p>
            <a:r>
              <a:rPr lang="en-US" dirty="0"/>
              <a:t>Water control</a:t>
            </a:r>
          </a:p>
          <a:p>
            <a:pPr lvl="1"/>
            <a:r>
              <a:rPr lang="en-US" dirty="0"/>
              <a:t>Land reclamation impacts (Netherlands).</a:t>
            </a:r>
          </a:p>
          <a:p>
            <a:pPr lvl="1"/>
            <a:r>
              <a:rPr lang="en-US" dirty="0"/>
              <a:t>Drainage of freshwater wetlands (half of original wetlands lost in the US; 90% for California).</a:t>
            </a:r>
          </a:p>
          <a:p>
            <a:pPr lvl="1"/>
            <a:r>
              <a:rPr lang="en-US" dirty="0"/>
              <a:t>Irrigated agricultures relies on </a:t>
            </a:r>
            <a:r>
              <a:rPr lang="en-US" b="1" dirty="0"/>
              <a:t>surface impoundments</a:t>
            </a:r>
            <a:r>
              <a:rPr lang="en-US" dirty="0"/>
              <a:t> with dams and </a:t>
            </a:r>
            <a:r>
              <a:rPr lang="en-US" b="1" dirty="0"/>
              <a:t>ground water extraction</a:t>
            </a:r>
            <a:r>
              <a:rPr lang="en-US" dirty="0"/>
              <a:t>.</a:t>
            </a:r>
          </a:p>
          <a:p>
            <a:pPr lvl="1"/>
            <a:r>
              <a:rPr lang="en-US" dirty="0"/>
              <a:t>Recent irrigation efforts have allowed “deserts to bloom” and greatly increased the amount of land under cultivation.</a:t>
            </a:r>
          </a:p>
          <a:p>
            <a:pPr lvl="1"/>
            <a:r>
              <a:rPr lang="en-US" dirty="0"/>
              <a:t>The risk of salinization (accumulation of salt on the soil top layer).</a:t>
            </a:r>
          </a:p>
        </p:txBody>
      </p:sp>
    </p:spTree>
    <p:extLst>
      <p:ext uri="{BB962C8B-B14F-4D97-AF65-F5344CB8AC3E}">
        <p14:creationId xmlns:p14="http://schemas.microsoft.com/office/powerpoint/2010/main" val="3989730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464978-350E-48B4-AB4C-7E39A27D6377}"/>
              </a:ext>
            </a:extLst>
          </p:cNvPr>
          <p:cNvSpPr>
            <a:spLocks noGrp="1"/>
          </p:cNvSpPr>
          <p:nvPr>
            <p:ph type="title"/>
          </p:nvPr>
        </p:nvSpPr>
        <p:spPr/>
        <p:txBody>
          <a:bodyPr/>
          <a:lstStyle/>
          <a:p>
            <a:r>
              <a:rPr lang="en-US" dirty="0"/>
              <a:t>Groundwater irrigated agriculture, Saudi Arabia</a:t>
            </a:r>
          </a:p>
        </p:txBody>
      </p:sp>
      <p:pic>
        <p:nvPicPr>
          <p:cNvPr id="6" name="Picture 5">
            <a:extLst>
              <a:ext uri="{FF2B5EF4-FFF2-40B4-BE49-F238E27FC236}">
                <a16:creationId xmlns:a16="http://schemas.microsoft.com/office/drawing/2014/main" id="{6BD55BCB-47CA-484C-BF20-FB05614959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4600" y="1181962"/>
            <a:ext cx="6477000" cy="5556395"/>
          </a:xfrm>
          <a:prstGeom prst="rect">
            <a:avLst/>
          </a:prstGeom>
        </p:spPr>
      </p:pic>
    </p:spTree>
    <p:extLst>
      <p:ext uri="{BB962C8B-B14F-4D97-AF65-F5344CB8AC3E}">
        <p14:creationId xmlns:p14="http://schemas.microsoft.com/office/powerpoint/2010/main" val="1972915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F34B-5A1E-4667-A3EE-1489AB2B6615}"/>
              </a:ext>
            </a:extLst>
          </p:cNvPr>
          <p:cNvSpPr>
            <a:spLocks noGrp="1"/>
          </p:cNvSpPr>
          <p:nvPr>
            <p:ph type="title"/>
          </p:nvPr>
        </p:nvSpPr>
        <p:spPr/>
        <p:txBody>
          <a:bodyPr/>
          <a:lstStyle/>
          <a:p>
            <a:r>
              <a:rPr lang="en-US" dirty="0"/>
              <a:t>Aral Sea, Central Asia (Kazakhstan and Uzbekistan)</a:t>
            </a:r>
          </a:p>
        </p:txBody>
      </p:sp>
      <p:pic>
        <p:nvPicPr>
          <p:cNvPr id="4" name="Picture 3">
            <a:extLst>
              <a:ext uri="{FF2B5EF4-FFF2-40B4-BE49-F238E27FC236}">
                <a16:creationId xmlns:a16="http://schemas.microsoft.com/office/drawing/2014/main" id="{5D7671D6-1CDD-480A-B19B-7F8CB1AB15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3903" y="1600200"/>
            <a:ext cx="10462297" cy="4772276"/>
          </a:xfrm>
          <a:prstGeom prst="rect">
            <a:avLst/>
          </a:prstGeom>
        </p:spPr>
      </p:pic>
    </p:spTree>
    <p:extLst>
      <p:ext uri="{BB962C8B-B14F-4D97-AF65-F5344CB8AC3E}">
        <p14:creationId xmlns:p14="http://schemas.microsoft.com/office/powerpoint/2010/main" val="9219952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C49FA7-0FD7-477F-BAEE-F00DBD13A688}"/>
              </a:ext>
            </a:extLst>
          </p:cNvPr>
          <p:cNvSpPr>
            <a:spLocks noGrp="1"/>
          </p:cNvSpPr>
          <p:nvPr>
            <p:ph type="title"/>
          </p:nvPr>
        </p:nvSpPr>
        <p:spPr/>
        <p:txBody>
          <a:bodyPr/>
          <a:lstStyle/>
          <a:p>
            <a:r>
              <a:rPr lang="en-US" dirty="0"/>
              <a:t>Agrichemicals</a:t>
            </a:r>
          </a:p>
        </p:txBody>
      </p:sp>
      <p:sp>
        <p:nvSpPr>
          <p:cNvPr id="4" name="Content Placeholder 3">
            <a:extLst>
              <a:ext uri="{FF2B5EF4-FFF2-40B4-BE49-F238E27FC236}">
                <a16:creationId xmlns:a16="http://schemas.microsoft.com/office/drawing/2014/main" id="{9595E3F1-F0C9-469D-AC90-554BA06149EB}"/>
              </a:ext>
            </a:extLst>
          </p:cNvPr>
          <p:cNvSpPr>
            <a:spLocks noGrp="1"/>
          </p:cNvSpPr>
          <p:nvPr>
            <p:ph idx="1"/>
          </p:nvPr>
        </p:nvSpPr>
        <p:spPr/>
        <p:txBody>
          <a:bodyPr/>
          <a:lstStyle/>
          <a:p>
            <a:r>
              <a:rPr lang="en-US" dirty="0"/>
              <a:t>Complex cost-benefit</a:t>
            </a:r>
          </a:p>
          <a:p>
            <a:pPr lvl="1"/>
            <a:r>
              <a:rPr lang="en-US" dirty="0"/>
              <a:t>Fertilizers, pesticides and herbicides.</a:t>
            </a:r>
          </a:p>
          <a:p>
            <a:pPr lvl="1"/>
            <a:r>
              <a:rPr lang="en-US" dirty="0"/>
              <a:t>Increased the productivity of farms in recent decades.</a:t>
            </a:r>
          </a:p>
          <a:p>
            <a:r>
              <a:rPr lang="en-US" dirty="0"/>
              <a:t>Pesticides</a:t>
            </a:r>
          </a:p>
          <a:p>
            <a:pPr lvl="1"/>
            <a:r>
              <a:rPr lang="en-US" dirty="0"/>
              <a:t>95% of the pesticide spray may not reach its pest target.</a:t>
            </a:r>
          </a:p>
          <a:p>
            <a:pPr lvl="1"/>
            <a:r>
              <a:rPr lang="en-US" dirty="0"/>
              <a:t>Pesticides kill insects indiscriminately.</a:t>
            </a:r>
          </a:p>
          <a:p>
            <a:pPr lvl="1"/>
            <a:r>
              <a:rPr lang="en-US" dirty="0"/>
              <a:t>Insect-feeding wildlife, especially birds, will decline.</a:t>
            </a:r>
          </a:p>
          <a:p>
            <a:pPr lvl="1"/>
            <a:r>
              <a:rPr lang="en-US" dirty="0"/>
              <a:t>Some pesticides also kill bees, which are necessary for the pollination of many agricultural crops.</a:t>
            </a:r>
          </a:p>
          <a:p>
            <a:pPr lvl="1"/>
            <a:r>
              <a:rPr lang="en-US" dirty="0"/>
              <a:t>Pesticides can enter the bodies of living animals and inhibit reproduction.</a:t>
            </a:r>
          </a:p>
          <a:p>
            <a:pPr lvl="1"/>
            <a:r>
              <a:rPr lang="en-US" dirty="0"/>
              <a:t>Pesticides are known to have adverse health effects on humans, including hormone disorders, skin and neurological diseases, and cancers.</a:t>
            </a:r>
          </a:p>
          <a:p>
            <a:pPr lvl="1"/>
            <a:r>
              <a:rPr lang="en-US" dirty="0"/>
              <a:t>Risks of runoffs from farm areas.</a:t>
            </a:r>
          </a:p>
        </p:txBody>
      </p:sp>
    </p:spTree>
    <p:extLst>
      <p:ext uri="{BB962C8B-B14F-4D97-AF65-F5344CB8AC3E}">
        <p14:creationId xmlns:p14="http://schemas.microsoft.com/office/powerpoint/2010/main" val="4208093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51B5-0C87-4DF5-BA93-E1590A517630}"/>
              </a:ext>
            </a:extLst>
          </p:cNvPr>
          <p:cNvSpPr>
            <a:spLocks noGrp="1"/>
          </p:cNvSpPr>
          <p:nvPr>
            <p:ph type="title"/>
          </p:nvPr>
        </p:nvSpPr>
        <p:spPr/>
        <p:txBody>
          <a:bodyPr/>
          <a:lstStyle/>
          <a:p>
            <a:r>
              <a:rPr lang="en-US" dirty="0"/>
              <a:t>Agrichemicals</a:t>
            </a:r>
          </a:p>
        </p:txBody>
      </p:sp>
      <p:sp>
        <p:nvSpPr>
          <p:cNvPr id="3" name="Content Placeholder 2">
            <a:extLst>
              <a:ext uri="{FF2B5EF4-FFF2-40B4-BE49-F238E27FC236}">
                <a16:creationId xmlns:a16="http://schemas.microsoft.com/office/drawing/2014/main" id="{ACD1A959-1140-46A1-96FB-B5E173840272}"/>
              </a:ext>
            </a:extLst>
          </p:cNvPr>
          <p:cNvSpPr>
            <a:spLocks noGrp="1"/>
          </p:cNvSpPr>
          <p:nvPr>
            <p:ph idx="1"/>
          </p:nvPr>
        </p:nvSpPr>
        <p:spPr/>
        <p:txBody>
          <a:bodyPr/>
          <a:lstStyle/>
          <a:p>
            <a:r>
              <a:rPr lang="en-US" dirty="0"/>
              <a:t>Fertilizers</a:t>
            </a:r>
          </a:p>
          <a:p>
            <a:pPr lvl="1"/>
            <a:r>
              <a:rPr lang="en-US" dirty="0"/>
              <a:t>Synthetic fertilizers are manufactured forms of naturally occurring plant nutrients.</a:t>
            </a:r>
          </a:p>
          <a:p>
            <a:pPr lvl="1"/>
            <a:r>
              <a:rPr lang="en-US" dirty="0"/>
              <a:t>Different environmental effects.</a:t>
            </a:r>
          </a:p>
          <a:p>
            <a:pPr lvl="1"/>
            <a:r>
              <a:rPr lang="en-US" dirty="0"/>
              <a:t>When excess synthetic fertilizer or animal wastes enter aquatic systems they produce a sudden flush of nutrients.</a:t>
            </a:r>
          </a:p>
          <a:p>
            <a:pPr lvl="1"/>
            <a:r>
              <a:rPr lang="en-US" dirty="0"/>
              <a:t>Can trigger rapid plant growth, most notably algae.</a:t>
            </a:r>
          </a:p>
          <a:p>
            <a:pPr lvl="1"/>
            <a:r>
              <a:rPr lang="en-US" dirty="0"/>
              <a:t>Nutrients in runoff result in “algae blooms,” sudden spurts of algae growth that turn bodies of water green.</a:t>
            </a:r>
          </a:p>
          <a:p>
            <a:pPr lvl="1"/>
            <a:r>
              <a:rPr lang="en-US" dirty="0"/>
              <a:t>Growth is so rapid and extensive that it consumes most of the dissolved oxygen in the water.</a:t>
            </a:r>
          </a:p>
          <a:p>
            <a:pPr lvl="1"/>
            <a:r>
              <a:rPr lang="en-US" dirty="0"/>
              <a:t>“Dead zones”.</a:t>
            </a:r>
          </a:p>
        </p:txBody>
      </p:sp>
    </p:spTree>
    <p:extLst>
      <p:ext uri="{BB962C8B-B14F-4D97-AF65-F5344CB8AC3E}">
        <p14:creationId xmlns:p14="http://schemas.microsoft.com/office/powerpoint/2010/main" val="2538670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B008E-B61B-4472-8762-04AB33768250}"/>
              </a:ext>
            </a:extLst>
          </p:cNvPr>
          <p:cNvSpPr>
            <a:spLocks noGrp="1"/>
          </p:cNvSpPr>
          <p:nvPr>
            <p:ph type="title"/>
          </p:nvPr>
        </p:nvSpPr>
        <p:spPr/>
        <p:txBody>
          <a:bodyPr/>
          <a:lstStyle/>
          <a:p>
            <a:r>
              <a:rPr lang="en-US" dirty="0"/>
              <a:t>Classifying Agricultural Practices</a:t>
            </a:r>
          </a:p>
        </p:txBody>
      </p:sp>
      <p:sp>
        <p:nvSpPr>
          <p:cNvPr id="3" name="Content Placeholder 2">
            <a:extLst>
              <a:ext uri="{FF2B5EF4-FFF2-40B4-BE49-F238E27FC236}">
                <a16:creationId xmlns:a16="http://schemas.microsoft.com/office/drawing/2014/main" id="{1271F8DF-D449-4882-B105-C0D86A66C43B}"/>
              </a:ext>
            </a:extLst>
          </p:cNvPr>
          <p:cNvSpPr>
            <a:spLocks noGrp="1"/>
          </p:cNvSpPr>
          <p:nvPr>
            <p:ph idx="1"/>
          </p:nvPr>
        </p:nvSpPr>
        <p:spPr/>
        <p:txBody>
          <a:bodyPr/>
          <a:lstStyle/>
          <a:p>
            <a:r>
              <a:rPr lang="en-US" dirty="0"/>
              <a:t>Subsistence agriculture</a:t>
            </a:r>
          </a:p>
          <a:p>
            <a:pPr lvl="1"/>
            <a:r>
              <a:rPr lang="en-US" dirty="0"/>
              <a:t>Food production mainly for consumption by the farming family and local community, rather than for sale in the market.</a:t>
            </a:r>
          </a:p>
          <a:p>
            <a:r>
              <a:rPr lang="en-US" dirty="0"/>
              <a:t>Commercial agriculture</a:t>
            </a:r>
          </a:p>
          <a:p>
            <a:pPr lvl="1"/>
            <a:r>
              <a:rPr lang="en-US" dirty="0"/>
              <a:t>Oriented toward the production of agricultural commodities for sale in the market.</a:t>
            </a:r>
          </a:p>
          <a:p>
            <a:r>
              <a:rPr lang="en-US" dirty="0"/>
              <a:t>Plant crop systems</a:t>
            </a:r>
          </a:p>
          <a:p>
            <a:pPr lvl="1"/>
            <a:r>
              <a:rPr lang="en-US" dirty="0"/>
              <a:t>Agricultural systems oriented to grow crops for human consumption.</a:t>
            </a:r>
          </a:p>
          <a:p>
            <a:r>
              <a:rPr lang="en-US" dirty="0"/>
              <a:t>Livestock systems</a:t>
            </a:r>
          </a:p>
          <a:p>
            <a:pPr lvl="1"/>
            <a:r>
              <a:rPr lang="en-US" dirty="0"/>
              <a:t>Agricultural systems oriented to raise animals for human use and consumption.</a:t>
            </a:r>
          </a:p>
          <a:p>
            <a:pPr lvl="1"/>
            <a:r>
              <a:rPr lang="en-US" dirty="0"/>
              <a:t>Can involve growing crops to feed animals.</a:t>
            </a:r>
          </a:p>
        </p:txBody>
      </p:sp>
      <p:pic>
        <p:nvPicPr>
          <p:cNvPr id="4" name="Picture 2" descr="C:\Users\ecojpr\AppData\Local\Microsoft\Windows\Temporary Internet Files\Content.IE5\H0P94DF5\MC900442072[1].wmf">
            <a:extLst>
              <a:ext uri="{FF2B5EF4-FFF2-40B4-BE49-F238E27FC236}">
                <a16:creationId xmlns:a16="http://schemas.microsoft.com/office/drawing/2014/main" id="{09382587-0654-439B-BE40-CAE0010D94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BFF76B-5574-419A-BF0D-14DB3C0A0C8A}"/>
              </a:ext>
            </a:extLst>
          </p:cNvPr>
          <p:cNvSpPr txBox="1"/>
          <p:nvPr/>
        </p:nvSpPr>
        <p:spPr>
          <a:xfrm>
            <a:off x="1323861" y="6045339"/>
            <a:ext cx="6089723" cy="707886"/>
          </a:xfrm>
          <a:prstGeom prst="rect">
            <a:avLst/>
          </a:prstGeom>
          <a:noFill/>
        </p:spPr>
        <p:txBody>
          <a:bodyPr wrap="square" rtlCol="0">
            <a:spAutoFit/>
          </a:bodyPr>
          <a:lstStyle/>
          <a:p>
            <a:r>
              <a:rPr lang="en-US" sz="2000" b="1" dirty="0">
                <a:latin typeface="Arial Narrow" panose="020B0606020202030204" pitchFamily="34" charset="0"/>
              </a:rPr>
              <a:t>What are farming systems and how they are linked with geography?</a:t>
            </a:r>
          </a:p>
        </p:txBody>
      </p:sp>
    </p:spTree>
    <p:extLst>
      <p:ext uri="{BB962C8B-B14F-4D97-AF65-F5344CB8AC3E}">
        <p14:creationId xmlns:p14="http://schemas.microsoft.com/office/powerpoint/2010/main" val="883868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24966B-F5E1-4D0B-B201-A16ADB4845AA}"/>
              </a:ext>
            </a:extLst>
          </p:cNvPr>
          <p:cNvSpPr>
            <a:spLocks noGrp="1"/>
          </p:cNvSpPr>
          <p:nvPr>
            <p:ph type="title"/>
          </p:nvPr>
        </p:nvSpPr>
        <p:spPr/>
        <p:txBody>
          <a:bodyPr/>
          <a:lstStyle/>
          <a:p>
            <a:r>
              <a:rPr lang="en-US" dirty="0"/>
              <a:t>Dead Zone at the mouth of the Mississippi River delta</a:t>
            </a:r>
          </a:p>
        </p:txBody>
      </p:sp>
      <p:pic>
        <p:nvPicPr>
          <p:cNvPr id="6" name="Picture 5">
            <a:extLst>
              <a:ext uri="{FF2B5EF4-FFF2-40B4-BE49-F238E27FC236}">
                <a16:creationId xmlns:a16="http://schemas.microsoft.com/office/drawing/2014/main" id="{F7F41B1E-9789-433E-845A-D54637E917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0600" y="1307592"/>
            <a:ext cx="6866309" cy="5394960"/>
          </a:xfrm>
          <a:prstGeom prst="rect">
            <a:avLst/>
          </a:prstGeom>
        </p:spPr>
      </p:pic>
      <p:pic>
        <p:nvPicPr>
          <p:cNvPr id="1026" name="Picture 2" descr="dead zone | National Geographic Society">
            <a:extLst>
              <a:ext uri="{FF2B5EF4-FFF2-40B4-BE49-F238E27FC236}">
                <a16:creationId xmlns:a16="http://schemas.microsoft.com/office/drawing/2014/main" id="{91FAB570-FD6C-4C87-9328-50896AC18B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56909" y="1307592"/>
            <a:ext cx="426423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5107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F983-C07B-4DCC-A3BE-E8649A9D5775}"/>
              </a:ext>
            </a:extLst>
          </p:cNvPr>
          <p:cNvSpPr>
            <a:spLocks noGrp="1"/>
          </p:cNvSpPr>
          <p:nvPr>
            <p:ph type="title"/>
          </p:nvPr>
        </p:nvSpPr>
        <p:spPr/>
        <p:txBody>
          <a:bodyPr/>
          <a:lstStyle/>
          <a:p>
            <a:r>
              <a:rPr lang="en-US" dirty="0"/>
              <a:t>Agriculture and Climate Change</a:t>
            </a:r>
          </a:p>
        </p:txBody>
      </p:sp>
      <p:sp>
        <p:nvSpPr>
          <p:cNvPr id="3" name="Content Placeholder 2">
            <a:extLst>
              <a:ext uri="{FF2B5EF4-FFF2-40B4-BE49-F238E27FC236}">
                <a16:creationId xmlns:a16="http://schemas.microsoft.com/office/drawing/2014/main" id="{5C0164D8-FF5B-4BBA-8E28-5DD6498DD154}"/>
              </a:ext>
            </a:extLst>
          </p:cNvPr>
          <p:cNvSpPr>
            <a:spLocks noGrp="1"/>
          </p:cNvSpPr>
          <p:nvPr>
            <p:ph idx="1"/>
          </p:nvPr>
        </p:nvSpPr>
        <p:spPr/>
        <p:txBody>
          <a:bodyPr/>
          <a:lstStyle/>
          <a:p>
            <a:r>
              <a:rPr lang="en-US" dirty="0"/>
              <a:t>Expectations</a:t>
            </a:r>
          </a:p>
          <a:p>
            <a:pPr lvl="1"/>
            <a:r>
              <a:rPr lang="en-US" dirty="0"/>
              <a:t>Increase in extreme weather, such as droughts and floods, that can reduce crop yields.</a:t>
            </a:r>
          </a:p>
          <a:p>
            <a:pPr lvl="1"/>
            <a:r>
              <a:rPr lang="en-US" dirty="0"/>
              <a:t>Regional climates are expected to shift geographically.</a:t>
            </a:r>
          </a:p>
          <a:p>
            <a:pPr lvl="1"/>
            <a:r>
              <a:rPr lang="en-US" dirty="0"/>
              <a:t>Some areas can be less suitable for agriculture, while others (north) could be more.</a:t>
            </a:r>
          </a:p>
          <a:p>
            <a:pPr lvl="1"/>
            <a:r>
              <a:rPr lang="en-US" dirty="0"/>
              <a:t>Sub-Saharan Africa particularly vulnerable:</a:t>
            </a:r>
          </a:p>
          <a:p>
            <a:pPr lvl="2"/>
            <a:r>
              <a:rPr lang="en-US" dirty="0"/>
              <a:t>Fast demographic growth.</a:t>
            </a:r>
          </a:p>
          <a:p>
            <a:pPr lvl="2"/>
            <a:r>
              <a:rPr lang="en-US" dirty="0"/>
              <a:t>Lower levels of economic development.</a:t>
            </a:r>
          </a:p>
          <a:p>
            <a:pPr lvl="1"/>
            <a:r>
              <a:rPr lang="en-US" dirty="0"/>
              <a:t>Impacts on irrigation.</a:t>
            </a:r>
          </a:p>
          <a:p>
            <a:pPr lvl="2"/>
            <a:endParaRPr lang="en-US" dirty="0"/>
          </a:p>
        </p:txBody>
      </p:sp>
    </p:spTree>
    <p:extLst>
      <p:ext uri="{BB962C8B-B14F-4D97-AF65-F5344CB8AC3E}">
        <p14:creationId xmlns:p14="http://schemas.microsoft.com/office/powerpoint/2010/main" val="26594869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590ED-DD1A-4A19-975B-0EA424E4C755}"/>
              </a:ext>
            </a:extLst>
          </p:cNvPr>
          <p:cNvSpPr>
            <a:spLocks noGrp="1"/>
          </p:cNvSpPr>
          <p:nvPr>
            <p:ph type="title"/>
          </p:nvPr>
        </p:nvSpPr>
        <p:spPr/>
        <p:txBody>
          <a:bodyPr/>
          <a:lstStyle/>
          <a:p>
            <a:r>
              <a:rPr lang="en-US" dirty="0"/>
              <a:t>Lake Mead, Arizona and Nevada</a:t>
            </a:r>
          </a:p>
        </p:txBody>
      </p:sp>
      <p:pic>
        <p:nvPicPr>
          <p:cNvPr id="6" name="Picture 5">
            <a:extLst>
              <a:ext uri="{FF2B5EF4-FFF2-40B4-BE49-F238E27FC236}">
                <a16:creationId xmlns:a16="http://schemas.microsoft.com/office/drawing/2014/main" id="{17CD2691-5D87-456A-A8BD-7773664A5B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7000" y="1185343"/>
            <a:ext cx="5867400" cy="5558589"/>
          </a:xfrm>
          <a:prstGeom prst="rect">
            <a:avLst/>
          </a:prstGeom>
        </p:spPr>
      </p:pic>
    </p:spTree>
    <p:extLst>
      <p:ext uri="{BB962C8B-B14F-4D97-AF65-F5344CB8AC3E}">
        <p14:creationId xmlns:p14="http://schemas.microsoft.com/office/powerpoint/2010/main" val="4251809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83677-13B9-44E2-A351-DE265DE08556}"/>
              </a:ext>
            </a:extLst>
          </p:cNvPr>
          <p:cNvSpPr>
            <a:spLocks noGrp="1"/>
          </p:cNvSpPr>
          <p:nvPr>
            <p:ph type="title"/>
          </p:nvPr>
        </p:nvSpPr>
        <p:spPr/>
        <p:txBody>
          <a:bodyPr/>
          <a:lstStyle/>
          <a:p>
            <a:r>
              <a:rPr lang="en-US" dirty="0"/>
              <a:t>Agriculture and Climate Change</a:t>
            </a:r>
          </a:p>
        </p:txBody>
      </p:sp>
      <p:sp>
        <p:nvSpPr>
          <p:cNvPr id="4" name="Content Placeholder 3">
            <a:extLst>
              <a:ext uri="{FF2B5EF4-FFF2-40B4-BE49-F238E27FC236}">
                <a16:creationId xmlns:a16="http://schemas.microsoft.com/office/drawing/2014/main" id="{3D005B0C-F06F-4755-A34B-571574CC0F04}"/>
              </a:ext>
            </a:extLst>
          </p:cNvPr>
          <p:cNvSpPr>
            <a:spLocks noGrp="1"/>
          </p:cNvSpPr>
          <p:nvPr>
            <p:ph idx="1"/>
          </p:nvPr>
        </p:nvSpPr>
        <p:spPr/>
        <p:txBody>
          <a:bodyPr/>
          <a:lstStyle/>
          <a:p>
            <a:r>
              <a:rPr lang="en-US" dirty="0"/>
              <a:t>Effects of agriculture on climate</a:t>
            </a:r>
          </a:p>
          <a:p>
            <a:pPr lvl="1"/>
            <a:r>
              <a:rPr lang="en-US" dirty="0"/>
              <a:t>Agriculture contributes:</a:t>
            </a:r>
          </a:p>
          <a:p>
            <a:pPr lvl="2"/>
            <a:r>
              <a:rPr lang="en-US" dirty="0"/>
              <a:t>14% of the world’s total of anthropogenic CO2.</a:t>
            </a:r>
          </a:p>
          <a:p>
            <a:pPr lvl="2"/>
            <a:r>
              <a:rPr lang="en-US" dirty="0"/>
              <a:t>42% of methane.</a:t>
            </a:r>
          </a:p>
          <a:p>
            <a:pPr lvl="2"/>
            <a:r>
              <a:rPr lang="en-US" dirty="0"/>
              <a:t>Largest source of another GHG, nitrous oxide, accounting for 75 percent of the world’s emissions.</a:t>
            </a:r>
          </a:p>
          <a:p>
            <a:pPr lvl="1"/>
            <a:r>
              <a:rPr lang="en-US" dirty="0"/>
              <a:t>Clearing and burning of forests for cultivation both increases atmospheric CO2 (from forest combustion).</a:t>
            </a:r>
          </a:p>
          <a:p>
            <a:pPr lvl="1"/>
            <a:r>
              <a:rPr lang="en-US" dirty="0"/>
              <a:t>Reduces the amount of CO2 removed from the atmosphere.</a:t>
            </a:r>
          </a:p>
          <a:p>
            <a:pPr lvl="1"/>
            <a:r>
              <a:rPr lang="en-US" dirty="0"/>
              <a:t>Forests are considered carbon sinks because in growing they take up atmospheric CO2 and store it for decades in living biomass.</a:t>
            </a:r>
          </a:p>
          <a:p>
            <a:pPr lvl="1"/>
            <a:r>
              <a:rPr lang="en-US" dirty="0"/>
              <a:t>For centuries, increased food production has been achieved by converting forests to pastures and plowed fields.</a:t>
            </a:r>
          </a:p>
        </p:txBody>
      </p:sp>
      <p:pic>
        <p:nvPicPr>
          <p:cNvPr id="5" name="Picture 2" descr="C:\Users\ecojpr\AppData\Local\Microsoft\Windows\Temporary Internet Files\Content.IE5\H0P94DF5\MC900442072[1].wmf">
            <a:extLst>
              <a:ext uri="{FF2B5EF4-FFF2-40B4-BE49-F238E27FC236}">
                <a16:creationId xmlns:a16="http://schemas.microsoft.com/office/drawing/2014/main" id="{B30FD40B-438B-4D84-9FBC-1A821387CC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5949698"/>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824333-4B92-4D3C-A259-695542FADD44}"/>
              </a:ext>
            </a:extLst>
          </p:cNvPr>
          <p:cNvSpPr txBox="1"/>
          <p:nvPr/>
        </p:nvSpPr>
        <p:spPr>
          <a:xfrm>
            <a:off x="2286000" y="5998791"/>
            <a:ext cx="5943599" cy="707886"/>
          </a:xfrm>
          <a:prstGeom prst="rect">
            <a:avLst/>
          </a:prstGeom>
          <a:noFill/>
        </p:spPr>
        <p:txBody>
          <a:bodyPr wrap="square" rtlCol="0">
            <a:spAutoFit/>
          </a:bodyPr>
          <a:lstStyle/>
          <a:p>
            <a:r>
              <a:rPr lang="en-US" sz="2000" b="1" dirty="0">
                <a:latin typeface="Arial Narrow" panose="020B0606020202030204" pitchFamily="34" charset="0"/>
              </a:rPr>
              <a:t>What are the main impacts of agricultural systems on the environment?</a:t>
            </a:r>
          </a:p>
        </p:txBody>
      </p:sp>
    </p:spTree>
    <p:extLst>
      <p:ext uri="{BB962C8B-B14F-4D97-AF65-F5344CB8AC3E}">
        <p14:creationId xmlns:p14="http://schemas.microsoft.com/office/powerpoint/2010/main" val="34451458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5C1FA4-FB56-4FD6-8E06-12F3E8B74A3F}"/>
              </a:ext>
            </a:extLst>
          </p:cNvPr>
          <p:cNvSpPr>
            <a:spLocks noGrp="1"/>
          </p:cNvSpPr>
          <p:nvPr>
            <p:ph type="title"/>
          </p:nvPr>
        </p:nvSpPr>
        <p:spPr/>
        <p:txBody>
          <a:bodyPr/>
          <a:lstStyle/>
          <a:p>
            <a:r>
              <a:rPr lang="en-US" dirty="0"/>
              <a:t>E – Field Patterns</a:t>
            </a:r>
          </a:p>
        </p:txBody>
      </p:sp>
      <p:sp>
        <p:nvSpPr>
          <p:cNvPr id="5" name="Text Placeholder 4">
            <a:extLst>
              <a:ext uri="{FF2B5EF4-FFF2-40B4-BE49-F238E27FC236}">
                <a16:creationId xmlns:a16="http://schemas.microsoft.com/office/drawing/2014/main" id="{EA1BBCEB-2C88-49D9-B144-4B6D07EB3356}"/>
              </a:ext>
            </a:extLst>
          </p:cNvPr>
          <p:cNvSpPr>
            <a:spLocks noGrp="1"/>
          </p:cNvSpPr>
          <p:nvPr>
            <p:ph type="body" idx="1"/>
          </p:nvPr>
        </p:nvSpPr>
        <p:spPr/>
        <p:txBody>
          <a:bodyPr/>
          <a:lstStyle/>
          <a:p>
            <a:r>
              <a:rPr lang="en-US" dirty="0"/>
              <a:t>The influence of agriculture in shaping the cultural landscape and how that influence varies geographically.</a:t>
            </a:r>
          </a:p>
        </p:txBody>
      </p:sp>
    </p:spTree>
    <p:extLst>
      <p:ext uri="{BB962C8B-B14F-4D97-AF65-F5344CB8AC3E}">
        <p14:creationId xmlns:p14="http://schemas.microsoft.com/office/powerpoint/2010/main" val="1533549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0834B6-9D0B-4400-99C4-FD15EB2223A0}"/>
              </a:ext>
            </a:extLst>
          </p:cNvPr>
          <p:cNvSpPr>
            <a:spLocks noGrp="1"/>
          </p:cNvSpPr>
          <p:nvPr>
            <p:ph type="title"/>
          </p:nvPr>
        </p:nvSpPr>
        <p:spPr/>
        <p:txBody>
          <a:bodyPr/>
          <a:lstStyle/>
          <a:p>
            <a:r>
              <a:rPr lang="en-US" dirty="0"/>
              <a:t>Cadastral Surveys and Field Patterns</a:t>
            </a:r>
          </a:p>
        </p:txBody>
      </p:sp>
      <p:sp>
        <p:nvSpPr>
          <p:cNvPr id="5" name="Content Placeholder 4">
            <a:extLst>
              <a:ext uri="{FF2B5EF4-FFF2-40B4-BE49-F238E27FC236}">
                <a16:creationId xmlns:a16="http://schemas.microsoft.com/office/drawing/2014/main" id="{E887E6BD-F7DB-4178-82A3-E50F0711C1A8}"/>
              </a:ext>
            </a:extLst>
          </p:cNvPr>
          <p:cNvSpPr>
            <a:spLocks noGrp="1"/>
          </p:cNvSpPr>
          <p:nvPr>
            <p:ph idx="1"/>
          </p:nvPr>
        </p:nvSpPr>
        <p:spPr/>
        <p:txBody>
          <a:bodyPr/>
          <a:lstStyle/>
          <a:p>
            <a:r>
              <a:rPr lang="en-US" dirty="0"/>
              <a:t>Fragmented farms</a:t>
            </a:r>
          </a:p>
          <a:p>
            <a:pPr lvl="1"/>
            <a:r>
              <a:rPr lang="en-US" dirty="0"/>
              <a:t>Major regional contrasts exist in property lines and field patterns.</a:t>
            </a:r>
          </a:p>
          <a:p>
            <a:pPr lvl="1"/>
            <a:r>
              <a:rPr lang="en-US" b="1" dirty="0"/>
              <a:t>Unit-block</a:t>
            </a:r>
            <a:r>
              <a:rPr lang="en-US" dirty="0"/>
              <a:t> versus </a:t>
            </a:r>
            <a:r>
              <a:rPr lang="en-US" b="1" dirty="0"/>
              <a:t>fragmented landholdings</a:t>
            </a:r>
            <a:r>
              <a:rPr lang="en-US" dirty="0"/>
              <a:t>.</a:t>
            </a:r>
          </a:p>
          <a:p>
            <a:pPr lvl="1"/>
            <a:r>
              <a:rPr lang="en-US" dirty="0"/>
              <a:t>Geometric government survey lines versus irregular customary property boundaries.</a:t>
            </a:r>
          </a:p>
          <a:p>
            <a:pPr lvl="1"/>
            <a:r>
              <a:rPr lang="en-US" dirty="0"/>
              <a:t>Fragmented farms are found throughout Eurasia and Africa and in many indigenous cultural regions.</a:t>
            </a:r>
          </a:p>
          <a:p>
            <a:pPr lvl="1"/>
            <a:r>
              <a:rPr lang="en-US" dirty="0"/>
              <a:t>Farmers live in nucleated settlements of small towns and villages.</a:t>
            </a:r>
          </a:p>
          <a:p>
            <a:pPr lvl="1"/>
            <a:r>
              <a:rPr lang="en-US" dirty="0"/>
              <a:t>Landholdings are fragmented into many separate fields situated at varying distances and in various directions from the settlement.</a:t>
            </a:r>
          </a:p>
          <a:p>
            <a:pPr lvl="1"/>
            <a:r>
              <a:rPr lang="en-US" dirty="0"/>
              <a:t>Boundaries were established by customary use rather than formal surveys.</a:t>
            </a:r>
          </a:p>
          <a:p>
            <a:pPr lvl="1"/>
            <a:r>
              <a:rPr lang="en-US" dirty="0"/>
              <a:t>Each farm household in the community had access to land of varying soil composition and terrain.</a:t>
            </a:r>
          </a:p>
        </p:txBody>
      </p:sp>
    </p:spTree>
    <p:extLst>
      <p:ext uri="{BB962C8B-B14F-4D97-AF65-F5344CB8AC3E}">
        <p14:creationId xmlns:p14="http://schemas.microsoft.com/office/powerpoint/2010/main" val="11374711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87C8-E981-4B98-B098-C1D1BB351C17}"/>
              </a:ext>
            </a:extLst>
          </p:cNvPr>
          <p:cNvSpPr>
            <a:spLocks noGrp="1"/>
          </p:cNvSpPr>
          <p:nvPr>
            <p:ph type="title"/>
          </p:nvPr>
        </p:nvSpPr>
        <p:spPr/>
        <p:txBody>
          <a:bodyPr/>
          <a:lstStyle/>
          <a:p>
            <a:r>
              <a:rPr lang="en-US" dirty="0"/>
              <a:t>Cadastral Surveys and Field Patterns</a:t>
            </a:r>
          </a:p>
        </p:txBody>
      </p:sp>
      <p:sp>
        <p:nvSpPr>
          <p:cNvPr id="3" name="Content Placeholder 2">
            <a:extLst>
              <a:ext uri="{FF2B5EF4-FFF2-40B4-BE49-F238E27FC236}">
                <a16:creationId xmlns:a16="http://schemas.microsoft.com/office/drawing/2014/main" id="{BE35A4D6-3EC0-40DB-8EB8-5E1D270F28B7}"/>
              </a:ext>
            </a:extLst>
          </p:cNvPr>
          <p:cNvSpPr>
            <a:spLocks noGrp="1"/>
          </p:cNvSpPr>
          <p:nvPr>
            <p:ph idx="1"/>
          </p:nvPr>
        </p:nvSpPr>
        <p:spPr/>
        <p:txBody>
          <a:bodyPr/>
          <a:lstStyle/>
          <a:p>
            <a:r>
              <a:rPr lang="en-US" dirty="0"/>
              <a:t>Unit-block farms</a:t>
            </a:r>
          </a:p>
          <a:p>
            <a:pPr lvl="1"/>
            <a:r>
              <a:rPr lang="en-US" dirty="0"/>
              <a:t>Property is contained in a single, contiguous piece of land.</a:t>
            </a:r>
          </a:p>
          <a:p>
            <a:pPr lvl="1"/>
            <a:r>
              <a:rPr lang="en-US" dirty="0"/>
              <a:t>Found mainly in the European settler colonies of the Americas, Australia, New Zealand, and South Africa.</a:t>
            </a:r>
          </a:p>
          <a:p>
            <a:pPr lvl="1"/>
            <a:r>
              <a:rPr lang="en-US" dirty="0"/>
              <a:t>Much of the land was surveyed prior to and in preparation for settlement.</a:t>
            </a:r>
          </a:p>
          <a:p>
            <a:pPr lvl="1"/>
            <a:r>
              <a:rPr lang="en-US" dirty="0"/>
              <a:t>United States:</a:t>
            </a:r>
          </a:p>
          <a:p>
            <a:pPr lvl="2"/>
            <a:r>
              <a:rPr lang="en-US" dirty="0"/>
              <a:t>Early settlement was surveyed in a </a:t>
            </a:r>
            <a:r>
              <a:rPr lang="en-US" b="1" dirty="0"/>
              <a:t>metes and bounds</a:t>
            </a:r>
            <a:r>
              <a:rPr lang="en-US" dirty="0"/>
              <a:t> system.</a:t>
            </a:r>
          </a:p>
          <a:p>
            <a:pPr lvl="2"/>
            <a:r>
              <a:rPr lang="en-US" dirty="0"/>
              <a:t>Used natural features such as trees, boulders, and streams.</a:t>
            </a:r>
          </a:p>
          <a:p>
            <a:pPr lvl="2"/>
            <a:r>
              <a:rPr lang="en-US" dirty="0"/>
              <a:t>Textual description of the field and its boundaries.</a:t>
            </a:r>
          </a:p>
          <a:p>
            <a:pPr lvl="2"/>
            <a:r>
              <a:rPr lang="en-US" dirty="0"/>
              <a:t>Produced irregularly shaped property boundaries.</a:t>
            </a:r>
          </a:p>
          <a:p>
            <a:pPr lvl="2"/>
            <a:r>
              <a:rPr lang="en-US" dirty="0"/>
              <a:t>Later, a rectangular pattern was imposed (township).</a:t>
            </a:r>
          </a:p>
        </p:txBody>
      </p:sp>
    </p:spTree>
    <p:extLst>
      <p:ext uri="{BB962C8B-B14F-4D97-AF65-F5344CB8AC3E}">
        <p14:creationId xmlns:p14="http://schemas.microsoft.com/office/powerpoint/2010/main" val="2011565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5432-2A02-4E7B-AA1F-68897129E142}"/>
              </a:ext>
            </a:extLst>
          </p:cNvPr>
          <p:cNvSpPr>
            <a:spLocks noGrp="1"/>
          </p:cNvSpPr>
          <p:nvPr>
            <p:ph type="title"/>
          </p:nvPr>
        </p:nvSpPr>
        <p:spPr/>
        <p:txBody>
          <a:bodyPr/>
          <a:lstStyle/>
          <a:p>
            <a:r>
              <a:rPr lang="en-US" dirty="0"/>
              <a:t>Cadastral Surveys and Field Patterns</a:t>
            </a:r>
          </a:p>
        </p:txBody>
      </p:sp>
      <p:sp>
        <p:nvSpPr>
          <p:cNvPr id="3" name="Content Placeholder 2">
            <a:extLst>
              <a:ext uri="{FF2B5EF4-FFF2-40B4-BE49-F238E27FC236}">
                <a16:creationId xmlns:a16="http://schemas.microsoft.com/office/drawing/2014/main" id="{AE17A7D2-F90D-4CB2-A0CC-36BD2563DE5B}"/>
              </a:ext>
            </a:extLst>
          </p:cNvPr>
          <p:cNvSpPr>
            <a:spLocks noGrp="1"/>
          </p:cNvSpPr>
          <p:nvPr>
            <p:ph idx="1"/>
          </p:nvPr>
        </p:nvSpPr>
        <p:spPr/>
        <p:txBody>
          <a:bodyPr/>
          <a:lstStyle/>
          <a:p>
            <a:r>
              <a:rPr lang="en-US" dirty="0"/>
              <a:t>Long-lot farms</a:t>
            </a:r>
          </a:p>
          <a:p>
            <a:pPr lvl="1"/>
            <a:r>
              <a:rPr lang="en-US" dirty="0"/>
              <a:t>Consists of a long, narrow unit block stretching back from a road, river, or canal.</a:t>
            </a:r>
          </a:p>
          <a:p>
            <a:pPr lvl="1"/>
            <a:r>
              <a:rPr lang="en-US" dirty="0"/>
              <a:t>Organize farmers’ dwellings in a linear settlement pattern.</a:t>
            </a:r>
          </a:p>
          <a:p>
            <a:pPr lvl="1"/>
            <a:r>
              <a:rPr lang="en-US" dirty="0"/>
              <a:t>Occur widely in the hills and marshes of central and western Europe, in parts of Brazil and Argentina, along the rivers of French-settled Québec.</a:t>
            </a:r>
          </a:p>
          <a:p>
            <a:pPr lvl="1"/>
            <a:r>
              <a:rPr lang="en-US" dirty="0"/>
              <a:t>Elongated because such a layout provides each farmer with fertile valley land, water, access to transportation facilities, or some combination.</a:t>
            </a:r>
          </a:p>
          <a:p>
            <a:pPr lvl="1"/>
            <a:r>
              <a:rPr lang="en-US" dirty="0"/>
              <a:t>Allows for the greatest number of farmers.</a:t>
            </a:r>
          </a:p>
          <a:p>
            <a:pPr lvl="1"/>
            <a:r>
              <a:rPr lang="en-US" dirty="0"/>
              <a:t>Divides access to a scarce resource equally rather than concentrating it in the hands of a few.</a:t>
            </a:r>
          </a:p>
        </p:txBody>
      </p:sp>
    </p:spTree>
    <p:extLst>
      <p:ext uri="{BB962C8B-B14F-4D97-AF65-F5344CB8AC3E}">
        <p14:creationId xmlns:p14="http://schemas.microsoft.com/office/powerpoint/2010/main" val="16422152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6D88CB-4782-464B-B4DF-CF3F7400A9A9}"/>
              </a:ext>
            </a:extLst>
          </p:cNvPr>
          <p:cNvSpPr>
            <a:spLocks noGrp="1"/>
          </p:cNvSpPr>
          <p:nvPr>
            <p:ph type="title"/>
          </p:nvPr>
        </p:nvSpPr>
        <p:spPr/>
        <p:txBody>
          <a:bodyPr/>
          <a:lstStyle/>
          <a:p>
            <a:r>
              <a:rPr lang="en-US" dirty="0"/>
              <a:t>Land survey patterns</a:t>
            </a:r>
          </a:p>
        </p:txBody>
      </p:sp>
      <p:pic>
        <p:nvPicPr>
          <p:cNvPr id="6" name="Picture 5">
            <a:extLst>
              <a:ext uri="{FF2B5EF4-FFF2-40B4-BE49-F238E27FC236}">
                <a16:creationId xmlns:a16="http://schemas.microsoft.com/office/drawing/2014/main" id="{D3A283E6-8F94-4CCF-9D23-461013A22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9285" y="1150307"/>
            <a:ext cx="5075188" cy="5698457"/>
          </a:xfrm>
          <a:prstGeom prst="rect">
            <a:avLst/>
          </a:prstGeom>
        </p:spPr>
      </p:pic>
      <p:pic>
        <p:nvPicPr>
          <p:cNvPr id="8" name="Picture 7">
            <a:extLst>
              <a:ext uri="{FF2B5EF4-FFF2-40B4-BE49-F238E27FC236}">
                <a16:creationId xmlns:a16="http://schemas.microsoft.com/office/drawing/2014/main" id="{F60C5CB2-2365-4F76-8910-028F94EB08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789" t="8889" r="9267" b="5556"/>
          <a:stretch/>
        </p:blipFill>
        <p:spPr>
          <a:xfrm>
            <a:off x="6934200" y="897371"/>
            <a:ext cx="4389120" cy="5826935"/>
          </a:xfrm>
          <a:prstGeom prst="rect">
            <a:avLst/>
          </a:prstGeom>
        </p:spPr>
      </p:pic>
    </p:spTree>
    <p:extLst>
      <p:ext uri="{BB962C8B-B14F-4D97-AF65-F5344CB8AC3E}">
        <p14:creationId xmlns:p14="http://schemas.microsoft.com/office/powerpoint/2010/main" val="40892544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A2C033-5E34-4D6B-86AE-770D3655E2D9}"/>
              </a:ext>
            </a:extLst>
          </p:cNvPr>
          <p:cNvSpPr>
            <a:spLocks noGrp="1"/>
          </p:cNvSpPr>
          <p:nvPr>
            <p:ph type="title"/>
          </p:nvPr>
        </p:nvSpPr>
        <p:spPr/>
        <p:txBody>
          <a:bodyPr/>
          <a:lstStyle/>
          <a:p>
            <a:r>
              <a:rPr lang="en-US" dirty="0"/>
              <a:t>Fencing and hedging</a:t>
            </a:r>
          </a:p>
        </p:txBody>
      </p:sp>
      <p:sp>
        <p:nvSpPr>
          <p:cNvPr id="4" name="Content Placeholder 3">
            <a:extLst>
              <a:ext uri="{FF2B5EF4-FFF2-40B4-BE49-F238E27FC236}">
                <a16:creationId xmlns:a16="http://schemas.microsoft.com/office/drawing/2014/main" id="{12C1DF64-72D0-4A2A-BD17-CB266B7685D6}"/>
              </a:ext>
            </a:extLst>
          </p:cNvPr>
          <p:cNvSpPr>
            <a:spLocks noGrp="1"/>
          </p:cNvSpPr>
          <p:nvPr>
            <p:ph idx="1"/>
          </p:nvPr>
        </p:nvSpPr>
        <p:spPr/>
        <p:txBody>
          <a:bodyPr/>
          <a:lstStyle/>
          <a:p>
            <a:r>
              <a:rPr lang="en-US" dirty="0"/>
              <a:t>Property and field borders</a:t>
            </a:r>
          </a:p>
          <a:p>
            <a:pPr lvl="1"/>
            <a:r>
              <a:rPr lang="en-US" dirty="0"/>
              <a:t>Marked by fences or hedges, heightening the visibility of these lines in the agricultural landscape.</a:t>
            </a:r>
          </a:p>
          <a:p>
            <a:pPr lvl="1"/>
            <a:r>
              <a:rPr lang="en-US" dirty="0"/>
              <a:t>Add a distinctive touch to the cultural landscape.</a:t>
            </a:r>
          </a:p>
          <a:p>
            <a:pPr lvl="1"/>
            <a:r>
              <a:rPr lang="en-US" dirty="0"/>
              <a:t>Different cultures have their own methods and ways of enclosing land, types of fences and hedges.</a:t>
            </a:r>
          </a:p>
          <a:p>
            <a:pPr lvl="1"/>
            <a:r>
              <a:rPr lang="en-US" dirty="0"/>
              <a:t>In New England, western Ireland, or the Yucatán Peninsula; </a:t>
            </a:r>
            <a:r>
              <a:rPr lang="en-US" b="1" dirty="0"/>
              <a:t>stone fencing</a:t>
            </a:r>
            <a:r>
              <a:rPr lang="en-US" dirty="0"/>
              <a:t>.</a:t>
            </a:r>
          </a:p>
          <a:p>
            <a:pPr lvl="1"/>
            <a:r>
              <a:rPr lang="en-US" dirty="0"/>
              <a:t>Barbed-wire fences across the American countryside.</a:t>
            </a:r>
          </a:p>
          <a:p>
            <a:r>
              <a:rPr lang="en-US" dirty="0"/>
              <a:t>Hedge</a:t>
            </a:r>
          </a:p>
          <a:p>
            <a:pPr lvl="1"/>
            <a:r>
              <a:rPr lang="en-US" dirty="0"/>
              <a:t>A living fence.</a:t>
            </a:r>
          </a:p>
          <a:p>
            <a:pPr lvl="1"/>
            <a:r>
              <a:rPr lang="en-US" dirty="0"/>
              <a:t>Brittany and Normandy in France and in large areas of the United Kingdom, hedgerows are a major aspect of the rural landscape.</a:t>
            </a:r>
          </a:p>
        </p:txBody>
      </p:sp>
    </p:spTree>
    <p:extLst>
      <p:ext uri="{BB962C8B-B14F-4D97-AF65-F5344CB8AC3E}">
        <p14:creationId xmlns:p14="http://schemas.microsoft.com/office/powerpoint/2010/main" val="156372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E6A-9FD9-4103-AF9D-636684F1CA69}"/>
              </a:ext>
            </a:extLst>
          </p:cNvPr>
          <p:cNvSpPr>
            <a:spLocks noGrp="1"/>
          </p:cNvSpPr>
          <p:nvPr>
            <p:ph type="title"/>
          </p:nvPr>
        </p:nvSpPr>
        <p:spPr/>
        <p:txBody>
          <a:bodyPr/>
          <a:lstStyle/>
          <a:p>
            <a:r>
              <a:rPr lang="en-US" dirty="0"/>
              <a:t>Crop-Based Systems</a:t>
            </a:r>
          </a:p>
        </p:txBody>
      </p:sp>
      <p:sp>
        <p:nvSpPr>
          <p:cNvPr id="3" name="Content Placeholder 2">
            <a:extLst>
              <a:ext uri="{FF2B5EF4-FFF2-40B4-BE49-F238E27FC236}">
                <a16:creationId xmlns:a16="http://schemas.microsoft.com/office/drawing/2014/main" id="{3D78D181-4D24-48F9-972A-8BA272DA7346}"/>
              </a:ext>
            </a:extLst>
          </p:cNvPr>
          <p:cNvSpPr>
            <a:spLocks noGrp="1"/>
          </p:cNvSpPr>
          <p:nvPr>
            <p:ph idx="1"/>
          </p:nvPr>
        </p:nvSpPr>
        <p:spPr/>
        <p:txBody>
          <a:bodyPr/>
          <a:lstStyle/>
          <a:p>
            <a:r>
              <a:rPr lang="en-US" dirty="0"/>
              <a:t>Slash-and-Burn agriculture</a:t>
            </a:r>
          </a:p>
          <a:p>
            <a:pPr lvl="1"/>
            <a:r>
              <a:rPr lang="en-US" dirty="0"/>
              <a:t>Land-rotation farming system, mostly for subsistence.</a:t>
            </a:r>
          </a:p>
          <a:p>
            <a:pPr lvl="1"/>
            <a:r>
              <a:rPr lang="en-US" dirty="0"/>
              <a:t>Cutting small plots in forests or woodlands, </a:t>
            </a:r>
            <a:r>
              <a:rPr lang="en-US" b="1" dirty="0"/>
              <a:t>burning the cuttings</a:t>
            </a:r>
            <a:r>
              <a:rPr lang="en-US" dirty="0"/>
              <a:t> to clear the ground and release nutrients, and planting in the ash of the cleared plot.</a:t>
            </a:r>
          </a:p>
          <a:p>
            <a:pPr lvl="1"/>
            <a:r>
              <a:rPr lang="en-US" dirty="0"/>
              <a:t>Intercropping:</a:t>
            </a:r>
          </a:p>
          <a:p>
            <a:pPr lvl="2"/>
            <a:r>
              <a:rPr lang="en-US" dirty="0"/>
              <a:t>Allows taller, stronger crops to shelter lower, more fragile ones.</a:t>
            </a:r>
          </a:p>
          <a:p>
            <a:pPr lvl="2"/>
            <a:r>
              <a:rPr lang="en-US" dirty="0"/>
              <a:t>Reduces the chance of total crop losses from disease or pests.</a:t>
            </a:r>
          </a:p>
          <a:p>
            <a:pPr lvl="2"/>
            <a:r>
              <a:rPr lang="en-US" dirty="0"/>
              <a:t>Provides the farmer with a varied diet.</a:t>
            </a:r>
          </a:p>
          <a:p>
            <a:pPr lvl="1"/>
            <a:r>
              <a:rPr lang="en-US" dirty="0"/>
              <a:t>Relatively </a:t>
            </a:r>
            <a:r>
              <a:rPr lang="en-US" b="1" dirty="0"/>
              <a:t>little tending</a:t>
            </a:r>
            <a:r>
              <a:rPr lang="en-US" dirty="0"/>
              <a:t> of the plants is necessary until harvest time.</a:t>
            </a:r>
          </a:p>
          <a:p>
            <a:pPr lvl="1"/>
            <a:r>
              <a:rPr lang="en-US" b="1" dirty="0"/>
              <a:t>No fertilizer</a:t>
            </a:r>
            <a:r>
              <a:rPr lang="en-US" dirty="0"/>
              <a:t> is applied to the fields because the ashes from the fire are a sufficient source of nutrients.</a:t>
            </a:r>
          </a:p>
          <a:p>
            <a:pPr lvl="1"/>
            <a:r>
              <a:rPr lang="en-US" dirty="0"/>
              <a:t>Lasts 3 to 5 years until </a:t>
            </a:r>
            <a:r>
              <a:rPr lang="en-US" b="1" dirty="0"/>
              <a:t>soil fertility declines</a:t>
            </a:r>
            <a:r>
              <a:rPr lang="en-US" dirty="0"/>
              <a:t>.</a:t>
            </a:r>
          </a:p>
          <a:p>
            <a:pPr lvl="1"/>
            <a:r>
              <a:rPr lang="en-US" dirty="0"/>
              <a:t>The abandoned cropland lies </a:t>
            </a:r>
            <a:r>
              <a:rPr lang="en-US" b="1" dirty="0"/>
              <a:t>fallow for 10 to 20 years</a:t>
            </a:r>
            <a:r>
              <a:rPr lang="en-US" dirty="0"/>
              <a:t> before farmers return to clear it and start the cycle again.</a:t>
            </a:r>
          </a:p>
        </p:txBody>
      </p:sp>
    </p:spTree>
    <p:extLst>
      <p:ext uri="{BB962C8B-B14F-4D97-AF65-F5344CB8AC3E}">
        <p14:creationId xmlns:p14="http://schemas.microsoft.com/office/powerpoint/2010/main" val="4165313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1EE7-BB56-4219-BEB6-51FFF1019CF0}"/>
              </a:ext>
            </a:extLst>
          </p:cNvPr>
          <p:cNvSpPr>
            <a:spLocks noGrp="1"/>
          </p:cNvSpPr>
          <p:nvPr>
            <p:ph type="title"/>
          </p:nvPr>
        </p:nvSpPr>
        <p:spPr/>
        <p:txBody>
          <a:bodyPr/>
          <a:lstStyle/>
          <a:p>
            <a:r>
              <a:rPr lang="en-US" dirty="0"/>
              <a:t>Hedgerows in England</a:t>
            </a:r>
          </a:p>
        </p:txBody>
      </p:sp>
      <p:pic>
        <p:nvPicPr>
          <p:cNvPr id="6" name="Picture 5">
            <a:extLst>
              <a:ext uri="{FF2B5EF4-FFF2-40B4-BE49-F238E27FC236}">
                <a16:creationId xmlns:a16="http://schemas.microsoft.com/office/drawing/2014/main" id="{41BBF7E3-4FCD-4207-B8A9-D41532B389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4600" y="1219199"/>
            <a:ext cx="6477000" cy="5567947"/>
          </a:xfrm>
          <a:prstGeom prst="rect">
            <a:avLst/>
          </a:prstGeom>
        </p:spPr>
      </p:pic>
    </p:spTree>
    <p:extLst>
      <p:ext uri="{BB962C8B-B14F-4D97-AF65-F5344CB8AC3E}">
        <p14:creationId xmlns:p14="http://schemas.microsoft.com/office/powerpoint/2010/main" val="24951477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34F51-F45E-49D7-B675-78A38357EDE9}"/>
              </a:ext>
            </a:extLst>
          </p:cNvPr>
          <p:cNvSpPr>
            <a:spLocks noGrp="1"/>
          </p:cNvSpPr>
          <p:nvPr>
            <p:ph type="title"/>
          </p:nvPr>
        </p:nvSpPr>
        <p:spPr/>
        <p:txBody>
          <a:bodyPr/>
          <a:lstStyle/>
          <a:p>
            <a:r>
              <a:rPr lang="en-US" dirty="0"/>
              <a:t>Fencing and hedging</a:t>
            </a:r>
          </a:p>
        </p:txBody>
      </p:sp>
      <p:sp>
        <p:nvSpPr>
          <p:cNvPr id="3" name="Content Placeholder 2">
            <a:extLst>
              <a:ext uri="{FF2B5EF4-FFF2-40B4-BE49-F238E27FC236}">
                <a16:creationId xmlns:a16="http://schemas.microsoft.com/office/drawing/2014/main" id="{5DB89E4D-137D-4008-B820-2DBEF0B0775B}"/>
              </a:ext>
            </a:extLst>
          </p:cNvPr>
          <p:cNvSpPr>
            <a:spLocks noGrp="1"/>
          </p:cNvSpPr>
          <p:nvPr>
            <p:ph idx="1"/>
          </p:nvPr>
        </p:nvSpPr>
        <p:spPr/>
        <p:txBody>
          <a:bodyPr/>
          <a:lstStyle/>
          <a:p>
            <a:r>
              <a:rPr lang="en-US" dirty="0"/>
              <a:t>Windbreaks</a:t>
            </a:r>
          </a:p>
          <a:p>
            <a:pPr lvl="1"/>
            <a:r>
              <a:rPr lang="en-US" dirty="0"/>
              <a:t>Row of trees or shrubs planted on the edges of cultivated fields to slow the wind and reduce soil erosion.</a:t>
            </a:r>
          </a:p>
          <a:p>
            <a:pPr lvl="1"/>
            <a:r>
              <a:rPr lang="en-US" dirty="0"/>
              <a:t>Particularly found in the US West in arid and semi-arid regions.</a:t>
            </a:r>
          </a:p>
          <a:p>
            <a:pPr lvl="1"/>
            <a:r>
              <a:rPr lang="en-US" dirty="0"/>
              <a:t>Strong, persistent winds and long dry seasons when exposed soils can dry out and become susceptible to erosion.</a:t>
            </a:r>
          </a:p>
          <a:p>
            <a:pPr lvl="1"/>
            <a:r>
              <a:rPr lang="en-US" dirty="0"/>
              <a:t>Became common practice after the Dust Bowl crisis.</a:t>
            </a:r>
          </a:p>
          <a:p>
            <a:pPr lvl="1"/>
            <a:r>
              <a:rPr lang="en-US" dirty="0"/>
              <a:t>Technique applied across the world to stop desertification.</a:t>
            </a:r>
          </a:p>
        </p:txBody>
      </p:sp>
      <p:pic>
        <p:nvPicPr>
          <p:cNvPr id="4" name="Picture 2" descr="C:\Users\ecojpr\AppData\Local\Microsoft\Windows\Temporary Internet Files\Content.IE5\H0P94DF5\MC900442072[1].wmf">
            <a:extLst>
              <a:ext uri="{FF2B5EF4-FFF2-40B4-BE49-F238E27FC236}">
                <a16:creationId xmlns:a16="http://schemas.microsoft.com/office/drawing/2014/main" id="{1FA5DC22-16C5-4F81-9655-C4BEB5A005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5949698"/>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5970FD-A82A-4045-9D09-4B0F86E78393}"/>
              </a:ext>
            </a:extLst>
          </p:cNvPr>
          <p:cNvSpPr txBox="1"/>
          <p:nvPr/>
        </p:nvSpPr>
        <p:spPr>
          <a:xfrm>
            <a:off x="2286000" y="5998791"/>
            <a:ext cx="5943599" cy="707886"/>
          </a:xfrm>
          <a:prstGeom prst="rect">
            <a:avLst/>
          </a:prstGeom>
          <a:noFill/>
        </p:spPr>
        <p:txBody>
          <a:bodyPr wrap="square" rtlCol="0">
            <a:spAutoFit/>
          </a:bodyPr>
          <a:lstStyle/>
          <a:p>
            <a:r>
              <a:rPr lang="en-US" sz="2000" b="1" dirty="0">
                <a:latin typeface="Arial Narrow" panose="020B0606020202030204" pitchFamily="34" charset="0"/>
              </a:rPr>
              <a:t>Explain the main types of fields patterns and boundaries used in agriculture.</a:t>
            </a:r>
          </a:p>
        </p:txBody>
      </p:sp>
    </p:spTree>
    <p:extLst>
      <p:ext uri="{BB962C8B-B14F-4D97-AF65-F5344CB8AC3E}">
        <p14:creationId xmlns:p14="http://schemas.microsoft.com/office/powerpoint/2010/main" val="18495668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B39095-9AA7-47B7-84BF-A854EC46AB2A}"/>
              </a:ext>
            </a:extLst>
          </p:cNvPr>
          <p:cNvSpPr>
            <a:spLocks noGrp="1"/>
          </p:cNvSpPr>
          <p:nvPr>
            <p:ph type="title"/>
          </p:nvPr>
        </p:nvSpPr>
        <p:spPr/>
        <p:txBody>
          <a:bodyPr/>
          <a:lstStyle/>
          <a:p>
            <a:r>
              <a:rPr lang="en-US" dirty="0"/>
              <a:t>Windbreak on the Great Plains, Oklahoma</a:t>
            </a:r>
          </a:p>
        </p:txBody>
      </p:sp>
      <p:pic>
        <p:nvPicPr>
          <p:cNvPr id="6" name="Picture 5">
            <a:extLst>
              <a:ext uri="{FF2B5EF4-FFF2-40B4-BE49-F238E27FC236}">
                <a16:creationId xmlns:a16="http://schemas.microsoft.com/office/drawing/2014/main" id="{4DCE882A-FF76-4A67-BD23-8EAA7DF5A8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0" y="1352383"/>
            <a:ext cx="7696200" cy="5400842"/>
          </a:xfrm>
          <a:prstGeom prst="rect">
            <a:avLst/>
          </a:prstGeom>
        </p:spPr>
      </p:pic>
    </p:spTree>
    <p:extLst>
      <p:ext uri="{BB962C8B-B14F-4D97-AF65-F5344CB8AC3E}">
        <p14:creationId xmlns:p14="http://schemas.microsoft.com/office/powerpoint/2010/main" val="2039700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B07BD4-96D5-47F3-8906-4E0CCDD90A95}"/>
              </a:ext>
            </a:extLst>
          </p:cNvPr>
          <p:cNvSpPr>
            <a:spLocks noGrp="1"/>
          </p:cNvSpPr>
          <p:nvPr>
            <p:ph type="title"/>
          </p:nvPr>
        </p:nvSpPr>
        <p:spPr/>
        <p:txBody>
          <a:bodyPr/>
          <a:lstStyle/>
          <a:p>
            <a:r>
              <a:rPr lang="en-US" dirty="0"/>
              <a:t>Slash and Burn Agriculture, Sulawesi, Indonesia</a:t>
            </a:r>
          </a:p>
        </p:txBody>
      </p:sp>
      <p:pic>
        <p:nvPicPr>
          <p:cNvPr id="6" name="Picture 5">
            <a:extLst>
              <a:ext uri="{FF2B5EF4-FFF2-40B4-BE49-F238E27FC236}">
                <a16:creationId xmlns:a16="http://schemas.microsoft.com/office/drawing/2014/main" id="{7CF205BE-8B4C-4CD7-80E6-4371ED77998B}"/>
              </a:ext>
            </a:extLst>
          </p:cNvPr>
          <p:cNvPicPr>
            <a:picLocks noChangeAspect="1"/>
          </p:cNvPicPr>
          <p:nvPr/>
        </p:nvPicPr>
        <p:blipFill rotWithShape="1">
          <a:blip r:embed="rId2"/>
          <a:srcRect l="35790" t="8889" r="10214" b="35556"/>
          <a:stretch/>
        </p:blipFill>
        <p:spPr>
          <a:xfrm>
            <a:off x="2667000" y="1295400"/>
            <a:ext cx="6341364" cy="5562600"/>
          </a:xfrm>
          <a:prstGeom prst="rect">
            <a:avLst/>
          </a:prstGeom>
        </p:spPr>
      </p:pic>
    </p:spTree>
    <p:extLst>
      <p:ext uri="{BB962C8B-B14F-4D97-AF65-F5344CB8AC3E}">
        <p14:creationId xmlns:p14="http://schemas.microsoft.com/office/powerpoint/2010/main" val="1457860573"/>
      </p:ext>
    </p:extLst>
  </p:cSld>
  <p:clrMapOvr>
    <a:masterClrMapping/>
  </p:clrMapOvr>
</p:sld>
</file>

<file path=ppt/theme/theme1.xml><?xml version="1.0" encoding="utf-8"?>
<a:theme xmlns:a="http://schemas.openxmlformats.org/drawingml/2006/main" name="5_102Desig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5_102Desig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102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102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102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102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102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102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102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102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102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102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102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102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GEOG 2 Topic 1 Introduction</Template>
  <TotalTime>20070</TotalTime>
  <Words>5627</Words>
  <Application>Microsoft Office PowerPoint</Application>
  <PresentationFormat>Widescreen</PresentationFormat>
  <Paragraphs>513</Paragraphs>
  <Slides>82</Slides>
  <Notes>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Arial Narrow</vt:lpstr>
      <vt:lpstr>Calibri</vt:lpstr>
      <vt:lpstr>Century Gothic</vt:lpstr>
      <vt:lpstr>Impact</vt:lpstr>
      <vt:lpstr>5_102Design</vt:lpstr>
      <vt:lpstr>Topic 8 – Agriculture and Food</vt:lpstr>
      <vt:lpstr>Conditions of Usage</vt:lpstr>
      <vt:lpstr>A – Agricultural Practices and Regions</vt:lpstr>
      <vt:lpstr>The importance of agriculture</vt:lpstr>
      <vt:lpstr>Classifying Agricultural Practices</vt:lpstr>
      <vt:lpstr>Classifying Agricultural Practices</vt:lpstr>
      <vt:lpstr>Classifying Agricultural Practices</vt:lpstr>
      <vt:lpstr>Crop-Based Systems</vt:lpstr>
      <vt:lpstr>Slash and Burn Agriculture, Sulawesi, Indonesia</vt:lpstr>
      <vt:lpstr>Paddy rice farming</vt:lpstr>
      <vt:lpstr>Rice cultivation, Bali, Indonesia</vt:lpstr>
      <vt:lpstr>Cereal – Root Crop Mixed Farming</vt:lpstr>
      <vt:lpstr>Plantation agriculture</vt:lpstr>
      <vt:lpstr>Banana Plantation, Costa Rica</vt:lpstr>
      <vt:lpstr>Sugarcane production</vt:lpstr>
      <vt:lpstr>Market gardening and truck farming</vt:lpstr>
      <vt:lpstr>Grain farming</vt:lpstr>
      <vt:lpstr>PowerPoint Presentation</vt:lpstr>
      <vt:lpstr>Larges Wheat Producers in the World</vt:lpstr>
      <vt:lpstr>Animal-Rearing Systems: Pastoralism</vt:lpstr>
      <vt:lpstr>Animal-Rearing Systems: Pastoralism</vt:lpstr>
      <vt:lpstr>PowerPoint Presentation</vt:lpstr>
      <vt:lpstr>Animal-Rearing Systems: Livestock ranching</vt:lpstr>
      <vt:lpstr>Animal-Rearing Systems: Livestock ranching</vt:lpstr>
      <vt:lpstr>PowerPoint Presentation</vt:lpstr>
      <vt:lpstr>Animal-Rearing Systems: Dairying</vt:lpstr>
      <vt:lpstr>Urban agriculture</vt:lpstr>
      <vt:lpstr>PowerPoint Presentation</vt:lpstr>
      <vt:lpstr>Aquaculture</vt:lpstr>
      <vt:lpstr>Mariculture, Malaysia</vt:lpstr>
      <vt:lpstr>Global aquaculture and fisheries</vt:lpstr>
      <vt:lpstr>Aquaculture</vt:lpstr>
      <vt:lpstr>The Von Thunen Model</vt:lpstr>
      <vt:lpstr>Von Thünen’s isolated-state model</vt:lpstr>
      <vt:lpstr>Ideal and actual distribution of types of agriculture in Uruguay</vt:lpstr>
      <vt:lpstr>B – Mobility and domestication</vt:lpstr>
      <vt:lpstr>Ancient Origins and Diffusion of Domestication</vt:lpstr>
      <vt:lpstr>Ancient Origins and Diffusion of Domestication</vt:lpstr>
      <vt:lpstr>Ancient centers of plant domestication</vt:lpstr>
      <vt:lpstr>Ancient Origins and Diffusion of Domestication</vt:lpstr>
      <vt:lpstr>Modern diffusions</vt:lpstr>
      <vt:lpstr>Modern diffusions</vt:lpstr>
      <vt:lpstr>Modern diffusions</vt:lpstr>
      <vt:lpstr>C – Globalization and Agriculture</vt:lpstr>
      <vt:lpstr>The global food system</vt:lpstr>
      <vt:lpstr>The global food system</vt:lpstr>
      <vt:lpstr>Palm oil plantation in Malaysia</vt:lpstr>
      <vt:lpstr>Agricultural industrialization and technological change</vt:lpstr>
      <vt:lpstr>Agricultural industrialization and technological change</vt:lpstr>
      <vt:lpstr>CAFO facility, Indiana</vt:lpstr>
      <vt:lpstr>Agricultural industrialization and technological change</vt:lpstr>
      <vt:lpstr>Cold Chain Technology and Processes</vt:lpstr>
      <vt:lpstr>Agricultural industrialization and technological change</vt:lpstr>
      <vt:lpstr>Worldwide use of genetically altered crop plants</vt:lpstr>
      <vt:lpstr>GMO Salmon: AquaAdvantage</vt:lpstr>
      <vt:lpstr>Multinational Corporations in Agriculture</vt:lpstr>
      <vt:lpstr>Industrialized poultry, Bangkok, Thailand</vt:lpstr>
      <vt:lpstr>Multinational Corporations in Agriculture</vt:lpstr>
      <vt:lpstr>Persistence of Food Deprivation</vt:lpstr>
      <vt:lpstr>Share of the population undernourished</vt:lpstr>
      <vt:lpstr>Persistence of Food Deprivation</vt:lpstr>
      <vt:lpstr>Persistence of Food Deprivation</vt:lpstr>
      <vt:lpstr>Vulnerabilities in the global food system: Large scale salad farming</vt:lpstr>
      <vt:lpstr>D – Agriculture and the Environment</vt:lpstr>
      <vt:lpstr>Environmental Costs of Industrial Agriculture</vt:lpstr>
      <vt:lpstr>Groundwater irrigated agriculture, Saudi Arabia</vt:lpstr>
      <vt:lpstr>Aral Sea, Central Asia (Kazakhstan and Uzbekistan)</vt:lpstr>
      <vt:lpstr>Agrichemicals</vt:lpstr>
      <vt:lpstr>Agrichemicals</vt:lpstr>
      <vt:lpstr>Dead Zone at the mouth of the Mississippi River delta</vt:lpstr>
      <vt:lpstr>Agriculture and Climate Change</vt:lpstr>
      <vt:lpstr>Lake Mead, Arizona and Nevada</vt:lpstr>
      <vt:lpstr>Agriculture and Climate Change</vt:lpstr>
      <vt:lpstr>E – Field Patterns</vt:lpstr>
      <vt:lpstr>Cadastral Surveys and Field Patterns</vt:lpstr>
      <vt:lpstr>Cadastral Surveys and Field Patterns</vt:lpstr>
      <vt:lpstr>Cadastral Surveys and Field Patterns</vt:lpstr>
      <vt:lpstr>Land survey patterns</vt:lpstr>
      <vt:lpstr>Fencing and hedging</vt:lpstr>
      <vt:lpstr>Hedgerows in England</vt:lpstr>
      <vt:lpstr>Fencing and hedging</vt:lpstr>
      <vt:lpstr>Windbreak on the Great Plains, Oklahoma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Jean-Paul Rodrigue</cp:lastModifiedBy>
  <cp:revision>352</cp:revision>
  <cp:lastPrinted>2018-11-20T01:29:32Z</cp:lastPrinted>
  <dcterms:created xsi:type="dcterms:W3CDTF">2015-01-04T18:24:23Z</dcterms:created>
  <dcterms:modified xsi:type="dcterms:W3CDTF">2021-04-25T22:27:57Z</dcterms:modified>
</cp:coreProperties>
</file>