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71"/>
  </p:notesMasterIdLst>
  <p:sldIdLst>
    <p:sldId id="256" r:id="rId2"/>
    <p:sldId id="356" r:id="rId3"/>
    <p:sldId id="264" r:id="rId4"/>
    <p:sldId id="311" r:id="rId5"/>
    <p:sldId id="267" r:id="rId6"/>
    <p:sldId id="266" r:id="rId7"/>
    <p:sldId id="312" r:id="rId8"/>
    <p:sldId id="313" r:id="rId9"/>
    <p:sldId id="310" r:id="rId10"/>
    <p:sldId id="314" r:id="rId11"/>
    <p:sldId id="315" r:id="rId12"/>
    <p:sldId id="268" r:id="rId13"/>
    <p:sldId id="297" r:id="rId14"/>
    <p:sldId id="274" r:id="rId15"/>
    <p:sldId id="272" r:id="rId16"/>
    <p:sldId id="305" r:id="rId17"/>
    <p:sldId id="275" r:id="rId18"/>
    <p:sldId id="316" r:id="rId19"/>
    <p:sldId id="273" r:id="rId20"/>
    <p:sldId id="295" r:id="rId21"/>
    <p:sldId id="317" r:id="rId22"/>
    <p:sldId id="296" r:id="rId23"/>
    <p:sldId id="278" r:id="rId24"/>
    <p:sldId id="294" r:id="rId25"/>
    <p:sldId id="302" r:id="rId26"/>
    <p:sldId id="280" r:id="rId27"/>
    <p:sldId id="281" r:id="rId28"/>
    <p:sldId id="283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271" r:id="rId41"/>
    <p:sldId id="329" r:id="rId42"/>
    <p:sldId id="330" r:id="rId43"/>
    <p:sldId id="331" r:id="rId44"/>
    <p:sldId id="332" r:id="rId45"/>
    <p:sldId id="333" r:id="rId46"/>
    <p:sldId id="335" r:id="rId47"/>
    <p:sldId id="334" r:id="rId48"/>
    <p:sldId id="336" r:id="rId49"/>
    <p:sldId id="337" r:id="rId50"/>
    <p:sldId id="338" r:id="rId51"/>
    <p:sldId id="340" r:id="rId52"/>
    <p:sldId id="341" r:id="rId53"/>
    <p:sldId id="342" r:id="rId54"/>
    <p:sldId id="339" r:id="rId55"/>
    <p:sldId id="343" r:id="rId56"/>
    <p:sldId id="344" r:id="rId57"/>
    <p:sldId id="345" r:id="rId58"/>
    <p:sldId id="346" r:id="rId59"/>
    <p:sldId id="347" r:id="rId60"/>
    <p:sldId id="270" r:id="rId61"/>
    <p:sldId id="348" r:id="rId62"/>
    <p:sldId id="349" r:id="rId63"/>
    <p:sldId id="277" r:id="rId64"/>
    <p:sldId id="350" r:id="rId65"/>
    <p:sldId id="351" r:id="rId66"/>
    <p:sldId id="352" r:id="rId67"/>
    <p:sldId id="353" r:id="rId68"/>
    <p:sldId id="354" r:id="rId69"/>
    <p:sldId id="355" r:id="rId7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opic 7 – Geography of Religion" id="{54436E76-EDB5-42FD-BC36-890837A4CD38}">
          <p14:sldIdLst>
            <p14:sldId id="256"/>
            <p14:sldId id="356"/>
            <p14:sldId id="264"/>
          </p14:sldIdLst>
        </p14:section>
        <p14:section name="A – Religions of the World" id="{8EA4A1C9-D953-41EB-820D-F60B034093E2}">
          <p14:sldIdLst>
            <p14:sldId id="311"/>
            <p14:sldId id="267"/>
            <p14:sldId id="266"/>
            <p14:sldId id="312"/>
            <p14:sldId id="313"/>
            <p14:sldId id="310"/>
            <p14:sldId id="314"/>
            <p14:sldId id="315"/>
            <p14:sldId id="268"/>
            <p14:sldId id="297"/>
            <p14:sldId id="274"/>
            <p14:sldId id="272"/>
            <p14:sldId id="305"/>
            <p14:sldId id="275"/>
            <p14:sldId id="316"/>
            <p14:sldId id="273"/>
            <p14:sldId id="295"/>
            <p14:sldId id="317"/>
            <p14:sldId id="296"/>
            <p14:sldId id="278"/>
            <p14:sldId id="294"/>
            <p14:sldId id="302"/>
            <p14:sldId id="280"/>
            <p14:sldId id="281"/>
            <p14:sldId id="283"/>
          </p14:sldIdLst>
        </p14:section>
        <p14:section name="B – Religions and Mobility" id="{6CF249CF-6EE3-4DAE-95C2-509DDDC03A17}">
          <p14:sldIdLst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271"/>
          </p14:sldIdLst>
        </p14:section>
        <p14:section name="C – Globalization and religion" id="{DB442D10-BF14-4391-8455-805EC188EF08}">
          <p14:sldIdLst>
            <p14:sldId id="329"/>
            <p14:sldId id="330"/>
            <p14:sldId id="331"/>
            <p14:sldId id="332"/>
            <p14:sldId id="333"/>
            <p14:sldId id="335"/>
            <p14:sldId id="334"/>
          </p14:sldIdLst>
        </p14:section>
        <p14:section name="D – Religion and the natural order" id="{E6098162-1B30-45D4-8144-BDB00F4FA4AB}">
          <p14:sldIdLst>
            <p14:sldId id="336"/>
            <p14:sldId id="337"/>
            <p14:sldId id="338"/>
            <p14:sldId id="340"/>
            <p14:sldId id="341"/>
            <p14:sldId id="342"/>
            <p14:sldId id="339"/>
            <p14:sldId id="343"/>
            <p14:sldId id="344"/>
            <p14:sldId id="345"/>
          </p14:sldIdLst>
        </p14:section>
        <p14:section name="E – Religious cultural landscape" id="{2839E280-0CC3-45A5-A4B5-AE0FC2A0DE65}">
          <p14:sldIdLst>
            <p14:sldId id="346"/>
            <p14:sldId id="347"/>
            <p14:sldId id="270"/>
            <p14:sldId id="348"/>
            <p14:sldId id="349"/>
            <p14:sldId id="277"/>
            <p14:sldId id="350"/>
            <p14:sldId id="351"/>
            <p14:sldId id="352"/>
            <p14:sldId id="353"/>
            <p14:sldId id="354"/>
            <p14:sldId id="3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64"/>
    <p:restoredTop sz="95897"/>
  </p:normalViewPr>
  <p:slideViewPr>
    <p:cSldViewPr>
      <p:cViewPr varScale="1">
        <p:scale>
          <a:sx n="75" d="100"/>
          <a:sy n="75" d="100"/>
        </p:scale>
        <p:origin x="78" y="7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2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>
            <a:extLst>
              <a:ext uri="{FF2B5EF4-FFF2-40B4-BE49-F238E27FC236}">
                <a16:creationId xmlns:a16="http://schemas.microsoft.com/office/drawing/2014/main" id="{53B4C74A-7D28-4D04-A636-002F8A8B275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1027">
            <a:extLst>
              <a:ext uri="{FF2B5EF4-FFF2-40B4-BE49-F238E27FC236}">
                <a16:creationId xmlns:a16="http://schemas.microsoft.com/office/drawing/2014/main" id="{6382592B-940B-4A20-BF37-D60F389925A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1028">
            <a:extLst>
              <a:ext uri="{FF2B5EF4-FFF2-40B4-BE49-F238E27FC236}">
                <a16:creationId xmlns:a16="http://schemas.microsoft.com/office/drawing/2014/main" id="{E3D8CCF3-DA2E-44A8-AA93-F81179B7F24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3" name="Rectangle 1029">
            <a:extLst>
              <a:ext uri="{FF2B5EF4-FFF2-40B4-BE49-F238E27FC236}">
                <a16:creationId xmlns:a16="http://schemas.microsoft.com/office/drawing/2014/main" id="{6321DB48-40D3-400F-9AD4-53DB9271983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1030">
            <a:extLst>
              <a:ext uri="{FF2B5EF4-FFF2-40B4-BE49-F238E27FC236}">
                <a16:creationId xmlns:a16="http://schemas.microsoft.com/office/drawing/2014/main" id="{D96D2C66-FAA8-45AE-AAA7-74DD6DB8DC0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1031">
            <a:extLst>
              <a:ext uri="{FF2B5EF4-FFF2-40B4-BE49-F238E27FC236}">
                <a16:creationId xmlns:a16="http://schemas.microsoft.com/office/drawing/2014/main" id="{9449C6E2-7983-4E96-BA40-C5280F8632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E540C40-E191-4B32-97C4-35C8952B49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31">
            <a:extLst>
              <a:ext uri="{FF2B5EF4-FFF2-40B4-BE49-F238E27FC236}">
                <a16:creationId xmlns:a16="http://schemas.microsoft.com/office/drawing/2014/main" id="{1CA6F189-88C7-4A43-A5F0-590613460C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D10492-0B4F-410F-A5D5-A8F5500D8343}" type="slidenum">
              <a:rPr lang="en-US" altLang="en-US" smtClean="0">
                <a:ea typeface="ＭＳ Ｐゴシック" panose="020B0600070205080204" pitchFamily="34" charset="-128"/>
              </a:rPr>
              <a:pPr/>
              <a:t>1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20B53D74-7FA3-4154-85B4-F4234E1CF5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8EAD7B0C-FD20-4564-A70A-5D844B5DC1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>
            <a:extLst>
              <a:ext uri="{FF2B5EF4-FFF2-40B4-BE49-F238E27FC236}">
                <a16:creationId xmlns:a16="http://schemas.microsoft.com/office/drawing/2014/main" id="{7357970A-D564-4CD1-8FDE-59869C4D35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AF48DA-C943-40BB-8953-BA34D261DB77}" type="slidenum">
              <a:rPr lang="en-US" altLang="en-US" smtClean="0">
                <a:ea typeface="ＭＳ Ｐゴシック" panose="020B0600070205080204" pitchFamily="34" charset="-128"/>
              </a:rPr>
              <a:pPr/>
              <a:t>15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9BB1F351-35DA-4897-A7BA-7611FF1A4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21A147A9-3E90-420A-B56E-92CD1F758C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Getis, Getis, and Fellmann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A812D353-31D4-445C-BC0E-9ABED4AC00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3248A441-DC70-4967-AC33-8165B81FF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~31.2% = ~2.3bill. (pewforum.org)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5B940A00-8E72-4ADA-BE5D-0726298AA4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CCC266-E854-4530-9CDD-C422EC077A16}" type="slidenum">
              <a:rPr lang="en-US" altLang="en-US" smtClean="0">
                <a:ea typeface="ＭＳ Ｐゴシック" panose="020B0600070205080204" pitchFamily="34" charset="-128"/>
              </a:rPr>
              <a:pPr/>
              <a:t>16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>
            <a:extLst>
              <a:ext uri="{FF2B5EF4-FFF2-40B4-BE49-F238E27FC236}">
                <a16:creationId xmlns:a16="http://schemas.microsoft.com/office/drawing/2014/main" id="{8DC45E7B-8B45-4B3D-8224-7347A1A32D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8AFAC2-CA60-446D-89EA-71180BF777AF}" type="slidenum">
              <a:rPr lang="en-US" altLang="en-US" smtClean="0">
                <a:ea typeface="ＭＳ Ｐゴシック" panose="020B0600070205080204" pitchFamily="34" charset="-128"/>
              </a:rPr>
              <a:pPr/>
              <a:t>17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3A0190B-2F16-4C96-9A84-A3C3296F55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501E3EC1-D1F9-4016-AE62-75BA631F6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31">
            <a:extLst>
              <a:ext uri="{FF2B5EF4-FFF2-40B4-BE49-F238E27FC236}">
                <a16:creationId xmlns:a16="http://schemas.microsoft.com/office/drawing/2014/main" id="{DB7AD366-2F78-4518-B7A0-CE20C1436A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2E2AF0-1F62-490E-8517-F5D09481F16A}" type="slidenum">
              <a:rPr lang="en-US" altLang="en-US" smtClean="0">
                <a:ea typeface="ＭＳ Ｐゴシック" panose="020B0600070205080204" pitchFamily="34" charset="-128"/>
              </a:rPr>
              <a:pPr/>
              <a:t>19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42C48A5-7AFB-4F8D-949E-5FA01E7C88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F2622B90-6ED9-4A92-9632-5E8A4F3A7A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700">
                <a:latin typeface="Century Gothic" panose="020B0502020202020204" pitchFamily="34" charset="0"/>
                <a:ea typeface="ＭＳ Ｐゴシック" panose="020B0600070205080204" pitchFamily="34" charset="-128"/>
              </a:rPr>
              <a:t>Sources: Getis, Getis, and Fellmann 2008, Pulsipher and Pulsipher 2008, Norton 2008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874FCC8E-58F2-4EC6-8410-12E570AFDC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F624D43C-69ED-406A-A88B-751FF38E1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~24.1% = ~1.8bill. (pewforum.org)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4E4EC33C-6998-4B63-A601-BA36EA94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1A01C0-AC08-4DFF-A62E-30B0668B9315}" type="slidenum">
              <a:rPr lang="en-US" altLang="en-US" smtClean="0">
                <a:ea typeface="ＭＳ Ｐゴシック" panose="020B0600070205080204" pitchFamily="34" charset="-128"/>
              </a:rPr>
              <a:pPr/>
              <a:t>20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31">
            <a:extLst>
              <a:ext uri="{FF2B5EF4-FFF2-40B4-BE49-F238E27FC236}">
                <a16:creationId xmlns:a16="http://schemas.microsoft.com/office/drawing/2014/main" id="{C33CE982-0A82-46CD-BEA6-56AE248D2A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D239E8-7025-4AF1-A7BA-7124BCF5A68A}" type="slidenum">
              <a:rPr lang="en-US" altLang="en-US" smtClean="0">
                <a:ea typeface="ＭＳ Ｐゴシック" panose="020B0600070205080204" pitchFamily="34" charset="-128"/>
              </a:rPr>
              <a:pPr/>
              <a:t>23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16200BCD-A965-4145-AACE-52643C881C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1331B9F1-7083-485B-A76A-B462F4892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31">
            <a:extLst>
              <a:ext uri="{FF2B5EF4-FFF2-40B4-BE49-F238E27FC236}">
                <a16:creationId xmlns:a16="http://schemas.microsoft.com/office/drawing/2014/main" id="{97D108A6-5807-479D-A6A5-05CB1EFC20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9BF65D-3253-40DE-9592-96C618B742A5}" type="slidenum">
              <a:rPr lang="en-US" altLang="en-US" smtClean="0">
                <a:ea typeface="ＭＳ Ｐゴシック" panose="020B0600070205080204" pitchFamily="34" charset="-128"/>
              </a:rPr>
              <a:pPr/>
              <a:t>24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089D5E3-D15A-4C0B-B7F3-0CD213E4F7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8B6ED8A7-FE27-45AD-97D6-BFE7C865B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Text source: Norton, J.H.K. (2008)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Arial" panose="020B0604020202020204" pitchFamily="34" charset="0"/>
                <a:ea typeface="ＭＳ Ｐゴシック" panose="020B0600070205080204" pitchFamily="34" charset="-128"/>
              </a:rPr>
              <a:t>India and South Asia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Arial" panose="020B0604020202020204" pitchFamily="34" charset="0"/>
                <a:ea typeface="ＭＳ Ｐゴシック" panose="020B0600070205080204" pitchFamily="34" charset="-128"/>
              </a:rPr>
              <a:t>. Eight edition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Image source: http://www.sanatansociety.com/indian_art_galleries/pieter_weltevrede/pw_ga_brahma01_painting.htm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Answer: ~15.1% = ~1.1bill. (pewforum.org)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>
            <a:extLst>
              <a:ext uri="{FF2B5EF4-FFF2-40B4-BE49-F238E27FC236}">
                <a16:creationId xmlns:a16="http://schemas.microsoft.com/office/drawing/2014/main" id="{0F9D7765-D830-41F1-8C0A-215EE994CB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4F0810-6002-451E-BE86-18612DE7BD22}" type="slidenum">
              <a:rPr lang="en-US" altLang="en-US" smtClean="0">
                <a:ea typeface="ＭＳ Ｐゴシック" panose="020B0600070205080204" pitchFamily="34" charset="-128"/>
              </a:rPr>
              <a:pPr/>
              <a:t>26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CAC3A748-9442-4468-8E44-F70A8DBDA8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EA246842-1EB8-4B63-ADE2-5EE62D11DF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~6.9% = ~ 0.5bill. (pewforum.org)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>
            <a:extLst>
              <a:ext uri="{FF2B5EF4-FFF2-40B4-BE49-F238E27FC236}">
                <a16:creationId xmlns:a16="http://schemas.microsoft.com/office/drawing/2014/main" id="{7FF4D733-08F7-41E8-B621-95E12FE62E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9B86AD-577D-49AC-B3F0-6233DB31F411}" type="slidenum">
              <a:rPr lang="en-US" altLang="en-US" smtClean="0">
                <a:ea typeface="ＭＳ Ｐゴシック" panose="020B0600070205080204" pitchFamily="34" charset="-128"/>
              </a:rPr>
              <a:pPr/>
              <a:t>27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B5D1852-D481-4C71-A34A-1B46453E6A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F90C6207-A389-48EC-A7B9-67C65775F2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>
            <a:extLst>
              <a:ext uri="{FF2B5EF4-FFF2-40B4-BE49-F238E27FC236}">
                <a16:creationId xmlns:a16="http://schemas.microsoft.com/office/drawing/2014/main" id="{9F4A7259-634B-4543-B4A5-143F5C001D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AB03AE-BCA5-4E81-B226-73ADB6CE79DA}" type="slidenum">
              <a:rPr lang="en-US" altLang="en-US" smtClean="0">
                <a:ea typeface="ＭＳ Ｐゴシック" panose="020B0600070205080204" pitchFamily="34" charset="-128"/>
              </a:rPr>
              <a:pPr/>
              <a:t>28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1B693F1D-4E5F-4649-94C3-5F2DE84B30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2B3109A1-3231-499D-A63D-9A1D594B4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92C746-3416-4790-8EFD-6E9F6F61421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066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Rumi’s Tomb: A Sufi scholar.</a:t>
            </a:r>
          </a:p>
          <a:p>
            <a:r>
              <a:rPr lang="en-US" dirty="0"/>
              <a:t>Golden Temple: Core site for Sikhism.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40C40-E191-4B32-97C4-35C8952B490D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286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31">
            <a:extLst>
              <a:ext uri="{FF2B5EF4-FFF2-40B4-BE49-F238E27FC236}">
                <a16:creationId xmlns:a16="http://schemas.microsoft.com/office/drawing/2014/main" id="{F83FD1BF-7447-4A39-B506-8B428AA39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122FB7-3F8B-44ED-B599-485947510750}" type="slidenum">
              <a:rPr lang="en-US" altLang="en-US" smtClean="0">
                <a:ea typeface="ＭＳ Ｐゴシック" panose="020B0600070205080204" pitchFamily="34" charset="-128"/>
              </a:rPr>
              <a:pPr/>
              <a:t>40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2B6792FB-AB19-409E-8CA1-27B5680B90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A731A08-8ADB-4BB9-A6AB-7962CFEE2F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>
            <a:extLst>
              <a:ext uri="{FF2B5EF4-FFF2-40B4-BE49-F238E27FC236}">
                <a16:creationId xmlns:a16="http://schemas.microsoft.com/office/drawing/2014/main" id="{DA08EF60-30E6-4FAF-AE9F-40E3458A44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56CF32-67CE-415A-86E5-A2453E44A26A}" type="slidenum">
              <a:rPr lang="en-US" altLang="en-US" smtClean="0">
                <a:ea typeface="ＭＳ Ｐゴシック" panose="020B0600070205080204" pitchFamily="34" charset="-128"/>
              </a:rPr>
              <a:pPr/>
              <a:t>60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25157BEE-9478-4C4B-8F4E-192AA6E47F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43CF2EEB-6C1D-4FEB-833A-F6B551CCE6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31">
            <a:extLst>
              <a:ext uri="{FF2B5EF4-FFF2-40B4-BE49-F238E27FC236}">
                <a16:creationId xmlns:a16="http://schemas.microsoft.com/office/drawing/2014/main" id="{9075E3C1-5DF3-436A-8316-92A3A1DC46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8CC6FA-BBEB-4437-99B2-EC41D1AF52CC}" type="slidenum">
              <a:rPr lang="en-US" altLang="en-US" smtClean="0">
                <a:ea typeface="ＭＳ Ｐゴシック" panose="020B0600070205080204" pitchFamily="34" charset="-128"/>
              </a:rPr>
              <a:pPr/>
              <a:t>63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737FB6BF-C7AC-46C5-B842-422B62A734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9B1FB922-7ECC-45C9-9552-D2840B04F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31">
            <a:extLst>
              <a:ext uri="{FF2B5EF4-FFF2-40B4-BE49-F238E27FC236}">
                <a16:creationId xmlns:a16="http://schemas.microsoft.com/office/drawing/2014/main" id="{7431886C-EC5D-4D5C-BA55-D7E2AC59D0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ADCA8C-63C7-4DAE-8B7E-72AC5A8E13CD}" type="slidenum">
              <a:rPr lang="en-US" altLang="en-US" smtClean="0">
                <a:ea typeface="ＭＳ Ｐゴシック" panose="020B0600070205080204" pitchFamily="34" charset="-128"/>
              </a:rPr>
              <a:pPr/>
              <a:t>3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AC272AB0-63F9-4571-827D-07362A8EDE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>
            <a:extLst>
              <a:ext uri="{FF2B5EF4-FFF2-40B4-BE49-F238E27FC236}">
                <a16:creationId xmlns:a16="http://schemas.microsoft.com/office/drawing/2014/main" id="{D749ED3A-5C5F-41CA-8946-F7ACBF3241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Getis, Getis, and Fellmann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31">
            <a:extLst>
              <a:ext uri="{FF2B5EF4-FFF2-40B4-BE49-F238E27FC236}">
                <a16:creationId xmlns:a16="http://schemas.microsoft.com/office/drawing/2014/main" id="{B83B3436-3940-4F19-A37A-596C33E76B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401782-EEA3-4170-84F1-F4F8EDF705A9}" type="slidenum">
              <a:rPr lang="en-US" altLang="en-US" smtClean="0">
                <a:ea typeface="ＭＳ Ｐゴシック" panose="020B0600070205080204" pitchFamily="34" charset="-128"/>
              </a:rPr>
              <a:pPr/>
              <a:t>5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243" name="Rectangle 1026">
            <a:extLst>
              <a:ext uri="{FF2B5EF4-FFF2-40B4-BE49-F238E27FC236}">
                <a16:creationId xmlns:a16="http://schemas.microsoft.com/office/drawing/2014/main" id="{C95571E3-5ED3-4C87-BEB7-3A3386C627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1027">
            <a:extLst>
              <a:ext uri="{FF2B5EF4-FFF2-40B4-BE49-F238E27FC236}">
                <a16:creationId xmlns:a16="http://schemas.microsoft.com/office/drawing/2014/main" id="{7A302BD3-5AFA-48DA-937D-96673F97B9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Getis, Getis, and Fellmann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31">
            <a:extLst>
              <a:ext uri="{FF2B5EF4-FFF2-40B4-BE49-F238E27FC236}">
                <a16:creationId xmlns:a16="http://schemas.microsoft.com/office/drawing/2014/main" id="{80147BD9-C86E-4DF8-BAB2-30AA93E1AD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BA4299-4D61-4623-B1C8-0214106051F8}" type="slidenum">
              <a:rPr lang="en-US" altLang="en-US" smtClean="0">
                <a:ea typeface="ＭＳ Ｐゴシック" panose="020B0600070205080204" pitchFamily="34" charset="-128"/>
              </a:rPr>
              <a:pPr/>
              <a:t>6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291" name="Rectangle 1026">
            <a:extLst>
              <a:ext uri="{FF2B5EF4-FFF2-40B4-BE49-F238E27FC236}">
                <a16:creationId xmlns:a16="http://schemas.microsoft.com/office/drawing/2014/main" id="{2B2B26DA-1853-491C-B61E-8C75CA090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1027">
            <a:extLst>
              <a:ext uri="{FF2B5EF4-FFF2-40B4-BE49-F238E27FC236}">
                <a16:creationId xmlns:a16="http://schemas.microsoft.com/office/drawing/2014/main" id="{6B8320CF-4302-49FE-AB20-3C0092E03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Getis, Getis, and Fellmann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Danbala</a:t>
            </a:r>
            <a:r>
              <a:rPr lang="en-US" dirty="0"/>
              <a:t> </a:t>
            </a:r>
            <a:r>
              <a:rPr lang="en-US" dirty="0" err="1"/>
              <a:t>Wedo</a:t>
            </a:r>
            <a:r>
              <a:rPr lang="en-US" dirty="0"/>
              <a:t>, the peaceful snake-god who brings rain and fertility;.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40C40-E191-4B32-97C4-35C8952B490D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223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1">
            <a:extLst>
              <a:ext uri="{FF2B5EF4-FFF2-40B4-BE49-F238E27FC236}">
                <a16:creationId xmlns:a16="http://schemas.microsoft.com/office/drawing/2014/main" id="{DEBFD1C9-D09D-4A1A-8704-4EDECC2B07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1D2A6A-4B45-4A31-BA01-126D563BEEE9}" type="slidenum">
              <a:rPr lang="en-US" altLang="en-US" smtClean="0">
                <a:ea typeface="ＭＳ Ｐゴシック" panose="020B0600070205080204" pitchFamily="34" charset="-128"/>
              </a:rPr>
              <a:pPr/>
              <a:t>12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3C76987E-D16F-4CD0-8563-5FD88103B8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EBD2A265-D5D7-4E56-85EF-0BCD6CB794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Getis, Getis, and Fellmann, Pulsipher and Pulsipher.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3459B701-AB62-43CD-AAEF-9C74170F25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758D564F-2FBA-4CB7-8BA6-2A0588DB0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~.22% = ~ 14 mill.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E35663E3-A25C-4BEF-A3CE-101FC1997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21D46F-ADC9-47B8-83C3-7A7831531782}" type="slidenum">
              <a:rPr lang="en-US" altLang="en-US" smtClean="0">
                <a:ea typeface="ＭＳ Ｐゴシック" panose="020B0600070205080204" pitchFamily="34" charset="-128"/>
              </a:rPr>
              <a:pPr/>
              <a:t>13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>
            <a:extLst>
              <a:ext uri="{FF2B5EF4-FFF2-40B4-BE49-F238E27FC236}">
                <a16:creationId xmlns:a16="http://schemas.microsoft.com/office/drawing/2014/main" id="{05659D54-FF19-4242-B830-1C53B082A9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6EA541-128B-4446-A692-A046B82B0264}" type="slidenum">
              <a:rPr lang="en-US" altLang="en-US" smtClean="0">
                <a:ea typeface="ＭＳ Ｐゴシック" panose="020B0600070205080204" pitchFamily="34" charset="-128"/>
              </a:rPr>
              <a:pPr/>
              <a:t>14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503D235E-DE2A-46C9-939C-4E9C52FCEB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D75C4C96-C09D-43C4-9CCE-88DAB5F82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8B656269-953A-4D21-8E4B-8F48B3FA608D}"/>
              </a:ext>
            </a:extLst>
          </p:cNvPr>
          <p:cNvSpPr>
            <a:spLocks/>
          </p:cNvSpPr>
          <p:nvPr/>
        </p:nvSpPr>
        <p:spPr bwMode="auto">
          <a:xfrm>
            <a:off x="5526088" y="-3175"/>
            <a:ext cx="1038225" cy="1462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490" y="0"/>
              </a:cxn>
              <a:cxn ang="0">
                <a:pos x="140" y="921"/>
              </a:cxn>
              <a:cxn ang="0">
                <a:pos x="0" y="921"/>
              </a:cxn>
              <a:cxn ang="0">
                <a:pos x="34" y="0"/>
              </a:cxn>
            </a:cxnLst>
            <a:rect l="0" t="0" r="r" b="b"/>
            <a:pathLst>
              <a:path w="490" h="921">
                <a:moveTo>
                  <a:pt x="34" y="0"/>
                </a:moveTo>
                <a:lnTo>
                  <a:pt x="490" y="0"/>
                </a:lnTo>
                <a:lnTo>
                  <a:pt x="140" y="921"/>
                </a:lnTo>
                <a:lnTo>
                  <a:pt x="0" y="921"/>
                </a:lnTo>
                <a:lnTo>
                  <a:pt x="34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pic>
        <p:nvPicPr>
          <p:cNvPr id="5" name="Picture 5" descr="world_cover_left">
            <a:extLst>
              <a:ext uri="{FF2B5EF4-FFF2-40B4-BE49-F238E27FC236}">
                <a16:creationId xmlns:a16="http://schemas.microsoft.com/office/drawing/2014/main" id="{6F8D2B4D-5DF0-40AC-B9D7-A0EA29380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8850489" y="92515"/>
            <a:ext cx="3341512" cy="6761952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02DE5E-DD6C-4509-B6DA-0921E7836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38" y="-1588"/>
            <a:ext cx="5689601" cy="1460501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D187304-754E-4E88-A762-079CF0674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152400"/>
            <a:ext cx="10363200" cy="1143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3A72E03-5931-4E8C-9A3F-AABFCCAE9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1447800"/>
            <a:ext cx="2252663" cy="4953000"/>
          </a:xfrm>
          <a:prstGeom prst="rect">
            <a:avLst/>
          </a:prstGeom>
          <a:gradFill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D2AFCC4-C0EC-4A1E-97BA-9AFC32857CC1}"/>
              </a:ext>
            </a:extLst>
          </p:cNvPr>
          <p:cNvSpPr>
            <a:spLocks/>
          </p:cNvSpPr>
          <p:nvPr/>
        </p:nvSpPr>
        <p:spPr bwMode="auto">
          <a:xfrm>
            <a:off x="-7938" y="1452563"/>
            <a:ext cx="650876" cy="1422400"/>
          </a:xfrm>
          <a:custGeom>
            <a:avLst/>
            <a:gdLst>
              <a:gd name="T0" fmla="*/ 1876 w 347"/>
              <a:gd name="T1" fmla="*/ 0 h 1008"/>
              <a:gd name="T2" fmla="*/ 650876 w 347"/>
              <a:gd name="T3" fmla="*/ 0 h 1008"/>
              <a:gd name="T4" fmla="*/ 0 w 347"/>
              <a:gd name="T5" fmla="*/ 1422400 h 1008"/>
              <a:gd name="T6" fmla="*/ 1876 w 347"/>
              <a:gd name="T7" fmla="*/ 0 h 10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47" h="1008">
                <a:moveTo>
                  <a:pt x="1" y="0"/>
                </a:moveTo>
                <a:lnTo>
                  <a:pt x="347" y="0"/>
                </a:lnTo>
                <a:lnTo>
                  <a:pt x="0" y="1008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98D74F7-4423-41BF-8269-076A97BB2BB5}"/>
              </a:ext>
            </a:extLst>
          </p:cNvPr>
          <p:cNvSpPr>
            <a:spLocks/>
          </p:cNvSpPr>
          <p:nvPr/>
        </p:nvSpPr>
        <p:spPr bwMode="auto">
          <a:xfrm>
            <a:off x="-12700" y="-4763"/>
            <a:ext cx="1319213" cy="157163"/>
          </a:xfrm>
          <a:custGeom>
            <a:avLst/>
            <a:gdLst>
              <a:gd name="T0" fmla="*/ 0 w 623"/>
              <a:gd name="T1" fmla="*/ 0 h 99"/>
              <a:gd name="T2" fmla="*/ 1319213 w 623"/>
              <a:gd name="T3" fmla="*/ 0 h 99"/>
              <a:gd name="T4" fmla="*/ 1236630 w 623"/>
              <a:gd name="T5" fmla="*/ 157163 h 99"/>
              <a:gd name="T6" fmla="*/ 0 w 623"/>
              <a:gd name="T7" fmla="*/ 157163 h 99"/>
              <a:gd name="T8" fmla="*/ 0 w 623"/>
              <a:gd name="T9" fmla="*/ 0 h 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23" h="99">
                <a:moveTo>
                  <a:pt x="0" y="0"/>
                </a:moveTo>
                <a:lnTo>
                  <a:pt x="623" y="0"/>
                </a:lnTo>
                <a:lnTo>
                  <a:pt x="584" y="99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8B7607E6-66BA-4A78-8EFE-FDF906FE7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450" y="317500"/>
            <a:ext cx="5776913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000" b="1">
                <a:solidFill>
                  <a:srgbClr val="FFFF99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GEOG 2 – Human Geography (People, Place and Power)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6BF35932-A331-44C7-8C2F-A8453E396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450" y="777875"/>
            <a:ext cx="2917825" cy="338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600" b="1">
                <a:solidFill>
                  <a:srgbClr val="FFFF99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Professor: Dr. Jean-Paul Rodrigue</a:t>
            </a:r>
          </a:p>
        </p:txBody>
      </p:sp>
      <p:pic>
        <p:nvPicPr>
          <p:cNvPr id="13" name="Picture 15" descr="Hofstra_Shield">
            <a:extLst>
              <a:ext uri="{FF2B5EF4-FFF2-40B4-BE49-F238E27FC236}">
                <a16:creationId xmlns:a16="http://schemas.microsoft.com/office/drawing/2014/main" id="{223B8D0D-9858-4709-A883-B321C334B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33363"/>
            <a:ext cx="985838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30A71-A82D-497C-BD6C-A8072A67A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2D050">
                  <a:alpha val="75000"/>
                </a:srgbClr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5" name="Text Box 25">
            <a:extLst>
              <a:ext uri="{FF2B5EF4-FFF2-40B4-BE49-F238E27FC236}">
                <a16:creationId xmlns:a16="http://schemas.microsoft.com/office/drawing/2014/main" id="{26799CCB-1F6A-45C9-867C-7AC92A086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6502400"/>
            <a:ext cx="6107113" cy="24606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i="1">
                <a:solidFill>
                  <a:srgbClr val="008000"/>
                </a:solidFill>
              </a:rPr>
              <a:t>Hofstra University, Department of Global Studies &amp; Geography</a:t>
            </a:r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691C8C99-8B92-4A59-AF72-192391B11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9900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7" name="Text Box 25">
            <a:extLst>
              <a:ext uri="{FF2B5EF4-FFF2-40B4-BE49-F238E27FC236}">
                <a16:creationId xmlns:a16="http://schemas.microsoft.com/office/drawing/2014/main" id="{B8EE0EA9-5AC5-43AE-B98D-7348F258D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6502400"/>
            <a:ext cx="6107113" cy="24606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i="1">
                <a:solidFill>
                  <a:srgbClr val="266066"/>
                </a:solidFill>
              </a:rPr>
              <a:t>Hofstra University, Department of Global Studies &amp; Geography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2D39CE-E995-41A2-85DD-EC5A0131D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9" name="Text Box 25">
            <a:extLst>
              <a:ext uri="{FF2B5EF4-FFF2-40B4-BE49-F238E27FC236}">
                <a16:creationId xmlns:a16="http://schemas.microsoft.com/office/drawing/2014/main" id="{E5989118-AD80-49EA-84AD-D68ABDCAD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6502400"/>
            <a:ext cx="4984750" cy="24606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i="1">
                <a:solidFill>
                  <a:srgbClr val="266066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Hofstra University, Department of Global Studies &amp; Geography</a:t>
            </a:r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513D4AA2-9E3D-4F06-BDC0-F9B82C1BA1E4}"/>
              </a:ext>
            </a:extLst>
          </p:cNvPr>
          <p:cNvSpPr>
            <a:spLocks/>
          </p:cNvSpPr>
          <p:nvPr/>
        </p:nvSpPr>
        <p:spPr bwMode="auto">
          <a:xfrm>
            <a:off x="10153650" y="152400"/>
            <a:ext cx="920750" cy="1143000"/>
          </a:xfrm>
          <a:custGeom>
            <a:avLst/>
            <a:gdLst/>
            <a:ahLst/>
            <a:cxnLst>
              <a:cxn ang="0">
                <a:pos x="59" y="0"/>
              </a:cxn>
              <a:cxn ang="0">
                <a:pos x="435" y="1"/>
              </a:cxn>
              <a:cxn ang="0">
                <a:pos x="158" y="720"/>
              </a:cxn>
              <a:cxn ang="0">
                <a:pos x="0" y="719"/>
              </a:cxn>
              <a:cxn ang="0">
                <a:pos x="59" y="0"/>
              </a:cxn>
            </a:cxnLst>
            <a:rect l="0" t="0" r="r" b="b"/>
            <a:pathLst>
              <a:path w="435" h="720">
                <a:moveTo>
                  <a:pt x="59" y="0"/>
                </a:moveTo>
                <a:lnTo>
                  <a:pt x="435" y="1"/>
                </a:lnTo>
                <a:lnTo>
                  <a:pt x="158" y="720"/>
                </a:lnTo>
                <a:lnTo>
                  <a:pt x="0" y="719"/>
                </a:lnTo>
                <a:lnTo>
                  <a:pt x="59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42804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69068" y="1501776"/>
            <a:ext cx="9478433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804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69068" y="3200400"/>
            <a:ext cx="9478433" cy="2971800"/>
          </a:xfrm>
        </p:spPr>
        <p:txBody>
          <a:bodyPr/>
          <a:lstStyle>
            <a:lvl1pPr marL="0" indent="0">
              <a:buFont typeface="Arial Narrow" pitchFamily="34" charset="0"/>
              <a:buNone/>
              <a:defRPr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2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3A6463-B029-43C1-97E9-D0EED0A10B5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F4FE5-2065-4DC4-B449-6A8212B618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487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185" y="104775"/>
            <a:ext cx="2747433" cy="6497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651" y="104775"/>
            <a:ext cx="8043333" cy="6497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B6F51C-3EE0-45C8-B62B-CD184996E3D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6501F-9BE8-4C80-BFDB-D1BAC85407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279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104775"/>
            <a:ext cx="10949516" cy="947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20F8D6-DE1B-4081-BC5E-F22C520FA33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33A06-D0B9-497F-B7DB-2069CC406D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806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533" y="152400"/>
            <a:ext cx="108542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132417" y="1447800"/>
            <a:ext cx="5334000" cy="513715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9617" y="1447800"/>
            <a:ext cx="5334000" cy="5137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5A0D31-4F76-404B-A3EA-8504E46A87E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873CC-0156-4840-B1F4-D9CAA3A58F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825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1573C3-4F61-4844-B6F2-30B4CB758BC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73B2F-4E6F-4A4A-B6C7-400A481F46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41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588" y="1568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089" y="2941218"/>
            <a:ext cx="10363200" cy="3580353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8A1586-5491-4ED5-B24F-09931032C5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B5111-DE04-4CF2-BCAD-8D980C41D6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84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1C0F1-1A1B-47F5-BFDB-C82B732492F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3EB9E-C565-49BD-856D-D6A058F269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77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5DFF8E-3261-401F-8D52-417AA762168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C71E9-6DDA-45BD-9D09-353837765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526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D957070-96C1-432C-A0AF-E67AF43992F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15A8F-130A-41A9-93F7-883AF64B46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41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B7A1FEB-E562-47DA-A42D-2357D646DF2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D343D-8F76-4735-A8EB-CD88DB9D90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420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38B5C-7E97-41FE-8F80-759C50C221B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42FAA-D045-4C66-8A5B-461FB92CEC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02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68D229-5189-4528-B846-638AD1A9BE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6F550-BC18-480C-9458-37B89B9805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688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world_cover_left">
            <a:extLst>
              <a:ext uri="{FF2B5EF4-FFF2-40B4-BE49-F238E27FC236}">
                <a16:creationId xmlns:a16="http://schemas.microsoft.com/office/drawing/2014/main" id="{32FD0142-CB95-4698-AD90-BA699ED35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10961511" y="1"/>
            <a:ext cx="1230489" cy="2571750"/>
          </a:xfrm>
          <a:prstGeom prst="rect">
            <a:avLst/>
          </a:prstGeom>
          <a:noFill/>
        </p:spPr>
      </p:pic>
      <p:sp>
        <p:nvSpPr>
          <p:cNvPr id="427010" name="Rectangle 2">
            <a:extLst>
              <a:ext uri="{FF2B5EF4-FFF2-40B4-BE49-F238E27FC236}">
                <a16:creationId xmlns:a16="http://schemas.microsoft.com/office/drawing/2014/main" id="{0917020B-C9BD-4089-9029-FEB95C1021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39813" y="104775"/>
            <a:ext cx="10948987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2F51ED19-34CB-4FFE-8095-DD621DA8F7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650" y="1311275"/>
            <a:ext cx="10993438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7012" name="Rectangle 4">
            <a:extLst>
              <a:ext uri="{FF2B5EF4-FFF2-40B4-BE49-F238E27FC236}">
                <a16:creationId xmlns:a16="http://schemas.microsoft.com/office/drawing/2014/main" id="{362982C6-8D29-49F3-BFDD-A265321BDA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4000" y="6353175"/>
            <a:ext cx="508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latin typeface="+mn-lt"/>
              </a:defRPr>
            </a:lvl1pPr>
          </a:lstStyle>
          <a:p>
            <a:pPr>
              <a:defRPr/>
            </a:pPr>
            <a:fld id="{AF9AD601-1ED3-49E8-AB82-6DCA6657D3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7862E55-3A81-44A2-A173-C4F5EF0D7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-11113"/>
            <a:ext cx="1016001" cy="144780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427015" name="Rectangle 7">
            <a:extLst>
              <a:ext uri="{FF2B5EF4-FFF2-40B4-BE49-F238E27FC236}">
                <a16:creationId xmlns:a16="http://schemas.microsoft.com/office/drawing/2014/main" id="{AAC4BD18-82B1-44A0-A30E-F5A6EBC3C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1436688"/>
            <a:ext cx="1016001" cy="5421312"/>
          </a:xfrm>
          <a:prstGeom prst="rect">
            <a:avLst/>
          </a:prstGeom>
          <a:gradFill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>
                  <a:alpha val="50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427016" name="Rectangle 8">
            <a:extLst>
              <a:ext uri="{FF2B5EF4-FFF2-40B4-BE49-F238E27FC236}">
                <a16:creationId xmlns:a16="http://schemas.microsoft.com/office/drawing/2014/main" id="{BB1CD46A-CF5F-4D98-A0E6-4092B229E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763" y="1054100"/>
            <a:ext cx="10282237" cy="241300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033" name="Text Box 10">
            <a:extLst>
              <a:ext uri="{FF2B5EF4-FFF2-40B4-BE49-F238E27FC236}">
                <a16:creationId xmlns:a16="http://schemas.microsoft.com/office/drawing/2014/main" id="{209DBFDB-1C7D-434F-B1EE-0FD97D0D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9400" y="6653213"/>
            <a:ext cx="1196975" cy="1539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>
                <a:latin typeface="Arial Narrow" panose="020B0606020202030204" pitchFamily="34" charset="0"/>
              </a:rPr>
              <a:t>© Dr. Jean-Paul Rodrigue</a:t>
            </a:r>
          </a:p>
        </p:txBody>
      </p:sp>
      <p:sp>
        <p:nvSpPr>
          <p:cNvPr id="1034" name="Rectangle 6">
            <a:extLst>
              <a:ext uri="{FF2B5EF4-FFF2-40B4-BE49-F238E27FC236}">
                <a16:creationId xmlns:a16="http://schemas.microsoft.com/office/drawing/2014/main" id="{9F01DAA8-254D-4C85-BCC5-5F00797DB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-11113"/>
            <a:ext cx="1016001" cy="1447801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5F363593-D277-46DB-AFBE-AE48A98A0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-11113"/>
            <a:ext cx="1016001" cy="144780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A4A5D"/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A4A5D"/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A4A5D"/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A4A5D"/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A4A5D"/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Font typeface="Arial Narrow" panose="020B0606020202030204" pitchFamily="34" charset="0"/>
        <a:buChar char="■"/>
        <a:defRPr sz="2800" b="1">
          <a:solidFill>
            <a:srgbClr val="333333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rgbClr val="5F5F5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2000">
          <a:solidFill>
            <a:srgbClr val="5F5F5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1600">
          <a:solidFill>
            <a:srgbClr val="5F5F5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5pPr>
      <a:lvl6pPr marL="25146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29009233-6D0E-4864-97EE-A516054B9F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68538" y="1501775"/>
            <a:ext cx="9478962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Topic 7 – Geography of Religion</a:t>
            </a:r>
          </a:p>
        </p:txBody>
      </p:sp>
      <p:sp>
        <p:nvSpPr>
          <p:cNvPr id="4099" name="Subtitle 1">
            <a:extLst>
              <a:ext uri="{FF2B5EF4-FFF2-40B4-BE49-F238E27FC236}">
                <a16:creationId xmlns:a16="http://schemas.microsoft.com/office/drawing/2014/main" id="{9E344F2E-4D07-4E35-9384-8A244E320FB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68538" y="3200400"/>
            <a:ext cx="9478962" cy="2971800"/>
          </a:xfrm>
        </p:spPr>
        <p:txBody>
          <a:bodyPr/>
          <a:lstStyle/>
          <a:p>
            <a:pPr eaLnBrk="1" hangingPunct="1"/>
            <a:r>
              <a:rPr lang="en-US" altLang="en-US" dirty="0"/>
              <a:t>A – Religions of the World</a:t>
            </a:r>
          </a:p>
          <a:p>
            <a:pPr eaLnBrk="1" hangingPunct="1"/>
            <a:r>
              <a:rPr lang="en-US" altLang="en-US" dirty="0"/>
              <a:t>B – Religions and Mobility</a:t>
            </a:r>
          </a:p>
          <a:p>
            <a:pPr eaLnBrk="1" hangingPunct="1"/>
            <a:r>
              <a:rPr lang="en-US" dirty="0"/>
              <a:t>C – Globalization and Religion</a:t>
            </a:r>
          </a:p>
          <a:p>
            <a:pPr eaLnBrk="1" hangingPunct="1"/>
            <a:r>
              <a:rPr lang="en-US" dirty="0"/>
              <a:t>D – Religions and the Natural Order</a:t>
            </a:r>
          </a:p>
          <a:p>
            <a:pPr eaLnBrk="1" hangingPunct="1"/>
            <a:r>
              <a:rPr lang="en-US" dirty="0"/>
              <a:t>E – Religious cultural landscape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38D912-0860-4986-8A73-D7C228E2C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Religious Culture Regions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7A3296-B6EA-4BD5-957E-41BF56041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50" t="10000" r="10807" b="38888"/>
          <a:stretch/>
        </p:blipFill>
        <p:spPr>
          <a:xfrm>
            <a:off x="30479" y="1319420"/>
            <a:ext cx="6172201" cy="5109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AA6F8-892E-4842-8C41-B781D595B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90" t="18889" r="11161" b="28889"/>
          <a:stretch/>
        </p:blipFill>
        <p:spPr>
          <a:xfrm>
            <a:off x="6126480" y="1319420"/>
            <a:ext cx="6065520" cy="52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02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B66CD-A012-49A8-9A1C-CBF0E8CE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religions and majority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298DBF-82A2-47EF-93A0-653CBF1BB2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199" y="1295400"/>
            <a:ext cx="4191397" cy="5448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310F80-EF95-4A3D-B4B8-D39E9A47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1800" y="1524000"/>
            <a:ext cx="4191397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14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AE2EA-A78D-4D47-8093-9FAA975E0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Religions: Judaism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0C741-F96E-45FF-B3C5-D7B846DC9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Judaism</a:t>
            </a:r>
          </a:p>
          <a:p>
            <a:pPr lvl="1"/>
            <a:r>
              <a:rPr lang="en-US" dirty="0"/>
              <a:t>Founded around 4,000 years ago, by the patriarch Abraham who led his followers from Mesopotamia to the shores of eastern Mediterranean.</a:t>
            </a:r>
          </a:p>
          <a:p>
            <a:pPr lvl="1"/>
            <a:r>
              <a:rPr lang="en-US" dirty="0"/>
              <a:t>Parent religion of Christianity and is also closely related to Islam.</a:t>
            </a:r>
          </a:p>
          <a:p>
            <a:pPr lvl="1"/>
            <a:r>
              <a:rPr lang="en-US" dirty="0"/>
              <a:t>One God who created humankind for the purpose of bestowing kindness on us.</a:t>
            </a:r>
          </a:p>
          <a:p>
            <a:pPr lvl="1"/>
            <a:r>
              <a:rPr lang="en-US" dirty="0"/>
              <a:t>People are </a:t>
            </a:r>
            <a:r>
              <a:rPr lang="en-US" b="1" dirty="0"/>
              <a:t>rewarded</a:t>
            </a:r>
            <a:r>
              <a:rPr lang="en-US" dirty="0"/>
              <a:t> for their faith, </a:t>
            </a:r>
            <a:r>
              <a:rPr lang="en-US" b="1" dirty="0"/>
              <a:t>punished</a:t>
            </a:r>
            <a:r>
              <a:rPr lang="en-US" dirty="0"/>
              <a:t> for violating God’s commandments, and can </a:t>
            </a:r>
            <a:r>
              <a:rPr lang="en-US" b="1" dirty="0"/>
              <a:t>atone</a:t>
            </a:r>
            <a:r>
              <a:rPr lang="en-US" dirty="0"/>
              <a:t> for their sins.</a:t>
            </a:r>
          </a:p>
          <a:p>
            <a:pPr lvl="1"/>
            <a:r>
              <a:rPr lang="en-US" dirty="0"/>
              <a:t>The Torah: </a:t>
            </a:r>
          </a:p>
          <a:p>
            <a:pPr lvl="2"/>
            <a:r>
              <a:rPr lang="en-US" dirty="0"/>
              <a:t>Law and scripture.</a:t>
            </a:r>
          </a:p>
          <a:p>
            <a:pPr lvl="2"/>
            <a:r>
              <a:rPr lang="en-US" dirty="0"/>
              <a:t>God’s divine teachings revealed to the Jews.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474F7-E030-4941-9468-FB3C12DD5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Religions: Judaism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FEB93-AA5E-448B-B6A2-61D5C1DE4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Diaspora</a:t>
            </a:r>
          </a:p>
          <a:p>
            <a:pPr lvl="1"/>
            <a:r>
              <a:rPr lang="en-US" dirty="0"/>
              <a:t>Dispersion of an originally homogeneous population.</a:t>
            </a:r>
          </a:p>
          <a:p>
            <a:pPr lvl="1"/>
            <a:r>
              <a:rPr lang="en-US" dirty="0"/>
              <a:t>After rebellion against the Roman Empire in A.D. 73, expelled from the eastern Mediterranean and migrated to North Africa, Europe, Asia, and later also to the Americas.</a:t>
            </a:r>
          </a:p>
          <a:p>
            <a:pPr lvl="1"/>
            <a:r>
              <a:rPr lang="en-US" dirty="0"/>
              <a:t>Became minority groups where they went.</a:t>
            </a:r>
          </a:p>
          <a:p>
            <a:pPr lvl="1"/>
            <a:r>
              <a:rPr lang="en-US" dirty="0"/>
              <a:t>Many Jews experienced persistent discrimination and even pogroms (episodes of ethnic cleansing).</a:t>
            </a:r>
          </a:p>
          <a:p>
            <a:pPr lvl="1"/>
            <a:r>
              <a:rPr lang="en-US" dirty="0"/>
              <a:t>Many sought refuge in Poland and Russia in 13th and 14th centuries.</a:t>
            </a:r>
          </a:p>
          <a:p>
            <a:pPr lvl="1"/>
            <a:r>
              <a:rPr lang="en-US" dirty="0"/>
              <a:t>19th and 20th centuries: Jews a significant part of the European immigration wave to the Western hemisphere.</a:t>
            </a:r>
          </a:p>
          <a:p>
            <a:pPr lvl="1"/>
            <a:r>
              <a:rPr lang="en-US" dirty="0"/>
              <a:t>Discrimination culminated under the Nazi era: Six  million Jews were killed.</a:t>
            </a:r>
          </a:p>
          <a:p>
            <a:pPr lvl="1"/>
            <a:r>
              <a:rPr lang="en-US" dirty="0"/>
              <a:t>Europe ceased to be the main homeland of Judaism.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8" descr="0249-1">
            <a:extLst>
              <a:ext uri="{FF2B5EF4-FFF2-40B4-BE49-F238E27FC236}">
                <a16:creationId xmlns:a16="http://schemas.microsoft.com/office/drawing/2014/main" id="{FC240701-497F-452D-99F4-7D37424BF74F}"/>
              </a:ext>
            </a:extLst>
          </p:cNvPr>
          <p:cNvSpPr>
            <a:spLocks noGrp="1" noChangeAspect="1" noChangeArrowheads="1"/>
          </p:cNvSpPr>
          <p:nvPr/>
        </p:nvSpPr>
        <p:spPr bwMode="auto">
          <a:xfrm>
            <a:off x="2185988" y="0"/>
            <a:ext cx="7820025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chemeClr val="accent1"/>
              </a:buClr>
              <a:buFont typeface="Arial Narrow" panose="020B0606020202030204" pitchFamily="34" charset="0"/>
              <a:buChar char="■"/>
              <a:defRPr sz="2800" b="1">
                <a:solidFill>
                  <a:srgbClr val="333333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3pPr>
            <a:lvl4pPr marL="1600200" indent="-228600">
              <a:buChar char="–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057400" indent="-228600">
              <a:buChar char="»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US" altLang="en-US" sz="2400" b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1109-860B-4603-BBAE-BB1DF47FB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Religions: Christianity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082CC-70DA-468F-A3D4-FFCF54A6E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Christianity</a:t>
            </a:r>
          </a:p>
          <a:p>
            <a:pPr lvl="1"/>
            <a:r>
              <a:rPr lang="en-US" dirty="0" err="1"/>
              <a:t>Proselytic</a:t>
            </a:r>
            <a:r>
              <a:rPr lang="en-US" dirty="0"/>
              <a:t> faith.</a:t>
            </a:r>
          </a:p>
          <a:p>
            <a:pPr lvl="1"/>
            <a:r>
              <a:rPr lang="en-US" dirty="0"/>
              <a:t>The world’s largest religion, both in area covered and in number of adherents.</a:t>
            </a:r>
          </a:p>
          <a:p>
            <a:pPr lvl="1"/>
            <a:r>
              <a:rPr lang="en-US" dirty="0"/>
              <a:t>Claiming 2.3 billion people, or about a third of the global population.</a:t>
            </a:r>
          </a:p>
          <a:p>
            <a:pPr lvl="1"/>
            <a:r>
              <a:rPr lang="en-US" dirty="0"/>
              <a:t>Jesus of Nazareth (believed to be the incarnate son of God), gathered followers in Palestine.</a:t>
            </a:r>
          </a:p>
          <a:p>
            <a:pPr lvl="1"/>
            <a:r>
              <a:rPr lang="en-US" dirty="0"/>
              <a:t>After his execution and resurrection his teachings spread and became known as Christianity.</a:t>
            </a:r>
          </a:p>
          <a:p>
            <a:pPr lvl="1"/>
            <a:r>
              <a:rPr lang="en-US" dirty="0"/>
              <a:t>Judeo-Christian:</a:t>
            </a:r>
          </a:p>
          <a:p>
            <a:pPr lvl="2"/>
            <a:r>
              <a:rPr lang="en-US" dirty="0"/>
              <a:t>Judaism is the parent religion of Christianity.</a:t>
            </a:r>
          </a:p>
          <a:p>
            <a:pPr lvl="2"/>
            <a:r>
              <a:rPr lang="en-US" dirty="0"/>
              <a:t>Torah, the first five books of what Christians call the Old Testament (which forms part of the Christian Bible or holy book).</a:t>
            </a:r>
          </a:p>
          <a:p>
            <a:pPr lvl="2"/>
            <a:r>
              <a:rPr lang="en-US" dirty="0"/>
              <a:t>The practice of prayer and a clergy.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78614F-6B34-4AFD-8310-F428C80E2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Religions: Christianity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2AE546-F4EB-40C7-939D-C462DA049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Fragmentation of Christianity</a:t>
            </a:r>
          </a:p>
          <a:p>
            <a:pPr lvl="1"/>
            <a:r>
              <a:rPr lang="en-US" dirty="0"/>
              <a:t>By year 400 Christianity was the official religion of the Roman Empire.</a:t>
            </a:r>
          </a:p>
          <a:p>
            <a:pPr lvl="1"/>
            <a:r>
              <a:rPr lang="en-US" dirty="0"/>
              <a:t>1054: split into Western tradition (Rome) and Eastern/Orthodox tradition (Constantinople).</a:t>
            </a:r>
          </a:p>
          <a:p>
            <a:pPr lvl="1"/>
            <a:r>
              <a:rPr lang="en-US" dirty="0"/>
              <a:t>After the spread of Islam only remnants of Christianity remained in the eastern Mediterranean and North Africa.</a:t>
            </a:r>
          </a:p>
          <a:p>
            <a:pPr lvl="1"/>
            <a:r>
              <a:rPr lang="en-US" dirty="0"/>
              <a:t>Later centuries: missionaries converted kings and/or tribal leaders.</a:t>
            </a:r>
          </a:p>
          <a:p>
            <a:pPr lvl="1"/>
            <a:r>
              <a:rPr lang="en-US" dirty="0"/>
              <a:t>Christianity spread first to Europe and Russia.</a:t>
            </a:r>
          </a:p>
          <a:p>
            <a:pPr lvl="1"/>
            <a:r>
              <a:rPr lang="en-US" dirty="0"/>
              <a:t>Later to the Americas and parts of Asia and Africa by colonization and missionary activities.</a:t>
            </a:r>
          </a:p>
          <a:p>
            <a:pPr lvl="1"/>
            <a:r>
              <a:rPr lang="en-US" dirty="0"/>
              <a:t>Militaristic expansion: re-conquest of Iberia; invasion of Latin America, Sub-Saharan Africa.</a:t>
            </a:r>
          </a:p>
          <a:p>
            <a:pPr lvl="1"/>
            <a:r>
              <a:rPr lang="en-US" dirty="0"/>
              <a:t>Thereafter, the religion spread contagiously (=“contact conversion”).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4C38B9-6D98-4C5C-94C7-1C776A2CD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467" y="380736"/>
            <a:ext cx="6383065" cy="60965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5DAFC-05B7-45B5-9375-C85F86B3B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Christian denomination in the United States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5522B-E262-4394-BC43-CA513ED31D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9400" y="1371600"/>
            <a:ext cx="6781800" cy="528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2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9E4FF-4AB3-4D05-9CE6-D03B5FFF4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Religions: Islam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2A238-8315-4A14-8C68-BF6D60064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Islam</a:t>
            </a:r>
          </a:p>
          <a:p>
            <a:pPr lvl="1"/>
            <a:r>
              <a:rPr lang="en-US" dirty="0"/>
              <a:t>Dominant religion in Middle East and North Africa.</a:t>
            </a:r>
          </a:p>
          <a:p>
            <a:pPr lvl="1"/>
            <a:r>
              <a:rPr lang="en-US" dirty="0"/>
              <a:t>1.8 billion Muslims (“those who submit to the will of God”).</a:t>
            </a:r>
          </a:p>
          <a:p>
            <a:pPr lvl="1"/>
            <a:r>
              <a:rPr lang="en-US" dirty="0"/>
              <a:t>The word of Allah believed to have been revealed to Muhammad by angel Gabriel (</a:t>
            </a:r>
            <a:r>
              <a:rPr lang="en-US" dirty="0" err="1"/>
              <a:t>Jibrail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The Qur’an:</a:t>
            </a:r>
          </a:p>
          <a:p>
            <a:pPr lvl="2"/>
            <a:r>
              <a:rPr lang="en-US" dirty="0"/>
              <a:t>Islam’s holy book, is the text of these revelations.</a:t>
            </a:r>
          </a:p>
          <a:p>
            <a:pPr lvl="2"/>
            <a:r>
              <a:rPr lang="en-US" dirty="0"/>
              <a:t>Also serves as the basis of Islamic law, or Sharia.</a:t>
            </a:r>
          </a:p>
          <a:p>
            <a:pPr lvl="1"/>
            <a:r>
              <a:rPr lang="en-US" dirty="0"/>
              <a:t>Started on the Arabian Peninsula, spread throughout Middle East and North Africa, and parts of South Europe, Central Asia and South Asia.</a:t>
            </a:r>
          </a:p>
          <a:p>
            <a:pPr lvl="1"/>
            <a:r>
              <a:rPr lang="en-US" dirty="0"/>
              <a:t>Holy cities: Makkah, Medina, and Jerusalem.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Conditions of Usage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 personal and classroom use only</a:t>
            </a:r>
          </a:p>
          <a:p>
            <a:pPr lvl="1" eaLnBrk="1" hangingPunct="1"/>
            <a:r>
              <a:rPr lang="en-US" dirty="0"/>
              <a:t>Excludes any other forms of communication such as conference presentations, published reports and papers.</a:t>
            </a:r>
          </a:p>
          <a:p>
            <a:pPr eaLnBrk="1" hangingPunct="1"/>
            <a:r>
              <a:rPr lang="en-US" dirty="0"/>
              <a:t>No modification and redistribution permitted</a:t>
            </a:r>
          </a:p>
          <a:p>
            <a:pPr lvl="1" eaLnBrk="1" hangingPunct="1"/>
            <a:r>
              <a:rPr lang="en-US" dirty="0"/>
              <a:t>Cannot be published, in whole or in part, in any form (printed or electronic) and on any media without consent.</a:t>
            </a:r>
          </a:p>
          <a:p>
            <a:pPr eaLnBrk="1" hangingPunct="1"/>
            <a:r>
              <a:rPr lang="en-US" dirty="0"/>
              <a:t>Citation</a:t>
            </a:r>
          </a:p>
          <a:p>
            <a:pPr lvl="1"/>
            <a:r>
              <a:rPr lang="en-US" dirty="0">
                <a:latin typeface="Arial Narrow" panose="020B0606020202030204" pitchFamily="34" charset="0"/>
              </a:rPr>
              <a:t>Neumann, Roderick P. and Price, Patricia L. (2019) Contemporary Human Geography: Culture, Globalization, Landscape, </a:t>
            </a:r>
            <a:r>
              <a:rPr lang="en-US">
                <a:latin typeface="Arial Narrow" panose="020B0606020202030204" pitchFamily="34" charset="0"/>
              </a:rPr>
              <a:t>Second Edition.</a:t>
            </a:r>
            <a:endParaRPr lang="en-US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en-US" dirty="0"/>
              <a:t>Dr. Jean-Paul Rodrigue, Dept. of Global Studies &amp; Geography, Hofstra University.</a:t>
            </a:r>
          </a:p>
        </p:txBody>
      </p:sp>
    </p:spTree>
    <p:extLst>
      <p:ext uri="{BB962C8B-B14F-4D97-AF65-F5344CB8AC3E}">
        <p14:creationId xmlns:p14="http://schemas.microsoft.com/office/powerpoint/2010/main" val="154168571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1A5A1-D432-4323-BC75-219CD1AE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Five Pillars of Islam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51877-4648-4E1D-A5FC-EECDC121A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1311275"/>
            <a:ext cx="4095750" cy="5291138"/>
          </a:xfrm>
        </p:spPr>
        <p:txBody>
          <a:bodyPr/>
          <a:lstStyle/>
          <a:p>
            <a:r>
              <a:rPr lang="en-US" dirty="0"/>
              <a:t>Declaration of faith</a:t>
            </a:r>
          </a:p>
          <a:p>
            <a:pPr lvl="1"/>
            <a:r>
              <a:rPr lang="en-US" dirty="0"/>
              <a:t>“There is only one God (‘Allah’ = ‘God’ in Arabic) and Muhammad was his Messenger”</a:t>
            </a:r>
          </a:p>
          <a:p>
            <a:r>
              <a:rPr lang="en-US" dirty="0"/>
              <a:t>Daily prayer</a:t>
            </a:r>
          </a:p>
          <a:p>
            <a:r>
              <a:rPr lang="en-US" dirty="0"/>
              <a:t>Fasting dawn to dusk in the month of Ramadan</a:t>
            </a:r>
          </a:p>
          <a:p>
            <a:r>
              <a:rPr lang="en-US" dirty="0"/>
              <a:t>Almsgiving</a:t>
            </a:r>
          </a:p>
          <a:p>
            <a:pPr lvl="1"/>
            <a:r>
              <a:rPr lang="en-US" dirty="0"/>
              <a:t>Give money/food to the poor</a:t>
            </a:r>
          </a:p>
          <a:p>
            <a:r>
              <a:rPr lang="en-US" dirty="0"/>
              <a:t>Pilgrimage to holy sites </a:t>
            </a:r>
          </a:p>
        </p:txBody>
      </p:sp>
      <p:pic>
        <p:nvPicPr>
          <p:cNvPr id="1026" name="Picture 2" descr="The 5 Pillars of Islam">
            <a:extLst>
              <a:ext uri="{FF2B5EF4-FFF2-40B4-BE49-F238E27FC236}">
                <a16:creationId xmlns:a16="http://schemas.microsoft.com/office/drawing/2014/main" id="{05B3868D-3D28-48BE-841F-77D6C185F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697371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0327-CA04-4B40-BF81-3E396B3EB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Religions: Islam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FB024-9763-45E9-A12C-B16E853EF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Spread and division of Islam</a:t>
            </a:r>
          </a:p>
          <a:p>
            <a:pPr lvl="1"/>
            <a:r>
              <a:rPr lang="en-US" dirty="0"/>
              <a:t>Following the death of Prophet Muhammad in 632 Islam spread primarily by conquest.</a:t>
            </a:r>
          </a:p>
          <a:p>
            <a:pPr lvl="1"/>
            <a:r>
              <a:rPr lang="en-US" dirty="0"/>
              <a:t>Later by both missionaries and traders, mystics (Sufis), and armies.</a:t>
            </a:r>
          </a:p>
          <a:p>
            <a:pPr lvl="1"/>
            <a:r>
              <a:rPr lang="en-US" dirty="0"/>
              <a:t>Split between Sunnis and Shi’as occurred after Muhammad’s death over who should be his successor (known as a “Caliph”).</a:t>
            </a:r>
          </a:p>
          <a:p>
            <a:pPr lvl="1"/>
            <a:r>
              <a:rPr lang="en-US" b="1" dirty="0"/>
              <a:t>Sunni Muslims</a:t>
            </a:r>
            <a:r>
              <a:rPr lang="en-US" dirty="0"/>
              <a:t> believed Muhammad did not formally appoint a successor; elected Muhammad’s father-in-law (Abu Bakr) as Caliph. The most numerous branch of Islam.</a:t>
            </a:r>
          </a:p>
          <a:p>
            <a:pPr lvl="1"/>
            <a:r>
              <a:rPr lang="en-US" b="1" dirty="0"/>
              <a:t>Shi‘ites Muslims</a:t>
            </a:r>
            <a:r>
              <a:rPr lang="en-US" dirty="0"/>
              <a:t> believed that Muhammad appointed his son-in-law Ali ibn Abi Talib as successor.</a:t>
            </a:r>
          </a:p>
        </p:txBody>
      </p:sp>
    </p:spTree>
    <p:extLst>
      <p:ext uri="{BB962C8B-B14F-4D97-AF65-F5344CB8AC3E}">
        <p14:creationId xmlns:p14="http://schemas.microsoft.com/office/powerpoint/2010/main" val="2929173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26" descr="figure 6-09">
            <a:extLst>
              <a:ext uri="{FF2B5EF4-FFF2-40B4-BE49-F238E27FC236}">
                <a16:creationId xmlns:a16="http://schemas.microsoft.com/office/drawing/2014/main" id="{E5302492-6C19-4745-A25A-B2689E114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5438"/>
            <a:ext cx="8483600" cy="653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28C2C-5241-4AF9-A67F-C4241DF3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Religions: Hinduism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CC79D-FCCA-4147-938E-2BBF06F23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Hinduism</a:t>
            </a:r>
          </a:p>
          <a:p>
            <a:pPr lvl="1"/>
            <a:r>
              <a:rPr lang="en-US" dirty="0"/>
              <a:t>Polytheistic (and ethnic) religion with 1.1 billion adherents.</a:t>
            </a:r>
          </a:p>
          <a:p>
            <a:pPr lvl="1"/>
            <a:r>
              <a:rPr lang="en-US" dirty="0"/>
              <a:t>Around 4,000 years old.</a:t>
            </a:r>
          </a:p>
          <a:p>
            <a:pPr lvl="1"/>
            <a:r>
              <a:rPr lang="en-US" dirty="0"/>
              <a:t>Blending of ritual concepts and practices from many communities.</a:t>
            </a:r>
          </a:p>
          <a:p>
            <a:pPr lvl="1"/>
            <a:r>
              <a:rPr lang="en-US" dirty="0"/>
              <a:t>Native Indus Valley customs merged with Aryan invaders’ beliefs and practices.</a:t>
            </a:r>
          </a:p>
          <a:p>
            <a:pPr lvl="1"/>
            <a:r>
              <a:rPr lang="en-US" dirty="0"/>
              <a:t>Recognize one supreme god, Brahman, it is his many manifestations that are worshipped directly.</a:t>
            </a:r>
          </a:p>
          <a:p>
            <a:pPr lvl="1"/>
            <a:r>
              <a:rPr lang="en-US" dirty="0"/>
              <a:t>Religious, philosophical, social, economic, and artistic elements that constitutes Indian civilization.</a:t>
            </a:r>
          </a:p>
          <a:p>
            <a:pPr lvl="1"/>
            <a:r>
              <a:rPr lang="en-US" dirty="0"/>
              <a:t>India: 80% of the population are Hindus.</a:t>
            </a:r>
          </a:p>
          <a:p>
            <a:pPr lvl="1"/>
            <a:r>
              <a:rPr lang="en-US" dirty="0"/>
              <a:t>Nepal and Mauritius and Hindu majority countries.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55609-F56F-4D21-99A4-64E9791F2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Religions: Hinduism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15004-D939-4460-99A1-E9A8F8A95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common creed, single doctrine, or central ecclesiastical organization</a:t>
            </a:r>
          </a:p>
          <a:p>
            <a:pPr lvl="1"/>
            <a:r>
              <a:rPr lang="en-US" dirty="0"/>
              <a:t>Caste system: hereditary hierarchical categories.</a:t>
            </a:r>
          </a:p>
          <a:p>
            <a:pPr lvl="1"/>
            <a:r>
              <a:rPr lang="en-US" b="1" dirty="0"/>
              <a:t>Karma</a:t>
            </a:r>
            <a:r>
              <a:rPr lang="en-US" dirty="0"/>
              <a:t>: what an individual experiences in this life is a direct result of that individual’s thoughts and deeds in a past life.</a:t>
            </a:r>
          </a:p>
          <a:p>
            <a:pPr lvl="1"/>
            <a:r>
              <a:rPr lang="en-US" dirty="0"/>
              <a:t>Reincarnation: eternal transmigration of souls.</a:t>
            </a:r>
          </a:p>
          <a:p>
            <a:pPr lvl="1"/>
            <a:r>
              <a:rPr lang="en-US" b="1" dirty="0"/>
              <a:t>Dharma</a:t>
            </a:r>
            <a:r>
              <a:rPr lang="en-US" dirty="0"/>
              <a:t>: law and duties prescribed to each individual.</a:t>
            </a:r>
          </a:p>
          <a:p>
            <a:pPr lvl="1"/>
            <a:r>
              <a:rPr lang="en-US" dirty="0"/>
              <a:t>Most sacred river: Ganga (Ganges).</a:t>
            </a:r>
          </a:p>
          <a:p>
            <a:pPr lvl="1"/>
            <a:r>
              <a:rPr lang="en-US" dirty="0"/>
              <a:t>Most sacred city: Varanasi, in Uttar Pradesh.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088DB5-767B-43D6-BB55-F70EBF6D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Caste System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1CFFE3-EC87-4960-9318-88EEA51E3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hierarchical system of strict, hereditary, social stratification based upon ancestry and occupation</a:t>
            </a:r>
          </a:p>
          <a:p>
            <a:pPr lvl="1"/>
            <a:r>
              <a:rPr lang="en-US" dirty="0"/>
              <a:t>Historically prevalent in India and Nepal.</a:t>
            </a:r>
          </a:p>
          <a:p>
            <a:pPr lvl="1"/>
            <a:r>
              <a:rPr lang="en-US" dirty="0"/>
              <a:t>Brahmins: priests, teachers.</a:t>
            </a:r>
          </a:p>
          <a:p>
            <a:pPr lvl="1"/>
            <a:r>
              <a:rPr lang="en-US" dirty="0"/>
              <a:t>Kshatriyas: rulers, warriors.</a:t>
            </a:r>
          </a:p>
          <a:p>
            <a:pPr lvl="1"/>
            <a:r>
              <a:rPr lang="en-US" dirty="0"/>
              <a:t>Vaishyas: landowning farmers, merchants.</a:t>
            </a:r>
          </a:p>
          <a:p>
            <a:pPr lvl="1"/>
            <a:r>
              <a:rPr lang="en-US" dirty="0"/>
              <a:t>Shudras: laborers, artisans.</a:t>
            </a:r>
          </a:p>
          <a:p>
            <a:pPr lvl="1"/>
            <a:r>
              <a:rPr lang="en-US" dirty="0"/>
              <a:t>Dalits/Harijans: “Untouchables”: at the very bottom of the social hierarchy.</a:t>
            </a:r>
          </a:p>
          <a:p>
            <a:r>
              <a:rPr lang="en-US" dirty="0"/>
              <a:t>Removal of the caste system</a:t>
            </a:r>
          </a:p>
          <a:p>
            <a:pPr lvl="1"/>
            <a:r>
              <a:rPr lang="en-US" dirty="0"/>
              <a:t>In the 1950s Gandhi began the official effort to eliminate untouchability.</a:t>
            </a:r>
          </a:p>
          <a:p>
            <a:pPr lvl="1"/>
            <a:r>
              <a:rPr lang="en-US" dirty="0"/>
              <a:t>India’s constitution bans caste discrimination, yet still common, especially in rural areas.</a:t>
            </a:r>
          </a:p>
          <a:p>
            <a:pPr lvl="1"/>
            <a:r>
              <a:rPr lang="en-US" dirty="0"/>
              <a:t>Affirmative action: government jobs, higher education, parliamentary seats for Dalits, and Adivasis (indigenous people).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37473-295B-4C11-9E8F-8E823CC2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Religions: Buddhism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5ECEC-4D62-4EF9-8273-6B5CBB8EA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Buddhism</a:t>
            </a:r>
          </a:p>
          <a:p>
            <a:pPr lvl="1"/>
            <a:r>
              <a:rPr lang="en-US" dirty="0"/>
              <a:t>Founded 2,500 years ago by Siddhartha Gautama, the Buddha (“the enlightened one”).</a:t>
            </a:r>
          </a:p>
          <a:p>
            <a:pPr lvl="1"/>
            <a:r>
              <a:rPr lang="en-US" dirty="0"/>
              <a:t>Reform and reinterpretation of Hinduism (both are dharmic religions).</a:t>
            </a:r>
          </a:p>
          <a:p>
            <a:pPr lvl="1"/>
            <a:r>
              <a:rPr lang="en-US" dirty="0"/>
              <a:t>Explanations of evil and human suffering.</a:t>
            </a:r>
          </a:p>
          <a:p>
            <a:pPr lvl="1"/>
            <a:r>
              <a:rPr lang="en-US" dirty="0"/>
              <a:t>Everybody can attain the ultimate enlightenment.</a:t>
            </a:r>
          </a:p>
          <a:p>
            <a:pPr lvl="1"/>
            <a:r>
              <a:rPr lang="en-US" dirty="0"/>
              <a:t>State religion in India from the 3rd century BC.</a:t>
            </a:r>
          </a:p>
          <a:p>
            <a:pPr lvl="1"/>
            <a:r>
              <a:rPr lang="en-US" dirty="0"/>
              <a:t>Spread to Southeast Asia and East Asia by missionaries, monks, and merchants.</a:t>
            </a:r>
          </a:p>
          <a:p>
            <a:pPr lvl="1"/>
            <a:r>
              <a:rPr lang="en-US" dirty="0"/>
              <a:t>Fused with native ethnic religions (Confucianism, Taoism, Shintoism).</a:t>
            </a:r>
          </a:p>
          <a:p>
            <a:pPr lvl="1"/>
            <a:r>
              <a:rPr lang="en-US" dirty="0"/>
              <a:t>Almost disappeared from the Indian subcontinent by the 1400s.</a:t>
            </a:r>
          </a:p>
          <a:p>
            <a:pPr lvl="1"/>
            <a:r>
              <a:rPr lang="en-US" dirty="0"/>
              <a:t>Karma: Good and evil deeds result in appropriate reward or punishment in this life or in a succession of rebirths.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 descr="0255-1">
            <a:extLst>
              <a:ext uri="{FF2B5EF4-FFF2-40B4-BE49-F238E27FC236}">
                <a16:creationId xmlns:a16="http://schemas.microsoft.com/office/drawing/2014/main" id="{E67F795C-C552-46E3-8785-61699EF52711}"/>
              </a:ext>
            </a:extLst>
          </p:cNvPr>
          <p:cNvSpPr>
            <a:spLocks noGrp="1" noChangeAspect="1" noChangeArrowheads="1"/>
          </p:cNvSpPr>
          <p:nvPr/>
        </p:nvSpPr>
        <p:spPr bwMode="auto">
          <a:xfrm>
            <a:off x="2940050" y="0"/>
            <a:ext cx="63103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chemeClr val="accent1"/>
              </a:buClr>
              <a:buFont typeface="Arial Narrow" panose="020B0606020202030204" pitchFamily="34" charset="0"/>
              <a:buChar char="■"/>
              <a:defRPr sz="2800" b="1">
                <a:solidFill>
                  <a:srgbClr val="333333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3pPr>
            <a:lvl4pPr marL="1600200" indent="-228600">
              <a:buChar char="–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057400" indent="-228600">
              <a:buChar char="»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US" altLang="en-US" sz="2400" b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A344-BAC5-490D-BF44-8A71F592E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Religions: </a:t>
            </a:r>
            <a:r>
              <a:rPr lang="en-US" dirty="0" err="1"/>
              <a:t>Taoic</a:t>
            </a:r>
            <a:r>
              <a:rPr lang="en-US" dirty="0"/>
              <a:t> religions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D483A-68CB-4951-BD57-4206A15F3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Taoic</a:t>
            </a:r>
            <a:r>
              <a:rPr lang="en-US" dirty="0"/>
              <a:t> religions</a:t>
            </a:r>
          </a:p>
          <a:p>
            <a:pPr lvl="1"/>
            <a:r>
              <a:rPr lang="en-US" dirty="0"/>
              <a:t>Tao, the force that balances and orders the universe.</a:t>
            </a:r>
          </a:p>
          <a:p>
            <a:pPr lvl="1"/>
            <a:r>
              <a:rPr lang="en-US" dirty="0"/>
              <a:t>Confucianism:</a:t>
            </a:r>
          </a:p>
          <a:p>
            <a:pPr lvl="2"/>
            <a:r>
              <a:rPr lang="en-US" dirty="0"/>
              <a:t>Official state philosophy.</a:t>
            </a:r>
          </a:p>
          <a:p>
            <a:pPr lvl="2"/>
            <a:r>
              <a:rPr lang="en-US" dirty="0"/>
              <a:t>Bureaucratic, ethical, and hierarchical.</a:t>
            </a:r>
          </a:p>
          <a:p>
            <a:pPr lvl="2"/>
            <a:r>
              <a:rPr lang="en-US" dirty="0"/>
              <a:t>Is more a way of life than a religion in the proper sense.</a:t>
            </a:r>
          </a:p>
          <a:p>
            <a:pPr lvl="1"/>
            <a:r>
              <a:rPr lang="en-US" dirty="0"/>
              <a:t>Taoism:</a:t>
            </a:r>
          </a:p>
          <a:p>
            <a:pPr lvl="2"/>
            <a:r>
              <a:rPr lang="en-US" dirty="0"/>
              <a:t>Both an established religion and a philosophy.</a:t>
            </a:r>
          </a:p>
          <a:p>
            <a:pPr lvl="2"/>
            <a:r>
              <a:rPr lang="en-US" dirty="0"/>
              <a:t>Emphasizes the dynamic balance depicted by the Chinese yin-yang symbol (dualism, complementarity).</a:t>
            </a:r>
          </a:p>
          <a:p>
            <a:pPr lvl="2"/>
            <a:r>
              <a:rPr lang="en-US" dirty="0"/>
              <a:t>Centered on the “three jewels of Tao”— humility, compassion, and moderation.</a:t>
            </a:r>
          </a:p>
          <a:p>
            <a:pPr lvl="1"/>
            <a:r>
              <a:rPr lang="en-US" dirty="0"/>
              <a:t>Shintoism:</a:t>
            </a:r>
          </a:p>
          <a:p>
            <a:pPr lvl="2"/>
            <a:r>
              <a:rPr lang="en-US" dirty="0"/>
              <a:t>Traditional religion of Japan.</a:t>
            </a:r>
          </a:p>
          <a:p>
            <a:pPr lvl="2"/>
            <a:r>
              <a:rPr lang="en-US" dirty="0"/>
              <a:t>Worship nature and ancestors.</a:t>
            </a:r>
          </a:p>
          <a:p>
            <a:pPr lvl="2"/>
            <a:r>
              <a:rPr lang="en-US" dirty="0"/>
              <a:t>Complex set of deities (kami); deified emperors, family spirits, and divinities residing in the sun and the moon, rivers, trees, certain animals and mountains.</a:t>
            </a:r>
          </a:p>
          <a:p>
            <a:pPr lvl="2"/>
            <a:r>
              <a:rPr lang="en-US" dirty="0"/>
              <a:t>Gods are believed to reside in shrines.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7F3131-DCAA-420E-84AE-9826BF52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– Religions and Mobility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D47F66-F1A4-439B-B2D7-7AE1617FC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and why the world’s religions became distributed as they are today.</a:t>
            </a:r>
          </a:p>
        </p:txBody>
      </p:sp>
    </p:spTree>
    <p:extLst>
      <p:ext uri="{BB962C8B-B14F-4D97-AF65-F5344CB8AC3E}">
        <p14:creationId xmlns:p14="http://schemas.microsoft.com/office/powerpoint/2010/main" val="519742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51844-AFB7-42BB-83DF-0CD0D2C4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9BFD-57E6-468B-85F4-B980EAB28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Unified system of beliefs and practices</a:t>
            </a:r>
          </a:p>
          <a:p>
            <a:pPr lvl="1"/>
            <a:r>
              <a:rPr lang="en-US" dirty="0"/>
              <a:t>Join all those who adhere to them in a single moral community.</a:t>
            </a:r>
          </a:p>
          <a:p>
            <a:pPr lvl="1"/>
            <a:r>
              <a:rPr lang="en-US" dirty="0"/>
              <a:t>Usually involves systems of formal or informal worship and faith in the sacred and divine.</a:t>
            </a:r>
          </a:p>
          <a:p>
            <a:pPr lvl="1"/>
            <a:r>
              <a:rPr lang="en-US" dirty="0"/>
              <a:t>Formalized views about the relation of the individual to this world and to the hereafter.</a:t>
            </a:r>
          </a:p>
          <a:p>
            <a:pPr lvl="1"/>
            <a:r>
              <a:rPr lang="en-US" dirty="0"/>
              <a:t>Religious beliefs are interwoven with the traditions of local cultures.</a:t>
            </a:r>
          </a:p>
          <a:p>
            <a:r>
              <a:rPr lang="en-US" dirty="0"/>
              <a:t>Providing meaning</a:t>
            </a:r>
          </a:p>
          <a:p>
            <a:pPr lvl="1"/>
            <a:r>
              <a:rPr lang="en-US" dirty="0"/>
              <a:t>Explanation of natural phenomenon.</a:t>
            </a:r>
          </a:p>
          <a:p>
            <a:pPr lvl="1"/>
            <a:r>
              <a:rPr lang="en-US" dirty="0"/>
              <a:t>Ethical and behavioral rules.</a:t>
            </a:r>
          </a:p>
          <a:p>
            <a:pPr lvl="1"/>
            <a:r>
              <a:rPr lang="en-US" dirty="0"/>
              <a:t>Social roles (hierarchy) and order.</a:t>
            </a:r>
          </a:p>
          <a:p>
            <a:pPr lvl="1"/>
            <a:r>
              <a:rPr lang="en-US" dirty="0"/>
              <a:t>Concept of an afterlife.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D7028-7960-4655-ACAA-8C7305875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Pattern of the World’s Major Religions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147062-CFA0-42B8-A2B2-1D821ACA7E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90" t="54444" r="10214" b="5556"/>
          <a:stretch/>
        </p:blipFill>
        <p:spPr>
          <a:xfrm>
            <a:off x="1820007" y="1351971"/>
            <a:ext cx="8551985" cy="54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34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DC3B05-CD26-4555-A6EE-FD20B695D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Semitic Religious Hearth (Judaism, Christianity, and Islam)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371AB-748E-406F-A661-61578AD01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hearth</a:t>
            </a:r>
          </a:p>
          <a:p>
            <a:pPr lvl="1"/>
            <a:r>
              <a:rPr lang="en-US" dirty="0"/>
              <a:t>Middle East.</a:t>
            </a:r>
          </a:p>
          <a:p>
            <a:pPr lvl="1"/>
            <a:r>
              <a:rPr lang="en-US" dirty="0"/>
              <a:t>Relocation and expansion diffusion.</a:t>
            </a:r>
          </a:p>
          <a:p>
            <a:r>
              <a:rPr lang="en-US" dirty="0"/>
              <a:t>Christianity</a:t>
            </a:r>
          </a:p>
          <a:p>
            <a:pPr lvl="1"/>
            <a:r>
              <a:rPr lang="en-US" dirty="0"/>
              <a:t>Benefited from the road system of the Roman Empire, resulting in a hierarchical diffusion.</a:t>
            </a:r>
          </a:p>
          <a:p>
            <a:pPr lvl="1"/>
            <a:r>
              <a:rPr lang="en-US" dirty="0"/>
              <a:t>Early congregations were established in cities and towns, temporarily producing a pattern of Christianized urban centers and pagan rural areas.</a:t>
            </a:r>
          </a:p>
          <a:p>
            <a:pPr lvl="1"/>
            <a:r>
              <a:rPr lang="en-US" dirty="0"/>
              <a:t>The Latin word </a:t>
            </a:r>
            <a:r>
              <a:rPr lang="en-US" dirty="0" err="1"/>
              <a:t>pagus</a:t>
            </a:r>
            <a:r>
              <a:rPr lang="en-US" dirty="0"/>
              <a:t>, “countryside,” is the root of both pagan and peasant.</a:t>
            </a:r>
          </a:p>
          <a:p>
            <a:pPr lvl="1"/>
            <a:r>
              <a:rPr lang="en-US" dirty="0"/>
              <a:t>Ancient connection between non-Christians and the countryside.</a:t>
            </a:r>
          </a:p>
          <a:p>
            <a:pPr lvl="1"/>
            <a:r>
              <a:rPr lang="en-US" dirty="0"/>
              <a:t>Conversion of kings and tribal leaders.</a:t>
            </a:r>
          </a:p>
          <a:p>
            <a:pPr lvl="1"/>
            <a:r>
              <a:rPr lang="en-US" dirty="0"/>
              <a:t>Some expansion militaristic (reconquest of Iberia and invasion of Latin America).</a:t>
            </a:r>
          </a:p>
        </p:txBody>
      </p:sp>
    </p:spTree>
    <p:extLst>
      <p:ext uri="{BB962C8B-B14F-4D97-AF65-F5344CB8AC3E}">
        <p14:creationId xmlns:p14="http://schemas.microsoft.com/office/powerpoint/2010/main" val="3565283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A26AF-5D26-400C-B790-79F24A976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Semitic Religious Hearth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3CF77-29C1-4A4A-AD5D-29C34E783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Islam</a:t>
            </a:r>
          </a:p>
          <a:p>
            <a:pPr lvl="1"/>
            <a:r>
              <a:rPr lang="en-US" dirty="0"/>
              <a:t>Predominantly militaristic expansion.</a:t>
            </a:r>
          </a:p>
          <a:p>
            <a:pPr lvl="1"/>
            <a:r>
              <a:rPr lang="en-US" dirty="0"/>
              <a:t>Following the command of the Qur’an.</a:t>
            </a:r>
          </a:p>
          <a:p>
            <a:pPr lvl="1"/>
            <a:r>
              <a:rPr lang="en-US" dirty="0"/>
              <a:t>“do battle against them until there be no more seduction from the truth and the only worship be that of Allah”</a:t>
            </a:r>
          </a:p>
          <a:p>
            <a:pPr lvl="1"/>
            <a:r>
              <a:rPr lang="en-US" dirty="0"/>
              <a:t>Turks converted and carried out Islamic conquests (e.g. Eastern Europe).</a:t>
            </a:r>
          </a:p>
          <a:p>
            <a:pPr lvl="1"/>
            <a:r>
              <a:rPr lang="en-US" dirty="0"/>
              <a:t>Implant Islam hierarchically in the Philippines, Indonesia, and the interior of China.</a:t>
            </a:r>
          </a:p>
          <a:p>
            <a:pPr lvl="1"/>
            <a:r>
              <a:rPr lang="en-US" dirty="0"/>
              <a:t>Sub-Saharan Africa is the current major region of Islamic expansion.</a:t>
            </a:r>
          </a:p>
        </p:txBody>
      </p:sp>
    </p:spTree>
    <p:extLst>
      <p:ext uri="{BB962C8B-B14F-4D97-AF65-F5344CB8AC3E}">
        <p14:creationId xmlns:p14="http://schemas.microsoft.com/office/powerpoint/2010/main" val="3355831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E116-F16D-4AE3-AA7B-0B629845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Indus-Ganges Religious Hearth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2ABA9-57A2-411D-8260-6B6FF83F4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Northern edge of the Indian subcontinent</a:t>
            </a:r>
          </a:p>
          <a:p>
            <a:r>
              <a:rPr lang="en-US" dirty="0"/>
              <a:t>Hinduism</a:t>
            </a:r>
          </a:p>
          <a:p>
            <a:pPr lvl="1"/>
            <a:r>
              <a:rPr lang="en-US" dirty="0"/>
              <a:t>Initial expansion in other areas, but expansion outside India eventually lost to other religions.</a:t>
            </a:r>
          </a:p>
          <a:p>
            <a:r>
              <a:rPr lang="en-US" dirty="0"/>
              <a:t>Buddhism</a:t>
            </a:r>
          </a:p>
          <a:p>
            <a:pPr lvl="1"/>
            <a:r>
              <a:rPr lang="en-US" dirty="0"/>
              <a:t>China (100 B.C.E. to 200 C.E.), Korea and Japan (300 to 500 C.E.), Southeast Asia (400 to 600 C.E.), Tibet (700 C.E.), and Mongolia (1500 C.E.).</a:t>
            </a:r>
          </a:p>
          <a:p>
            <a:pPr lvl="1"/>
            <a:r>
              <a:rPr lang="en-US" dirty="0"/>
              <a:t>Mostly relocation diffusion in the contemporary setting.</a:t>
            </a:r>
          </a:p>
        </p:txBody>
      </p:sp>
    </p:spTree>
    <p:extLst>
      <p:ext uri="{BB962C8B-B14F-4D97-AF65-F5344CB8AC3E}">
        <p14:creationId xmlns:p14="http://schemas.microsoft.com/office/powerpoint/2010/main" val="2175564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EB1B7-9468-4440-80AC-FD832C77F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East Asian Religious Hearth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FF88F-0A75-4FCA-AC09-9595B0A20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Confucianism and Taoism</a:t>
            </a:r>
          </a:p>
          <a:p>
            <a:pPr lvl="1"/>
            <a:r>
              <a:rPr lang="en-US" dirty="0"/>
              <a:t>Attempt at contagious diffusion failed.</a:t>
            </a:r>
          </a:p>
          <a:p>
            <a:pPr lvl="1"/>
            <a:r>
              <a:rPr lang="en-US" dirty="0"/>
              <a:t>Became successful once elites decided adoption.</a:t>
            </a:r>
          </a:p>
          <a:p>
            <a:pPr lvl="1"/>
            <a:r>
              <a:rPr lang="en-US" dirty="0"/>
              <a:t>Taoism and Confucianism have spread with the Chinese people through trade and military conquest.</a:t>
            </a:r>
          </a:p>
          <a:p>
            <a:pPr lvl="1"/>
            <a:r>
              <a:rPr lang="en-US" dirty="0"/>
              <a:t>After 1949, the Chinese government officially repressed organized religion.</a:t>
            </a:r>
          </a:p>
          <a:p>
            <a:pPr lvl="1"/>
            <a:r>
              <a:rPr lang="en-US" dirty="0"/>
              <a:t>Would not only halt the spread of religion, but would erase it from Chinese public and private life.</a:t>
            </a:r>
          </a:p>
        </p:txBody>
      </p:sp>
      <p:pic>
        <p:nvPicPr>
          <p:cNvPr id="4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182D0925-B495-4864-BB11-A1DB63E09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61" y="5996246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A56233-DD6F-4DD4-BCCD-E4816ED7B816}"/>
              </a:ext>
            </a:extLst>
          </p:cNvPr>
          <p:cNvSpPr txBox="1"/>
          <p:nvPr/>
        </p:nvSpPr>
        <p:spPr>
          <a:xfrm>
            <a:off x="1323861" y="6045339"/>
            <a:ext cx="6089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Describe how and why the world’s religions became distributed as they are today.</a:t>
            </a:r>
          </a:p>
        </p:txBody>
      </p:sp>
    </p:spTree>
    <p:extLst>
      <p:ext uri="{BB962C8B-B14F-4D97-AF65-F5344CB8AC3E}">
        <p14:creationId xmlns:p14="http://schemas.microsoft.com/office/powerpoint/2010/main" val="3650974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15C0B-1DB6-41D2-BB3A-E6D0A6B6F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Religious Pilgrimage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EA89F-0BC6-4546-824F-256DFB625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Journeys to sacred places</a:t>
            </a:r>
          </a:p>
          <a:p>
            <a:pPr lvl="1"/>
            <a:r>
              <a:rPr lang="en-US" dirty="0"/>
              <a:t>Typical of both ethnic and </a:t>
            </a:r>
            <a:r>
              <a:rPr lang="en-US" dirty="0" err="1"/>
              <a:t>proselytic</a:t>
            </a:r>
            <a:r>
              <a:rPr lang="en-US" dirty="0"/>
              <a:t> religions.</a:t>
            </a:r>
          </a:p>
          <a:p>
            <a:pPr lvl="1"/>
            <a:r>
              <a:rPr lang="en-US" dirty="0"/>
              <a:t>Particularly significant for followers of Islam, Hinduism, Shintoism, and Roman Catholicism.</a:t>
            </a:r>
          </a:p>
          <a:p>
            <a:pPr lvl="1"/>
            <a:r>
              <a:rPr lang="en-US" dirty="0"/>
              <a:t>Religious pilgrimage is an important driver of tourism.</a:t>
            </a:r>
          </a:p>
          <a:p>
            <a:pPr lvl="1"/>
            <a:r>
              <a:rPr lang="en-US" dirty="0"/>
              <a:t>Some religions mandate pilgrimage, such as Islam, where pilgrimage to Mecca is one of the Five Pillars of the faith.</a:t>
            </a:r>
          </a:p>
          <a:p>
            <a:r>
              <a:rPr lang="en-US" dirty="0"/>
              <a:t>Locations</a:t>
            </a:r>
          </a:p>
          <a:p>
            <a:pPr lvl="1"/>
            <a:r>
              <a:rPr lang="en-US" dirty="0"/>
              <a:t>Some have been the setting for miracles.</a:t>
            </a:r>
          </a:p>
          <a:p>
            <a:pPr lvl="1"/>
            <a:r>
              <a:rPr lang="en-US" dirty="0"/>
              <a:t>Regions where religions originated or areas where the founders of the faith lived.</a:t>
            </a:r>
          </a:p>
          <a:p>
            <a:pPr lvl="1"/>
            <a:r>
              <a:rPr lang="en-US" dirty="0"/>
              <a:t>Sacred physical features, such as rivers, caves, springs, and mountain peaks.</a:t>
            </a:r>
          </a:p>
          <a:p>
            <a:pPr lvl="1"/>
            <a:r>
              <a:rPr lang="en-US" dirty="0"/>
              <a:t>Believed to house gods.</a:t>
            </a:r>
          </a:p>
          <a:p>
            <a:pPr lvl="1"/>
            <a:r>
              <a:rPr lang="en-US" dirty="0"/>
              <a:t>Religious administrative centers where leaders of the religion reside (e.g. Rome).</a:t>
            </a:r>
          </a:p>
        </p:txBody>
      </p:sp>
    </p:spTree>
    <p:extLst>
      <p:ext uri="{BB962C8B-B14F-4D97-AF65-F5344CB8AC3E}">
        <p14:creationId xmlns:p14="http://schemas.microsoft.com/office/powerpoint/2010/main" val="838473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308FAD-C51D-4265-9A56-1C1A5AEB7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Places of Pilgrimage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8BB6C-79F9-4AD5-988C-BFCA5F84DE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0" y="1295399"/>
            <a:ext cx="7772400" cy="545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92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BB4BF0-7D00-4777-864D-3BCEAB73A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Religious Pilgrimage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5F1570-570F-41DA-B292-26812B833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Travel</a:t>
            </a:r>
          </a:p>
          <a:p>
            <a:pPr lvl="1"/>
            <a:r>
              <a:rPr lang="en-US" dirty="0"/>
              <a:t>Religion provides the stimulus for pilgrimage.</a:t>
            </a:r>
          </a:p>
          <a:p>
            <a:pPr lvl="1"/>
            <a:r>
              <a:rPr lang="en-US" dirty="0"/>
              <a:t>Offering those who participate in the purification of their souls or the attainment of some desired objective in their lives.</a:t>
            </a:r>
          </a:p>
          <a:p>
            <a:pPr lvl="1"/>
            <a:r>
              <a:rPr lang="en-US" dirty="0"/>
              <a:t>Pilgrims often journey great distances to visit major shrines.</a:t>
            </a:r>
          </a:p>
          <a:p>
            <a:pPr lvl="1"/>
            <a:r>
              <a:rPr lang="en-US" dirty="0"/>
              <a:t>Large economic impacts (Lourdes gets 4 to 5 million pilgrims per year).</a:t>
            </a:r>
          </a:p>
          <a:p>
            <a:pPr lvl="1"/>
            <a:r>
              <a:rPr lang="en-US" dirty="0"/>
              <a:t>Impact on the development of transportation routes and carriers.</a:t>
            </a:r>
          </a:p>
          <a:p>
            <a:pPr lvl="1"/>
            <a:r>
              <a:rPr lang="en-US" dirty="0"/>
              <a:t>Provisions such as inns, food, water, and sanitation facilities.</a:t>
            </a:r>
          </a:p>
          <a:p>
            <a:r>
              <a:rPr lang="en-US" dirty="0"/>
              <a:t>The Hajj</a:t>
            </a:r>
          </a:p>
          <a:p>
            <a:pPr lvl="1"/>
            <a:r>
              <a:rPr lang="en-US" dirty="0"/>
              <a:t>One of the world’s largest pilgrimage (2.5 million attendance in 2019).</a:t>
            </a:r>
          </a:p>
          <a:p>
            <a:pPr lvl="1"/>
            <a:r>
              <a:rPr lang="en-US" dirty="0"/>
              <a:t>Impacts air traffic:</a:t>
            </a:r>
          </a:p>
          <a:p>
            <a:pPr lvl="2"/>
            <a:r>
              <a:rPr lang="en-US" dirty="0"/>
              <a:t>Normally, traffic is north-south predominant, with Europe-Africa flights being the main flow.</a:t>
            </a:r>
          </a:p>
          <a:p>
            <a:pPr lvl="2"/>
            <a:r>
              <a:rPr lang="en-US" dirty="0"/>
              <a:t>When Hajj begins, a good amount of traffic starts operating east-west (</a:t>
            </a:r>
            <a:r>
              <a:rPr lang="en-US" dirty="0" err="1"/>
              <a:t>ie</a:t>
            </a:r>
            <a:r>
              <a:rPr lang="en-US" dirty="0"/>
              <a:t>. Africa-Saudi Arabia and vice versa).</a:t>
            </a:r>
          </a:p>
        </p:txBody>
      </p:sp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C4523B75-99A0-4900-8C57-D291EBC87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5587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49DE54-14AE-4C73-A7B0-0C0F0618147D}"/>
              </a:ext>
            </a:extLst>
          </p:cNvPr>
          <p:cNvSpPr txBox="1"/>
          <p:nvPr/>
        </p:nvSpPr>
        <p:spPr>
          <a:xfrm>
            <a:off x="6400801" y="30468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Discuss pilgrimages as a form of global mobility.</a:t>
            </a:r>
          </a:p>
        </p:txBody>
      </p:sp>
    </p:spTree>
    <p:extLst>
      <p:ext uri="{BB962C8B-B14F-4D97-AF65-F5344CB8AC3E}">
        <p14:creationId xmlns:p14="http://schemas.microsoft.com/office/powerpoint/2010/main" val="4112737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rica: Hajj 2019 routes in operation – International Ops 2021 – OPSGROUP">
            <a:extLst>
              <a:ext uri="{FF2B5EF4-FFF2-40B4-BE49-F238E27FC236}">
                <a16:creationId xmlns:a16="http://schemas.microsoft.com/office/drawing/2014/main" id="{BEA205B9-4307-4067-ABDF-99FDF5858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A3C299-0CEF-4D39-925D-E97C68E34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Pilgrims boarding a flight to Saudi Arabia</a:t>
            </a:r>
          </a:p>
        </p:txBody>
      </p:sp>
    </p:spTree>
    <p:extLst>
      <p:ext uri="{BB962C8B-B14F-4D97-AF65-F5344CB8AC3E}">
        <p14:creationId xmlns:p14="http://schemas.microsoft.com/office/powerpoint/2010/main" val="963587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DCAE9-2E9D-4341-AE32-25E2DE990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Restriction to Mecca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2ED8A-6F66-4606-AAD4-A7CFB9E358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0" y="1300747"/>
            <a:ext cx="7620000" cy="54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6FEAD0-B885-4A83-A87F-35E684E71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– Religions of the World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6C2EF4-5AAE-4DDA-8186-97F91D07B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differences among religions as well as the basic tenets of the world’s principal religions, and locate their primary regional expressions on a world map.</a:t>
            </a:r>
          </a:p>
        </p:txBody>
      </p:sp>
    </p:spTree>
    <p:extLst>
      <p:ext uri="{BB962C8B-B14F-4D97-AF65-F5344CB8AC3E}">
        <p14:creationId xmlns:p14="http://schemas.microsoft.com/office/powerpoint/2010/main" val="6296175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69F14693-1EE5-456C-B989-C351FBA03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7921625" cy="551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2BD47D-0DD4-431A-A0AC-DDB3D7326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Mosque of Mecca with the Kaaba at the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B7B7B3-45B7-4243-A844-2185EF008BAC}"/>
              </a:ext>
            </a:extLst>
          </p:cNvPr>
          <p:cNvSpPr txBox="1"/>
          <p:nvPr/>
        </p:nvSpPr>
        <p:spPr>
          <a:xfrm>
            <a:off x="9525000" y="31242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The Kaaba (the Cube; House of God) is considered to be the most sacred site in Islam.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6E62C-E0CD-4C30-9086-8CD6DBFD3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– Globalization and religion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01308-9151-418F-8649-4008D19F5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globalization has affected the practice of religion.</a:t>
            </a:r>
          </a:p>
        </p:txBody>
      </p:sp>
    </p:spTree>
    <p:extLst>
      <p:ext uri="{BB962C8B-B14F-4D97-AF65-F5344CB8AC3E}">
        <p14:creationId xmlns:p14="http://schemas.microsoft.com/office/powerpoint/2010/main" val="9430530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D80F7A-755A-4665-9CE9-6F87BD28A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Evangelical Protestantism in Latin America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3F8F45-DB81-42B1-8AD1-73F738F30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Dominance of Roman Catholicism eroded</a:t>
            </a:r>
          </a:p>
          <a:p>
            <a:pPr lvl="1"/>
            <a:r>
              <a:rPr lang="en-US" dirty="0"/>
              <a:t>Since the late 1400s.</a:t>
            </a:r>
          </a:p>
          <a:p>
            <a:pPr lvl="1"/>
            <a:r>
              <a:rPr lang="en-US" dirty="0"/>
              <a:t>Three out of five Catholics are in Latin America.</a:t>
            </a:r>
          </a:p>
          <a:p>
            <a:pPr lvl="1"/>
            <a:r>
              <a:rPr lang="en-US" dirty="0"/>
              <a:t>120 million adherents in Brazil alone.</a:t>
            </a:r>
          </a:p>
          <a:p>
            <a:pPr lvl="1"/>
            <a:r>
              <a:rPr lang="en-US" dirty="0"/>
              <a:t>65% of Brazilians are Catholics today; 50 years ago, that figure was more than 95%.</a:t>
            </a:r>
          </a:p>
          <a:p>
            <a:pPr lvl="1"/>
            <a:r>
              <a:rPr lang="en-US" dirty="0"/>
              <a:t>By 2020 Brazil’s Protestants outnumbered Catholics.</a:t>
            </a:r>
          </a:p>
          <a:p>
            <a:pPr lvl="1"/>
            <a:r>
              <a:rPr lang="en-US" dirty="0"/>
              <a:t>Latin Americans: the Catholic Church has failed to keep in touch with contemporary urban societies.</a:t>
            </a:r>
          </a:p>
          <a:p>
            <a:pPr lvl="1"/>
            <a:r>
              <a:rPr lang="en-US" dirty="0"/>
              <a:t>Birth control, divorce, and persistent poverty are issues that simply have not been addressed by Roman Catholicism to the satisfaction of many Latin Americans.</a:t>
            </a:r>
          </a:p>
          <a:p>
            <a:pPr lvl="1"/>
            <a:r>
              <a:rPr lang="en-US" dirty="0"/>
              <a:t>Turning to evangelical Protestant faiths; Seventh-Day Adventist and Pentecostal churches.</a:t>
            </a:r>
          </a:p>
          <a:p>
            <a:pPr lvl="1"/>
            <a:r>
              <a:rPr lang="en-US" dirty="0"/>
              <a:t>Focus on thrift, sobriety, and resolving problems directly rather than through the mediation of priests.</a:t>
            </a:r>
          </a:p>
        </p:txBody>
      </p:sp>
    </p:spTree>
    <p:extLst>
      <p:ext uri="{BB962C8B-B14F-4D97-AF65-F5344CB8AC3E}">
        <p14:creationId xmlns:p14="http://schemas.microsoft.com/office/powerpoint/2010/main" val="3194545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57120-18B7-4887-B923-DD9EB6807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Religion on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D211A-FBE8-4216-B3E2-8A09D54A6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printing press allowed the massive diffusion of the Bible</a:t>
            </a:r>
          </a:p>
          <a:p>
            <a:r>
              <a:rPr lang="en-US" dirty="0"/>
              <a:t>Potential impacts of the internet</a:t>
            </a:r>
          </a:p>
          <a:p>
            <a:pPr lvl="1"/>
            <a:r>
              <a:rPr lang="en-US" dirty="0"/>
              <a:t>Traditionally, people have come together to receive sacraments, sing, pray, and celebrate major life events in houses of worship.</a:t>
            </a:r>
          </a:p>
          <a:p>
            <a:pPr lvl="1"/>
            <a:r>
              <a:rPr lang="en-US" dirty="0"/>
              <a:t>Less necessary to be physically present.</a:t>
            </a:r>
          </a:p>
          <a:p>
            <a:pPr lvl="1"/>
            <a:r>
              <a:rPr lang="en-US" dirty="0"/>
              <a:t>Read religious literature.</a:t>
            </a:r>
          </a:p>
          <a:p>
            <a:pPr lvl="1"/>
            <a:r>
              <a:rPr lang="en-US" dirty="0"/>
              <a:t>Submit and read prayers.</a:t>
            </a:r>
          </a:p>
          <a:p>
            <a:pPr lvl="1"/>
            <a:r>
              <a:rPr lang="en-US" dirty="0"/>
              <a:t>Engage in theological debate.</a:t>
            </a:r>
          </a:p>
          <a:p>
            <a:pPr lvl="1"/>
            <a:r>
              <a:rPr lang="en-US" dirty="0"/>
              <a:t>Watch broadcasts of religious services.</a:t>
            </a:r>
          </a:p>
          <a:p>
            <a:pPr lvl="1"/>
            <a:r>
              <a:rPr lang="en-US" dirty="0"/>
              <a:t>May erode placed-based religious communities.</a:t>
            </a:r>
          </a:p>
          <a:p>
            <a:pPr lvl="1"/>
            <a:r>
              <a:rPr lang="en-US" dirty="0"/>
              <a:t>The COVID-19 pandemic provided substantial momentum.</a:t>
            </a:r>
          </a:p>
        </p:txBody>
      </p:sp>
    </p:spTree>
    <p:extLst>
      <p:ext uri="{BB962C8B-B14F-4D97-AF65-F5344CB8AC3E}">
        <p14:creationId xmlns:p14="http://schemas.microsoft.com/office/powerpoint/2010/main" val="799275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33ADF1-8838-41DC-8AB4-418437532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geography of religion, according to Google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ED7F5D-E14A-4F10-920F-16AA6DCF0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90" t="44443" r="10214" b="7779"/>
          <a:stretch/>
        </p:blipFill>
        <p:spPr>
          <a:xfrm>
            <a:off x="2209800" y="1326263"/>
            <a:ext cx="7162800" cy="540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078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ECB7BE-13C4-4827-8E7A-2E0987DD8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relevance of religion in a global world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00A00-A17A-49B1-BA61-2A5ACBE6E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Variation in importance</a:t>
            </a:r>
          </a:p>
          <a:p>
            <a:pPr lvl="1"/>
            <a:r>
              <a:rPr lang="en-US" dirty="0"/>
              <a:t>53% of Americans considered religion to be very important in daily lives (2016).</a:t>
            </a:r>
          </a:p>
          <a:p>
            <a:pPr lvl="1"/>
            <a:r>
              <a:rPr lang="en-US" dirty="0"/>
              <a:t>Low importance in Europe.</a:t>
            </a:r>
          </a:p>
          <a:p>
            <a:pPr lvl="1"/>
            <a:r>
              <a:rPr lang="en-US" dirty="0"/>
              <a:t>Average importance in Latin America.</a:t>
            </a:r>
          </a:p>
          <a:p>
            <a:pPr lvl="1"/>
            <a:r>
              <a:rPr lang="en-US" dirty="0"/>
              <a:t>Growing share of “</a:t>
            </a:r>
            <a:r>
              <a:rPr lang="en-US" dirty="0" err="1"/>
              <a:t>nones</a:t>
            </a:r>
            <a:r>
              <a:rPr lang="en-US" dirty="0"/>
              <a:t>” (25% in the US and 1.2 billion worldwide).</a:t>
            </a:r>
          </a:p>
          <a:p>
            <a:pPr lvl="1"/>
            <a:r>
              <a:rPr lang="en-US" dirty="0"/>
              <a:t>Rising numbers of individuals becoming affiliated with Christianity and Islam in sub-Saharan Africa.</a:t>
            </a:r>
          </a:p>
          <a:p>
            <a:pPr lvl="1"/>
            <a:r>
              <a:rPr lang="en-US" dirty="0"/>
              <a:t>Retreat from organized religion.</a:t>
            </a:r>
          </a:p>
          <a:p>
            <a:pPr lvl="1"/>
            <a:r>
              <a:rPr lang="en-US" dirty="0"/>
              <a:t>Can result from a government’s active hostility toward religion in general:</a:t>
            </a:r>
          </a:p>
          <a:p>
            <a:pPr lvl="2"/>
            <a:r>
              <a:rPr lang="en-US" dirty="0"/>
              <a:t>French government has long discouraged public displays of religious faith.</a:t>
            </a:r>
          </a:p>
          <a:p>
            <a:pPr lvl="2"/>
            <a:r>
              <a:rPr lang="en-US" dirty="0"/>
              <a:t>Chinese government made the practice of religion illegal after 1949.</a:t>
            </a:r>
          </a:p>
          <a:p>
            <a:pPr lvl="2"/>
            <a:r>
              <a:rPr lang="en-US" dirty="0"/>
              <a:t>Soviet Union repressed religious groups and practices.</a:t>
            </a:r>
          </a:p>
        </p:txBody>
      </p:sp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C9794D56-5694-4FC8-AADB-A71651F7F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0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97F83-32DE-4F56-B313-9F1AFA6F26DF}"/>
              </a:ext>
            </a:extLst>
          </p:cNvPr>
          <p:cNvSpPr txBox="1"/>
          <p:nvPr/>
        </p:nvSpPr>
        <p:spPr>
          <a:xfrm>
            <a:off x="2438401" y="5764093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What could be the reasons why there are geographical variations in the relevance of religion?</a:t>
            </a:r>
          </a:p>
        </p:txBody>
      </p:sp>
    </p:spTree>
    <p:extLst>
      <p:ext uri="{BB962C8B-B14F-4D97-AF65-F5344CB8AC3E}">
        <p14:creationId xmlns:p14="http://schemas.microsoft.com/office/powerpoint/2010/main" val="1268788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986C-7B83-47F3-8C2B-C72EF4AC4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F5B8A7F-815E-4903-A701-0C1E63B76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3223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2B312C-5FFC-430C-8943-39262A2A3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religion in the United States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B13D7-B433-4381-BD9B-1E61C7CAD2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1326587"/>
            <a:ext cx="7391400" cy="550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372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D4B3FA-A4F7-482D-8EC6-AB0393F9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 – Religions and the natural order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89740A-3BC5-4B40-8477-E3E2FBE3D2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Specific ways in which the natural environment shapes, and is shaped by, religious beliefs and practices.</a:t>
            </a:r>
          </a:p>
        </p:txBody>
      </p:sp>
    </p:spTree>
    <p:extLst>
      <p:ext uri="{BB962C8B-B14F-4D97-AF65-F5344CB8AC3E}">
        <p14:creationId xmlns:p14="http://schemas.microsoft.com/office/powerpoint/2010/main" val="1525490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4939-1C61-4351-BF85-CAE73001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Appeasing the forces of nature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5EF28-9A8D-4F98-A14B-0238AA098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1311275"/>
            <a:ext cx="6686550" cy="5291138"/>
          </a:xfrm>
        </p:spPr>
        <p:txBody>
          <a:bodyPr/>
          <a:lstStyle/>
          <a:p>
            <a:r>
              <a:rPr lang="en-US" dirty="0"/>
              <a:t>Harmony between people and the physical environment</a:t>
            </a:r>
          </a:p>
          <a:p>
            <a:pPr lvl="1"/>
            <a:r>
              <a:rPr lang="en-US" dirty="0"/>
              <a:t>Physical environmental factors, particularly natural hazards and disasters, exert a powerful influence on the development of religions.</a:t>
            </a:r>
          </a:p>
          <a:p>
            <a:pPr lvl="1"/>
            <a:r>
              <a:rPr lang="en-US" dirty="0"/>
              <a:t>Particularly in animistic faiths:</a:t>
            </a:r>
          </a:p>
          <a:p>
            <a:pPr lvl="2"/>
            <a:r>
              <a:rPr lang="en-US" dirty="0"/>
              <a:t>Intended to bring rain, quiet earthquakes, end plagues, or manipulate environmental forces by placating the spirits believed responsible for these events.</a:t>
            </a:r>
          </a:p>
          <a:p>
            <a:pPr lvl="1"/>
            <a:r>
              <a:rPr lang="en-US" dirty="0"/>
              <a:t>Rivers, mountains, trees, forests, and rocks often achieve the status of sacred space, even in the great religions:</a:t>
            </a:r>
          </a:p>
          <a:p>
            <a:pPr lvl="2"/>
            <a:r>
              <a:rPr lang="en-US" dirty="0"/>
              <a:t>Ganges for Hindus.</a:t>
            </a:r>
          </a:p>
          <a:p>
            <a:pPr lvl="2"/>
            <a:r>
              <a:rPr lang="en-US" dirty="0"/>
              <a:t>Jordan River for Christians.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92A95-1AC1-4BD3-8234-684CE026BF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400" y="838200"/>
            <a:ext cx="43434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43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BDD47-5A76-4847-B9D8-38DF0DEF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Proselytic</a:t>
            </a:r>
            <a:r>
              <a:rPr lang="en-US" dirty="0"/>
              <a:t> and ethnic religions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CBC1B-8AFD-451C-A681-46899FD1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Proselytic</a:t>
            </a:r>
            <a:r>
              <a:rPr lang="en-US" dirty="0"/>
              <a:t> religion</a:t>
            </a:r>
          </a:p>
          <a:p>
            <a:pPr lvl="1"/>
            <a:r>
              <a:rPr lang="en-US" dirty="0"/>
              <a:t>Actively seek new members and aim to convert all humankind (Christianity and Islam).</a:t>
            </a:r>
          </a:p>
          <a:p>
            <a:pPr lvl="1"/>
            <a:r>
              <a:rPr lang="en-US" dirty="0"/>
              <a:t>Sometimes also referred to as </a:t>
            </a:r>
            <a:r>
              <a:rPr lang="en-US" b="1" dirty="0"/>
              <a:t>universalizing religions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Instruct faithful to spread the Word using persuasion and sometimes violence to convert nonbelievers.</a:t>
            </a:r>
          </a:p>
          <a:p>
            <a:pPr lvl="1"/>
            <a:r>
              <a:rPr lang="en-US" dirty="0"/>
              <a:t>Colonization sometimes a result of the desire to conversion to the conqueror’s religion.</a:t>
            </a:r>
          </a:p>
          <a:p>
            <a:r>
              <a:rPr lang="en-US" dirty="0"/>
              <a:t>Ethnic religion</a:t>
            </a:r>
          </a:p>
          <a:p>
            <a:pPr lvl="1"/>
            <a:r>
              <a:rPr lang="en-US" dirty="0"/>
              <a:t>Also called folk religion.</a:t>
            </a:r>
          </a:p>
          <a:p>
            <a:pPr lvl="1"/>
            <a:r>
              <a:rPr lang="en-US" dirty="0"/>
              <a:t>Strong territorial and cultural group identification (Judaism, Hinduism, Shintoism).</a:t>
            </a:r>
          </a:p>
          <a:p>
            <a:pPr lvl="1"/>
            <a:r>
              <a:rPr lang="en-US" dirty="0"/>
              <a:t>Becomes a member by birth or by adoption of a complex lifestyle and cultural identity.</a:t>
            </a:r>
          </a:p>
          <a:p>
            <a:pPr lvl="1"/>
            <a:r>
              <a:rPr lang="en-US" dirty="0"/>
              <a:t>No proselytizing.</a:t>
            </a:r>
          </a:p>
          <a:p>
            <a:pPr lvl="1"/>
            <a:r>
              <a:rPr lang="en-US" dirty="0"/>
              <a:t>Particular ethnic group, region, or political unit.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7379E2-F4AB-454C-9860-562F88D6C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Appeasing the forces of nature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F96686-EDB3-451C-A667-52DA8A809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Mountains and high places</a:t>
            </a:r>
          </a:p>
          <a:p>
            <a:pPr lvl="1"/>
            <a:r>
              <a:rPr lang="en-US" dirty="0"/>
              <a:t>Mount Fuji is sacred in Japanese Shintoism.</a:t>
            </a:r>
          </a:p>
          <a:p>
            <a:pPr lvl="1"/>
            <a:r>
              <a:rPr lang="en-US" dirty="0"/>
              <a:t>Many high places are revered in Christianity, including Mount Sinai.</a:t>
            </a:r>
          </a:p>
          <a:p>
            <a:pPr lvl="1"/>
            <a:r>
              <a:rPr lang="en-US" dirty="0"/>
              <a:t>The great pre-Columbian temple pyramid at Cholula, near Puebla in central Mexico, mimics the shape of the nearby active volcano </a:t>
            </a:r>
            <a:r>
              <a:rPr lang="en-US" dirty="0" err="1"/>
              <a:t>Popocatépetl</a:t>
            </a:r>
            <a:r>
              <a:rPr lang="en-US" dirty="0"/>
              <a:t>.</a:t>
            </a:r>
          </a:p>
          <a:p>
            <a:r>
              <a:rPr lang="en-US" dirty="0"/>
              <a:t>Nature-spirits</a:t>
            </a:r>
          </a:p>
          <a:p>
            <a:pPr lvl="1"/>
            <a:r>
              <a:rPr lang="en-US" dirty="0"/>
              <a:t>Feng shui, which literally means “wind and water”.</a:t>
            </a:r>
          </a:p>
          <a:p>
            <a:pPr lvl="1"/>
            <a:r>
              <a:rPr lang="en-US" dirty="0"/>
              <a:t>Practice of harmoniously balancing the opposing forces of nature in the built environment.</a:t>
            </a:r>
          </a:p>
          <a:p>
            <a:pPr lvl="1"/>
            <a:r>
              <a:rPr lang="en-US" dirty="0"/>
              <a:t>Emphasizes Tao, the dynamic balance found in nature.</a:t>
            </a:r>
          </a:p>
          <a:p>
            <a:pPr lvl="1"/>
            <a:r>
              <a:rPr lang="en-US" dirty="0"/>
              <a:t>Choosing auspicious sites for locating houses, villages, temples, and graves.</a:t>
            </a:r>
          </a:p>
          <a:p>
            <a:pPr lvl="1"/>
            <a:r>
              <a:rPr lang="en-US" dirty="0"/>
              <a:t>The homes of the living and the resting places of the dead must be aligned with the cosmic forces of the world in order to ensure good luck, health, prosperity.</a:t>
            </a:r>
          </a:p>
          <a:p>
            <a:pPr lvl="1"/>
            <a:r>
              <a:rPr lang="en-US" dirty="0"/>
              <a:t>In Judeo-Christian tradition, disasters such as plagues to punish sinners.</a:t>
            </a:r>
          </a:p>
        </p:txBody>
      </p:sp>
    </p:spTree>
    <p:extLst>
      <p:ext uri="{BB962C8B-B14F-4D97-AF65-F5344CB8AC3E}">
        <p14:creationId xmlns:p14="http://schemas.microsoft.com/office/powerpoint/2010/main" val="1665585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BCE1D5-546C-4EDE-95D1-579FDFED2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Pyramid of Cholula, Mexico</a:t>
            </a:r>
          </a:p>
        </p:txBody>
      </p:sp>
      <p:pic>
        <p:nvPicPr>
          <p:cNvPr id="1026" name="Picture 2" descr="Puebla and Cholula Full Day from Mexico City">
            <a:extLst>
              <a:ext uri="{FF2B5EF4-FFF2-40B4-BE49-F238E27FC236}">
                <a16:creationId xmlns:a16="http://schemas.microsoft.com/office/drawing/2014/main" id="{8D5B7F9C-7609-45D5-BD9E-D453A7D9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8912" y="1190993"/>
            <a:ext cx="6923088" cy="410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Largest Pyramid in the World | History Today">
            <a:extLst>
              <a:ext uri="{FF2B5EF4-FFF2-40B4-BE49-F238E27FC236}">
                <a16:creationId xmlns:a16="http://schemas.microsoft.com/office/drawing/2014/main" id="{75651F26-641B-44CD-8F91-43153FA80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41" y="4152392"/>
            <a:ext cx="5334000" cy="258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343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A46EF-805F-4EBF-8A54-2DB732710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Apartment Complex in Hong Kong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2B07A-C319-49DD-AC9D-0E1B64339E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600" y="1447800"/>
            <a:ext cx="5791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064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D7AE0-3413-48BB-9EF4-3951FF696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stress can involve religious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7B2E3-41CC-4523-B81D-8D2D50EB5A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1298909"/>
            <a:ext cx="6477000" cy="5454316"/>
          </a:xfrm>
          <a:prstGeom prst="rect">
            <a:avLst/>
          </a:prstGeom>
        </p:spPr>
      </p:pic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7F7AE41C-E000-4013-8752-B0AB8B2A0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166685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86D071-2600-4EAB-9499-001BF9465DEC}"/>
              </a:ext>
            </a:extLst>
          </p:cNvPr>
          <p:cNvSpPr txBox="1"/>
          <p:nvPr/>
        </p:nvSpPr>
        <p:spPr>
          <a:xfrm>
            <a:off x="8763001" y="2030293"/>
            <a:ext cx="3428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Provide some examples about how the natural environment shapes religions</a:t>
            </a:r>
          </a:p>
        </p:txBody>
      </p:sp>
    </p:spTree>
    <p:extLst>
      <p:ext uri="{BB962C8B-B14F-4D97-AF65-F5344CB8AC3E}">
        <p14:creationId xmlns:p14="http://schemas.microsoft.com/office/powerpoint/2010/main" val="8784588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F3D3-A99C-4360-9F5F-D58595798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Belief Systems on Plants, Animals, and Food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DD049-E8BF-4094-A0FD-DC6612CC0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Food choices</a:t>
            </a:r>
          </a:p>
          <a:p>
            <a:pPr lvl="1"/>
            <a:r>
              <a:rPr lang="en-US" dirty="0"/>
              <a:t>In some faiths, certain plants and livestock, as well as the products derived from them, are in great demand because of their roles in religious ceremonies and traditions.</a:t>
            </a:r>
          </a:p>
          <a:p>
            <a:pPr lvl="1"/>
            <a:r>
              <a:rPr lang="en-US" dirty="0"/>
              <a:t>Plants or animals tend to spread or relocate with the faith.</a:t>
            </a:r>
          </a:p>
          <a:p>
            <a:pPr lvl="1"/>
            <a:r>
              <a:rPr lang="en-US" dirty="0"/>
              <a:t>Wine as a symbol of communion favored the diffusion of vineyards in Europe.</a:t>
            </a:r>
          </a:p>
          <a:p>
            <a:r>
              <a:rPr lang="en-US" dirty="0"/>
              <a:t>Religious taboos</a:t>
            </a:r>
          </a:p>
          <a:p>
            <a:pPr lvl="1"/>
            <a:r>
              <a:rPr lang="en-US" dirty="0"/>
              <a:t>Barriers preventing diffusion of foods, drinks, and practices that violate the taboo.</a:t>
            </a:r>
          </a:p>
          <a:p>
            <a:pPr lvl="1"/>
            <a:r>
              <a:rPr lang="en-US" dirty="0"/>
              <a:t>Very specific guidelines for food preparation and consumption.</a:t>
            </a:r>
          </a:p>
          <a:p>
            <a:r>
              <a:rPr lang="en-US" dirty="0"/>
              <a:t>Judaism</a:t>
            </a:r>
          </a:p>
          <a:p>
            <a:pPr lvl="1"/>
            <a:r>
              <a:rPr lang="en-US" dirty="0"/>
              <a:t>Some animals deemed “unclean,” including shellfish, pork, and insects.</a:t>
            </a:r>
          </a:p>
          <a:p>
            <a:pPr lvl="1"/>
            <a:r>
              <a:rPr lang="en-US" dirty="0"/>
              <a:t>Meat and milk must not be stored, prepared, or consumed together.</a:t>
            </a:r>
          </a:p>
          <a:p>
            <a:pPr lvl="1"/>
            <a:r>
              <a:rPr lang="en-US" dirty="0"/>
              <a:t>Kosher food fit for consumption by observant Jews.</a:t>
            </a:r>
          </a:p>
          <a:p>
            <a:pPr lvl="1"/>
            <a:r>
              <a:rPr lang="en-US" dirty="0"/>
              <a:t>Only meat slaughtered by a trained individual using a sharp knife, drained of blood, and deemed disease-free.</a:t>
            </a:r>
          </a:p>
        </p:txBody>
      </p:sp>
    </p:spTree>
    <p:extLst>
      <p:ext uri="{BB962C8B-B14F-4D97-AF65-F5344CB8AC3E}">
        <p14:creationId xmlns:p14="http://schemas.microsoft.com/office/powerpoint/2010/main" val="35598709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96B3-2FC8-41B9-A50C-7F3392B9D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Belief Systems on Plants, Animals, and Food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AAAD1-1214-44A2-9A47-7F91AFAAD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Islam</a:t>
            </a:r>
          </a:p>
          <a:p>
            <a:pPr lvl="1"/>
            <a:r>
              <a:rPr lang="en-US" dirty="0"/>
              <a:t>Muslims are commanded to consume only halal, or permissible, foods.</a:t>
            </a:r>
          </a:p>
          <a:p>
            <a:pPr lvl="1"/>
            <a:r>
              <a:rPr lang="en-US" dirty="0"/>
              <a:t>Pork and alcohol are prohibited.</a:t>
            </a:r>
          </a:p>
          <a:p>
            <a:pPr lvl="1"/>
            <a:r>
              <a:rPr lang="en-US" dirty="0"/>
              <a:t>Halal livestock should be fed with “clean” food that is free of animal by-products.</a:t>
            </a:r>
          </a:p>
          <a:p>
            <a:r>
              <a:rPr lang="en-US" dirty="0"/>
              <a:t>Hinduism</a:t>
            </a:r>
          </a:p>
          <a:p>
            <a:pPr lvl="1"/>
            <a:r>
              <a:rPr lang="en-US" dirty="0"/>
              <a:t>Religious beliefs shape the role of animals in society.</a:t>
            </a:r>
          </a:p>
          <a:p>
            <a:pPr lvl="1"/>
            <a:r>
              <a:rPr lang="en-US" dirty="0"/>
              <a:t>Avoiding the use of cows as food while emphasizing the animal’s sacred as well as practical functions.</a:t>
            </a:r>
          </a:p>
          <a:p>
            <a:pPr lvl="1"/>
            <a:r>
              <a:rPr lang="en-US" dirty="0"/>
              <a:t>Dairy products provided, such as yogurt and ghee (clarified butter).</a:t>
            </a:r>
          </a:p>
          <a:p>
            <a:pPr lvl="1"/>
            <a:r>
              <a:rPr lang="en-US" dirty="0"/>
              <a:t>Provide valuable agricultural labor in tilling fields.</a:t>
            </a:r>
          </a:p>
          <a:p>
            <a:pPr lvl="1"/>
            <a:r>
              <a:rPr lang="en-US" dirty="0"/>
              <a:t>Provide free fertilizer in the form of dung.</a:t>
            </a:r>
          </a:p>
        </p:txBody>
      </p:sp>
    </p:spTree>
    <p:extLst>
      <p:ext uri="{BB962C8B-B14F-4D97-AF65-F5344CB8AC3E}">
        <p14:creationId xmlns:p14="http://schemas.microsoft.com/office/powerpoint/2010/main" val="42590396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F27DC-B0F3-48DD-8B3E-27B65C5DC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Ecotheology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8A074-3000-4341-BFDA-590A1304F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Judaism, Christianity, and Nature</a:t>
            </a:r>
          </a:p>
          <a:p>
            <a:pPr lvl="1"/>
            <a:r>
              <a:rPr lang="en-US" dirty="0"/>
              <a:t>Judeo-Christian tradition teaches that humans have dominion over nature.</a:t>
            </a:r>
          </a:p>
          <a:p>
            <a:pPr lvl="1"/>
            <a:r>
              <a:rPr lang="en-US" dirty="0"/>
              <a:t>Promoting the view that the Earth was created especially for human beings, who are separate from and superior to the natural world.</a:t>
            </a:r>
          </a:p>
          <a:p>
            <a:pPr lvl="1"/>
            <a:r>
              <a:rPr lang="en-US" dirty="0"/>
              <a:t>Humans were God’s helpers in finishing the task of creation.</a:t>
            </a:r>
          </a:p>
          <a:p>
            <a:pPr lvl="1"/>
            <a:r>
              <a:rPr lang="en-US" dirty="0"/>
              <a:t>Scientific advances permitted the Judeo-Christian West to modify the environment at an unprecedented rate.</a:t>
            </a:r>
          </a:p>
        </p:txBody>
      </p:sp>
    </p:spTree>
    <p:extLst>
      <p:ext uri="{BB962C8B-B14F-4D97-AF65-F5344CB8AC3E}">
        <p14:creationId xmlns:p14="http://schemas.microsoft.com/office/powerpoint/2010/main" val="29752533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A6EE81-A0A7-43BA-A734-AAADDC58B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Ecotheology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6B12FB-8FE4-4084-9157-EBAD2313E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1311275"/>
            <a:ext cx="6000750" cy="5291138"/>
          </a:xfrm>
        </p:spPr>
        <p:txBody>
          <a:bodyPr/>
          <a:lstStyle/>
          <a:p>
            <a:r>
              <a:rPr lang="en-US" dirty="0"/>
              <a:t>Buddhism and Hinduism and Cremation</a:t>
            </a:r>
          </a:p>
          <a:p>
            <a:pPr lvl="1"/>
            <a:r>
              <a:rPr lang="en-US" dirty="0"/>
              <a:t>Demand large quantities of wood for cremation (880 pounds of wood for one cremation).</a:t>
            </a:r>
          </a:p>
          <a:p>
            <a:pPr lvl="1"/>
            <a:r>
              <a:rPr lang="en-US" dirty="0"/>
              <a:t>Funeral pyres are estimated to strip some 50 million trees from India’s countryside annually.</a:t>
            </a:r>
          </a:p>
          <a:p>
            <a:pPr lvl="1"/>
            <a:r>
              <a:rPr lang="en-US" dirty="0"/>
              <a:t>Ashes are later swept into rivers.</a:t>
            </a:r>
          </a:p>
          <a:p>
            <a:pPr lvl="1"/>
            <a:r>
              <a:rPr lang="en-US" dirty="0"/>
              <a:t>Burning itself releases carbon dioxide into the atmosphere.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D8D99F-7F60-4D0B-BC3E-CA2C6212A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90" t="8889" r="10214" b="14444"/>
          <a:stretch/>
        </p:blipFill>
        <p:spPr>
          <a:xfrm>
            <a:off x="7772400" y="990600"/>
            <a:ext cx="4343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00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D4E53E-A847-47A6-9CB2-B07B806D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 – Religious cultural landscape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A5D3-6763-4D4B-84B3-2357B3ABE6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religions have left their particular mark on the cultural landscape.</a:t>
            </a:r>
          </a:p>
        </p:txBody>
      </p:sp>
    </p:spTree>
    <p:extLst>
      <p:ext uri="{BB962C8B-B14F-4D97-AF65-F5344CB8AC3E}">
        <p14:creationId xmlns:p14="http://schemas.microsoft.com/office/powerpoint/2010/main" val="8883707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3534EF-6D9C-4D7B-A063-2F64EC23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Religious Structures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08D0D4-76E8-4866-85CE-2FD758139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Prominence</a:t>
            </a:r>
          </a:p>
          <a:p>
            <a:pPr lvl="1"/>
            <a:r>
              <a:rPr lang="en-US" dirty="0"/>
              <a:t>Buildings erected to house divinities or to shelter worshippers.</a:t>
            </a:r>
          </a:p>
          <a:p>
            <a:pPr lvl="1"/>
            <a:r>
              <a:rPr lang="en-US" dirty="0"/>
              <a:t>Across the world, religious buildings are among the most salient architectural expression.</a:t>
            </a:r>
          </a:p>
          <a:p>
            <a:pPr lvl="1"/>
            <a:r>
              <a:rPr lang="en-US" dirty="0"/>
              <a:t>Roman Catholic church building:</a:t>
            </a:r>
          </a:p>
          <a:p>
            <a:pPr lvl="2"/>
            <a:r>
              <a:rPr lang="en-US" dirty="0"/>
              <a:t>Literally the house of God, and the altar is the focus of key rituals.</a:t>
            </a:r>
          </a:p>
          <a:p>
            <a:pPr lvl="2"/>
            <a:r>
              <a:rPr lang="en-US" dirty="0"/>
              <a:t>Catholic churches are typically large, elaborately decorated, and visually imposing.</a:t>
            </a:r>
          </a:p>
          <a:p>
            <a:pPr lvl="2"/>
            <a:r>
              <a:rPr lang="en-US" dirty="0"/>
              <a:t>In many towns and villages, the Catholic house of worship is the focal point of the settlement, exceeding all other structures in size and grandeur.</a:t>
            </a:r>
          </a:p>
          <a:p>
            <a:pPr lvl="2"/>
            <a:r>
              <a:rPr lang="en-US" dirty="0"/>
              <a:t>In medieval European towns, Christian cathedrals were the tallest buildings, representing the supremacy of religion over all other aspects of life.</a:t>
            </a:r>
          </a:p>
          <a:p>
            <a:pPr lvl="1"/>
            <a:r>
              <a:rPr lang="en-US" dirty="0"/>
              <a:t>Islamic mosques are usually the most imposing structures in the landscape:</a:t>
            </a:r>
          </a:p>
          <a:p>
            <a:pPr lvl="2"/>
            <a:r>
              <a:rPr lang="en-US" dirty="0"/>
              <a:t>Oriented towards Mecca.</a:t>
            </a:r>
          </a:p>
          <a:p>
            <a:pPr lvl="1"/>
            <a:r>
              <a:rPr lang="en-US" dirty="0"/>
              <a:t>Hinduism has produced large numbers of visually striking temples.</a:t>
            </a:r>
          </a:p>
        </p:txBody>
      </p:sp>
    </p:spTree>
    <p:extLst>
      <p:ext uri="{BB962C8B-B14F-4D97-AF65-F5344CB8AC3E}">
        <p14:creationId xmlns:p14="http://schemas.microsoft.com/office/powerpoint/2010/main" val="2787708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F48883-77A6-4A7B-99FF-75AB06580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Indigenous religions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6DE02C-1E50-4E02-AB96-18960D077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forms of ethnic religions</a:t>
            </a:r>
          </a:p>
          <a:p>
            <a:pPr lvl="1"/>
            <a:r>
              <a:rPr lang="en-US" dirty="0"/>
              <a:t>Small size.</a:t>
            </a:r>
          </a:p>
          <a:p>
            <a:pPr lvl="1"/>
            <a:r>
              <a:rPr lang="en-US" dirty="0"/>
              <a:t>Identity with localized culture groups not yet fully absorbed into modern society.</a:t>
            </a:r>
          </a:p>
          <a:p>
            <a:pPr lvl="1"/>
            <a:r>
              <a:rPr lang="en-US" dirty="0"/>
              <a:t>Close ties to nature.</a:t>
            </a:r>
          </a:p>
          <a:p>
            <a:pPr lvl="1"/>
            <a:r>
              <a:rPr lang="en-US" dirty="0"/>
              <a:t>Animism:</a:t>
            </a:r>
          </a:p>
          <a:p>
            <a:pPr lvl="2"/>
            <a:r>
              <a:rPr lang="en-US" dirty="0"/>
              <a:t>Life exists in all objects, and/or such objects are the abode of the dead, of spirits, and of gods.</a:t>
            </a:r>
          </a:p>
          <a:p>
            <a:pPr lvl="1"/>
            <a:r>
              <a:rPr lang="en-US" dirty="0"/>
              <a:t>Some traditional religions are Shamanistic:</a:t>
            </a:r>
          </a:p>
          <a:p>
            <a:pPr lvl="2"/>
            <a:r>
              <a:rPr lang="en-US" dirty="0"/>
              <a:t>The Shaman has special powers and can intercede with and interpret the spirit world.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 descr="0252-2">
            <a:extLst>
              <a:ext uri="{FF2B5EF4-FFF2-40B4-BE49-F238E27FC236}">
                <a16:creationId xmlns:a16="http://schemas.microsoft.com/office/drawing/2014/main" id="{D8ABC4C0-3FA0-45B1-98B6-3D24C4DDB59A}"/>
              </a:ext>
            </a:extLst>
          </p:cNvPr>
          <p:cNvSpPr>
            <a:spLocks noGrp="1" noChangeAspect="1" noChangeArrowheads="1"/>
          </p:cNvSpPr>
          <p:nvPr/>
        </p:nvSpPr>
        <p:spPr bwMode="auto">
          <a:xfrm>
            <a:off x="1905000" y="838200"/>
            <a:ext cx="8684887" cy="5765800"/>
          </a:xfrm>
          <a:prstGeom prst="rect">
            <a:avLst/>
          </a:prstGeom>
          <a:blipFill dpi="0" rotWithShape="1">
            <a:blip r:embed="rId3"/>
            <a:srcRect/>
            <a:stretch>
              <a:fillRect t="1" b="-9597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chemeClr val="accent1"/>
              </a:buClr>
              <a:buFont typeface="Arial Narrow" panose="020B0606020202030204" pitchFamily="34" charset="0"/>
              <a:buChar char="■"/>
              <a:defRPr sz="2800" b="1">
                <a:solidFill>
                  <a:srgbClr val="333333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3pPr>
            <a:lvl4pPr marL="1600200" indent="-228600">
              <a:buChar char="–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057400" indent="-228600">
              <a:buChar char="»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rgbClr val="5F5F5F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US" altLang="en-US" sz="2400" b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C41-092A-47AA-A7DC-766D45E9A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Megachurch: </a:t>
            </a:r>
            <a:r>
              <a:rPr lang="en-US" dirty="0" err="1"/>
              <a:t>Yoido</a:t>
            </a:r>
            <a:r>
              <a:rPr lang="en-US" dirty="0"/>
              <a:t> Full Gospel Church, Seoul, South Korea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03202E-E425-45EF-A8EA-DD536D7E90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600" y="1280193"/>
            <a:ext cx="6781800" cy="547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836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8280A-D2F4-4359-81F2-20AAD315C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Temples dedicated to ancestors, Bali, Indonesia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89562-1664-4639-84D3-06683D10CB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800" y="1295399"/>
            <a:ext cx="5943600" cy="552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647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gkor Wat - HISTORY">
            <a:extLst>
              <a:ext uri="{FF2B5EF4-FFF2-40B4-BE49-F238E27FC236}">
                <a16:creationId xmlns:a16="http://schemas.microsoft.com/office/drawing/2014/main" id="{E2484DE6-9868-467A-9E9A-CB0D6BD1B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83439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5B3B4-D343-4301-A360-43944CCDA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Angkor Wat, Cambodia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6089B0-A42E-4043-8F62-773EAEA89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Landscapes of the dead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D556D-554B-483B-AC67-FE0E75A7A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Leaving a mark in the landscape</a:t>
            </a:r>
          </a:p>
          <a:p>
            <a:pPr lvl="1"/>
            <a:r>
              <a:rPr lang="en-US" dirty="0"/>
              <a:t>Religions differ greatly in the type of tribute to its dead.</a:t>
            </a:r>
          </a:p>
          <a:p>
            <a:pPr lvl="1"/>
            <a:r>
              <a:rPr lang="en-US" dirty="0"/>
              <a:t>Variations appear in the cultural landscape.</a:t>
            </a:r>
          </a:p>
          <a:p>
            <a:pPr lvl="1"/>
            <a:r>
              <a:rPr lang="en-US" dirty="0"/>
              <a:t>Hindus cremate their dead, leaving no obvious mark on the land.</a:t>
            </a:r>
          </a:p>
          <a:p>
            <a:pPr lvl="1"/>
            <a:r>
              <a:rPr lang="en-US" dirty="0"/>
              <a:t>In Egypt, spectacular pyramids and other tombs were built to house dead leaders.</a:t>
            </a:r>
          </a:p>
          <a:p>
            <a:pPr lvl="1"/>
            <a:r>
              <a:rPr lang="en-US" dirty="0"/>
              <a:t>Lie on desert land not suitable for farming.</a:t>
            </a:r>
          </a:p>
          <a:p>
            <a:pPr lvl="1"/>
            <a:r>
              <a:rPr lang="en-US" dirty="0"/>
              <a:t>Muslim cemeteries are usually modest in appearance.</a:t>
            </a:r>
          </a:p>
          <a:p>
            <a:pPr lvl="1"/>
            <a:r>
              <a:rPr lang="en-US" dirty="0"/>
              <a:t>Spectacular tombs are sometimes erected for aristocratic persons:</a:t>
            </a:r>
          </a:p>
          <a:p>
            <a:pPr lvl="2"/>
            <a:r>
              <a:rPr lang="en-US" dirty="0"/>
              <a:t>Taj Mahal in India, one of the architectural wonders of the world.</a:t>
            </a:r>
          </a:p>
          <a:p>
            <a:pPr lvl="1"/>
            <a:r>
              <a:rPr lang="en-US" dirty="0" err="1"/>
              <a:t>Taoic</a:t>
            </a:r>
            <a:r>
              <a:rPr lang="en-US" dirty="0"/>
              <a:t> Chinese typically bury their dead, setting aside land for that purpose and erecting monuments to their deceased kin.</a:t>
            </a:r>
          </a:p>
          <a:p>
            <a:pPr lvl="1"/>
            <a:r>
              <a:rPr lang="en-US" dirty="0"/>
              <a:t>Christians typically bury their dead in sacred places set aside for that purpose.</a:t>
            </a:r>
          </a:p>
        </p:txBody>
      </p:sp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9EC43849-2DC5-416C-AD2C-FECF039F2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5587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3E9728-DE20-4537-8AA7-ED2AA0FEAA2E}"/>
              </a:ext>
            </a:extLst>
          </p:cNvPr>
          <p:cNvSpPr txBox="1"/>
          <p:nvPr/>
        </p:nvSpPr>
        <p:spPr>
          <a:xfrm>
            <a:off x="6400801" y="30468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Provide some examples about how the deceased leave a mark on the landscape.</a:t>
            </a:r>
          </a:p>
        </p:txBody>
      </p:sp>
    </p:spTree>
    <p:extLst>
      <p:ext uri="{BB962C8B-B14F-4D97-AF65-F5344CB8AC3E}">
        <p14:creationId xmlns:p14="http://schemas.microsoft.com/office/powerpoint/2010/main" val="42321113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E9DD27-99F6-4805-BB09-1A8676A69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Pyramids of Giza, Egypt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9B2B04-4242-463D-9898-FCEE6F45F9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600" y="1295399"/>
            <a:ext cx="6400800" cy="53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073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DEFD5-3E75-47AC-A39E-36EB010F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Taj Mahal, Agra,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55407-CB10-4550-9C2C-93481021DF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600" y="1357897"/>
            <a:ext cx="7620000" cy="54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147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91600-84E0-47C1-95E7-2A68F820C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Christian landscapes of the Dead, Yucatan versus Iowa + Roadside memorial (I75, Michigan)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E6552-B532-4752-A6AE-2BF7B56EAC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1376947"/>
            <a:ext cx="7620000" cy="5481053"/>
          </a:xfrm>
          <a:prstGeom prst="rect">
            <a:avLst/>
          </a:prstGeom>
        </p:spPr>
      </p:pic>
      <p:pic>
        <p:nvPicPr>
          <p:cNvPr id="1026" name="Picture 2" descr="A collection of Roadside Memorials discovered on my journeys throughout  Canada and the US I have documented more than 100 R… | Roadside memorial,  Roadside, Memories">
            <a:extLst>
              <a:ext uri="{FF2B5EF4-FFF2-40B4-BE49-F238E27FC236}">
                <a16:creationId xmlns:a16="http://schemas.microsoft.com/office/drawing/2014/main" id="{44E4CF55-C01B-4DFF-A081-151FD7BB3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696" y="1524000"/>
            <a:ext cx="3428653" cy="37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2193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800705-7540-4777-B55F-B859B5663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Sacred Spaces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27DFFE-AE13-4975-BA74-CFF568D2B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Sacred spaces</a:t>
            </a:r>
          </a:p>
          <a:p>
            <a:pPr lvl="1"/>
            <a:r>
              <a:rPr lang="en-US" dirty="0"/>
              <a:t>Natural or human-made sites that possess special religious meaning.</a:t>
            </a:r>
          </a:p>
          <a:p>
            <a:pPr lvl="1"/>
            <a:r>
              <a:rPr lang="en-US" dirty="0"/>
              <a:t>Recognized as worthy of devotion, loyalty, fear, or esteem.</a:t>
            </a:r>
          </a:p>
          <a:p>
            <a:pPr lvl="1"/>
            <a:r>
              <a:rPr lang="en-US" dirty="0"/>
              <a:t>Could be avoided by the faithful, sought out by pilgrims, or barred to members of other religions.</a:t>
            </a:r>
          </a:p>
          <a:p>
            <a:pPr lvl="1"/>
            <a:r>
              <a:rPr lang="en-US" dirty="0"/>
              <a:t>Often includes the site of supposed supernatural events or viewed as the abode of gods.</a:t>
            </a:r>
          </a:p>
          <a:p>
            <a:r>
              <a:rPr lang="en-US" dirty="0"/>
              <a:t>Conflicts</a:t>
            </a:r>
          </a:p>
          <a:p>
            <a:pPr lvl="1"/>
            <a:r>
              <a:rPr lang="en-US" dirty="0"/>
              <a:t>Muslim Dome of the Rock where Muhammad is believed to have ascended to heaven.</a:t>
            </a:r>
          </a:p>
          <a:p>
            <a:pPr lvl="1"/>
            <a:r>
              <a:rPr lang="en-US" dirty="0"/>
              <a:t>Stands above the Western Wall, the remnant of the ancient Jewish temple.</a:t>
            </a:r>
          </a:p>
          <a:p>
            <a:pPr lvl="1"/>
            <a:r>
              <a:rPr lang="en-US" dirty="0"/>
              <a:t>These two religions literally claim the same space as their holy site, which has led to conflict.</a:t>
            </a:r>
          </a:p>
        </p:txBody>
      </p:sp>
    </p:spTree>
    <p:extLst>
      <p:ext uri="{BB962C8B-B14F-4D97-AF65-F5344CB8AC3E}">
        <p14:creationId xmlns:p14="http://schemas.microsoft.com/office/powerpoint/2010/main" val="4210009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E24599-23C7-41D8-BB16-51DA9A934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 Sinai, Egypt &amp; Our Lady of Clearwater, Florida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8B4A29-5115-4295-9565-C9B618719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8" t="8889" r="10213" b="3333"/>
          <a:stretch/>
        </p:blipFill>
        <p:spPr>
          <a:xfrm>
            <a:off x="1524000" y="1371600"/>
            <a:ext cx="3889094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9C1D9-691D-4011-929D-F664D2310E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809625"/>
            <a:ext cx="3505200" cy="594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B2F5C5-CCFB-47A2-88CC-4F00B38190A7}"/>
              </a:ext>
            </a:extLst>
          </p:cNvPr>
          <p:cNvSpPr txBox="1"/>
          <p:nvPr/>
        </p:nvSpPr>
        <p:spPr>
          <a:xfrm>
            <a:off x="9564624" y="2571952"/>
            <a:ext cx="24749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Appeared shortly before Christmas 1996 and drew hundreds of thousands of pilgrims to an office building off U.S. 19. Glass shattered in 2004.</a:t>
            </a:r>
          </a:p>
        </p:txBody>
      </p:sp>
    </p:spTree>
    <p:extLst>
      <p:ext uri="{BB962C8B-B14F-4D97-AF65-F5344CB8AC3E}">
        <p14:creationId xmlns:p14="http://schemas.microsoft.com/office/powerpoint/2010/main" val="1248107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916A3-147F-4CCD-AFA0-D708A0F5B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Monotheistic and polytheistic religions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B75C2-F918-432A-A9DB-2695C928D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Monotheistic religions</a:t>
            </a:r>
          </a:p>
          <a:p>
            <a:pPr lvl="1"/>
            <a:r>
              <a:rPr lang="en-US" dirty="0"/>
              <a:t>Islam and Christianity.</a:t>
            </a:r>
          </a:p>
          <a:p>
            <a:pPr lvl="1"/>
            <a:r>
              <a:rPr lang="en-US" dirty="0"/>
              <a:t>Believe in only one God.</a:t>
            </a:r>
          </a:p>
          <a:p>
            <a:pPr lvl="1"/>
            <a:r>
              <a:rPr lang="en-US" dirty="0"/>
              <a:t>May expressly forbid the worship of other gods or spirits.</a:t>
            </a:r>
          </a:p>
          <a:p>
            <a:r>
              <a:rPr lang="en-US" dirty="0"/>
              <a:t>Polytheistic religions</a:t>
            </a:r>
          </a:p>
          <a:p>
            <a:pPr lvl="1"/>
            <a:r>
              <a:rPr lang="en-US" dirty="0"/>
              <a:t>Believe there are many gods.</a:t>
            </a:r>
          </a:p>
          <a:p>
            <a:pPr lvl="1"/>
            <a:r>
              <a:rPr lang="en-US" dirty="0"/>
              <a:t>Each god part of a hierarchy and serving a specific purpose.</a:t>
            </a:r>
          </a:p>
          <a:p>
            <a:pPr lvl="1"/>
            <a:r>
              <a:rPr lang="en-US" dirty="0"/>
              <a:t>Example, Vodun (</a:t>
            </a:r>
            <a:r>
              <a:rPr lang="en-US" dirty="0" err="1"/>
              <a:t>Voudou</a:t>
            </a:r>
            <a:r>
              <a:rPr lang="en-US" dirty="0"/>
              <a:t> in Haiti or Voodoo in the southern United States):</a:t>
            </a:r>
          </a:p>
          <a:p>
            <a:pPr lvl="2"/>
            <a:r>
              <a:rPr lang="en-US" dirty="0"/>
              <a:t>West African religious tradition with adaptations in the Americas.</a:t>
            </a:r>
          </a:p>
          <a:p>
            <a:pPr lvl="2"/>
            <a:r>
              <a:rPr lang="en-US" dirty="0"/>
              <a:t>As with most major religions, there is one supreme God.</a:t>
            </a:r>
          </a:p>
          <a:p>
            <a:pPr lvl="2"/>
            <a:r>
              <a:rPr lang="en-US" dirty="0"/>
              <a:t>Hundreds of spirits, or </a:t>
            </a:r>
            <a:r>
              <a:rPr lang="en-US" dirty="0" err="1"/>
              <a:t>iwa</a:t>
            </a:r>
            <a:r>
              <a:rPr lang="en-US" dirty="0"/>
              <a:t>, that Vodun adherents turn to in times of need.</a:t>
            </a:r>
          </a:p>
        </p:txBody>
      </p:sp>
    </p:spTree>
    <p:extLst>
      <p:ext uri="{BB962C8B-B14F-4D97-AF65-F5344CB8AC3E}">
        <p14:creationId xmlns:p14="http://schemas.microsoft.com/office/powerpoint/2010/main" val="374857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F5D93D-38B6-4A9C-B88A-9712948A0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Religious Parallels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886F8-BC31-4B68-9D83-34350BEE0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90" t="16666" r="10214" b="31111"/>
          <a:stretch/>
        </p:blipFill>
        <p:spPr>
          <a:xfrm>
            <a:off x="2590800" y="1353951"/>
            <a:ext cx="6675120" cy="550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46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8D25-CADB-4694-B7CF-1ED8E1C8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Syncretic and Orthodox religions</a:t>
            </a:r>
            <a:endParaRPr lang="en-US" dirty="0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5C99832B-D741-4C35-93D2-F53C4B12C0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Syncretic religion</a:t>
            </a:r>
          </a:p>
          <a:p>
            <a:pPr lvl="1" eaLnBrk="1" hangingPunct="1"/>
            <a:r>
              <a:rPr lang="en-US" altLang="en-US" dirty="0"/>
              <a:t>Mixing, blending of traditions and beliefs from different religions.</a:t>
            </a:r>
          </a:p>
          <a:p>
            <a:pPr lvl="1" eaLnBrk="1" hangingPunct="1"/>
            <a:r>
              <a:rPr lang="en-US" altLang="en-US" dirty="0"/>
              <a:t>Caribbean and Latin American religious practices often combine elements of European, African, and indigenous American religions.</a:t>
            </a:r>
          </a:p>
          <a:p>
            <a:pPr lvl="1" eaLnBrk="1" hangingPunct="1"/>
            <a:r>
              <a:rPr lang="en-US" altLang="en-US" dirty="0"/>
              <a:t>Some Asian religions, such as Shintoism, are syncretic.</a:t>
            </a:r>
          </a:p>
          <a:p>
            <a:pPr eaLnBrk="1" hangingPunct="1"/>
            <a:r>
              <a:rPr lang="en-US" altLang="en-US" dirty="0"/>
              <a:t>Orthodox religion</a:t>
            </a:r>
          </a:p>
          <a:p>
            <a:pPr lvl="1" eaLnBrk="1" hangingPunct="1"/>
            <a:r>
              <a:rPr lang="en-US" altLang="en-US" dirty="0"/>
              <a:t>Emphasize purity of faith and are generally not open to blending with elements of other belief systems.</a:t>
            </a:r>
          </a:p>
          <a:p>
            <a:pPr lvl="1" eaLnBrk="1" hangingPunct="1"/>
            <a:r>
              <a:rPr lang="en-US" altLang="en-US" dirty="0"/>
              <a:t>Orthodoxy comes from Greek and literally means “right” (ortho) “teaching” (doxy).</a:t>
            </a:r>
          </a:p>
          <a:p>
            <a:pPr lvl="1" eaLnBrk="1" hangingPunct="1"/>
            <a:r>
              <a:rPr lang="en-US" altLang="en-US" dirty="0"/>
              <a:t>Many religions, including Christianity, Judaism, Hinduism, and Islam, have orthodox strains.</a:t>
            </a:r>
          </a:p>
        </p:txBody>
      </p:sp>
      <p:pic>
        <p:nvPicPr>
          <p:cNvPr id="4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776436A0-6F35-4D45-AEBA-D3A2A9936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61" y="5996246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2AE615-1EF8-4B59-80E1-D5AA2E861CB8}"/>
              </a:ext>
            </a:extLst>
          </p:cNvPr>
          <p:cNvSpPr txBox="1"/>
          <p:nvPr/>
        </p:nvSpPr>
        <p:spPr>
          <a:xfrm>
            <a:off x="1323861" y="6045339"/>
            <a:ext cx="6089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Provide an overview of the main types of religions and their differences.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5_102Design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5_102Design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102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GEOG 2 Topic 1 Introduction</Template>
  <TotalTime>5746</TotalTime>
  <Words>4381</Words>
  <Application>Microsoft Office PowerPoint</Application>
  <PresentationFormat>Widescreen</PresentationFormat>
  <Paragraphs>449</Paragraphs>
  <Slides>69</Slides>
  <Notes>23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Arial Narrow</vt:lpstr>
      <vt:lpstr>Century Gothic</vt:lpstr>
      <vt:lpstr>Impact</vt:lpstr>
      <vt:lpstr>5_102Design</vt:lpstr>
      <vt:lpstr>Topic 7 – Geography of Religion</vt:lpstr>
      <vt:lpstr>Conditions of Usage</vt:lpstr>
      <vt:lpstr>Religion</vt:lpstr>
      <vt:lpstr>A – Religions of the World</vt:lpstr>
      <vt:lpstr>Proselytic and ethnic religions</vt:lpstr>
      <vt:lpstr>Indigenous religions</vt:lpstr>
      <vt:lpstr>Monotheistic and polytheistic religions</vt:lpstr>
      <vt:lpstr>Religious Parallels</vt:lpstr>
      <vt:lpstr>Syncretic and Orthodox religions</vt:lpstr>
      <vt:lpstr>Religious Culture Regions</vt:lpstr>
      <vt:lpstr>Major religions and majority status</vt:lpstr>
      <vt:lpstr>World Religions: Judaism</vt:lpstr>
      <vt:lpstr>World Religions: Judaism</vt:lpstr>
      <vt:lpstr>PowerPoint Presentation</vt:lpstr>
      <vt:lpstr>World Religions: Christianity</vt:lpstr>
      <vt:lpstr>World Religions: Christianity</vt:lpstr>
      <vt:lpstr>PowerPoint Presentation</vt:lpstr>
      <vt:lpstr>Leading Christian denomination in the United States</vt:lpstr>
      <vt:lpstr>World Religions: Islam</vt:lpstr>
      <vt:lpstr>The Five Pillars of Islam</vt:lpstr>
      <vt:lpstr>World Religions: Islam</vt:lpstr>
      <vt:lpstr>PowerPoint Presentation</vt:lpstr>
      <vt:lpstr>World Religions: Hinduism</vt:lpstr>
      <vt:lpstr>World Religions: Hinduism</vt:lpstr>
      <vt:lpstr>The Caste System</vt:lpstr>
      <vt:lpstr>World Religions: Buddhism</vt:lpstr>
      <vt:lpstr>PowerPoint Presentation</vt:lpstr>
      <vt:lpstr>World Religions: Taoic religions</vt:lpstr>
      <vt:lpstr>B – Religions and Mobility</vt:lpstr>
      <vt:lpstr>Diffusion Pattern of the World’s Major Religions</vt:lpstr>
      <vt:lpstr>The Semitic Religious Hearth (Judaism, Christianity, and Islam)</vt:lpstr>
      <vt:lpstr>The Semitic Religious Hearth</vt:lpstr>
      <vt:lpstr>The Indus-Ganges Religious Hearth</vt:lpstr>
      <vt:lpstr>The East Asian Religious Hearth</vt:lpstr>
      <vt:lpstr>Religious Pilgrimage</vt:lpstr>
      <vt:lpstr>Major Places of Pilgrimage</vt:lpstr>
      <vt:lpstr>Religious Pilgrimage</vt:lpstr>
      <vt:lpstr>Pilgrims boarding a flight to Saudi Arabia</vt:lpstr>
      <vt:lpstr>Access Restriction to Mecca</vt:lpstr>
      <vt:lpstr>The Great Mosque of Mecca with the Kaaba at the center</vt:lpstr>
      <vt:lpstr>C – Globalization and religion</vt:lpstr>
      <vt:lpstr>Evangelical Protestantism in Latin America</vt:lpstr>
      <vt:lpstr>Religion on the internet</vt:lpstr>
      <vt:lpstr>The geography of religion, according to Google</vt:lpstr>
      <vt:lpstr>The relevance of religion in a global world</vt:lpstr>
      <vt:lpstr>PowerPoint Presentation</vt:lpstr>
      <vt:lpstr>Importance of religion in the United States</vt:lpstr>
      <vt:lpstr>D – Religions and the natural order</vt:lpstr>
      <vt:lpstr>Appeasing the forces of nature</vt:lpstr>
      <vt:lpstr>Appeasing the forces of nature</vt:lpstr>
      <vt:lpstr>Great Pyramid of Cholula, Mexico</vt:lpstr>
      <vt:lpstr>Apartment Complex in Hong Kong</vt:lpstr>
      <vt:lpstr>Environmental stress can involve religious response</vt:lpstr>
      <vt:lpstr>Impacts of Belief Systems on Plants, Animals, and Food</vt:lpstr>
      <vt:lpstr>Impacts of Belief Systems on Plants, Animals, and Food</vt:lpstr>
      <vt:lpstr>Ecotheology</vt:lpstr>
      <vt:lpstr>Ecotheology</vt:lpstr>
      <vt:lpstr>E – Religious cultural landscape</vt:lpstr>
      <vt:lpstr>Religious Structures</vt:lpstr>
      <vt:lpstr>PowerPoint Presentation</vt:lpstr>
      <vt:lpstr>Megachurch: Yoido Full Gospel Church, Seoul, South Korea</vt:lpstr>
      <vt:lpstr>Temples dedicated to ancestors, Bali, Indonesia</vt:lpstr>
      <vt:lpstr>Angkor Wat, Cambodia</vt:lpstr>
      <vt:lpstr>Landscapes of the dead</vt:lpstr>
      <vt:lpstr>Great Pyramids of Giza, Egypt</vt:lpstr>
      <vt:lpstr>Taj Mahal, Agra, India</vt:lpstr>
      <vt:lpstr>Christian landscapes of the Dead, Yucatan versus Iowa + Roadside memorial (I75, Michigan)</vt:lpstr>
      <vt:lpstr>Sacred Spaces</vt:lpstr>
      <vt:lpstr>Mount Sinai, Egypt &amp; Our Lady of Clearwater, Florida</vt:lpstr>
    </vt:vector>
  </TitlesOfParts>
  <Company>Computer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7 – Geography of Religion</dc:title>
  <dc:creator>Computer Center</dc:creator>
  <cp:lastModifiedBy>Jean-Paul Rodrigue</cp:lastModifiedBy>
  <cp:revision>196</cp:revision>
  <dcterms:created xsi:type="dcterms:W3CDTF">2007-10-18T17:14:16Z</dcterms:created>
  <dcterms:modified xsi:type="dcterms:W3CDTF">2021-04-25T22:28:13Z</dcterms:modified>
</cp:coreProperties>
</file>