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2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6" r:id="rId3"/>
    <p:sldId id="425" r:id="rId4"/>
    <p:sldId id="307" r:id="rId5"/>
    <p:sldId id="306" r:id="rId6"/>
    <p:sldId id="345" r:id="rId7"/>
    <p:sldId id="451" r:id="rId8"/>
    <p:sldId id="330" r:id="rId9"/>
    <p:sldId id="329" r:id="rId10"/>
    <p:sldId id="268" r:id="rId11"/>
    <p:sldId id="447" r:id="rId12"/>
    <p:sldId id="430" r:id="rId13"/>
    <p:sldId id="431" r:id="rId14"/>
    <p:sldId id="448" r:id="rId15"/>
    <p:sldId id="263" r:id="rId16"/>
    <p:sldId id="432" r:id="rId17"/>
    <p:sldId id="297" r:id="rId18"/>
    <p:sldId id="433" r:id="rId19"/>
    <p:sldId id="428" r:id="rId20"/>
    <p:sldId id="434" r:id="rId21"/>
    <p:sldId id="435" r:id="rId22"/>
    <p:sldId id="436" r:id="rId23"/>
    <p:sldId id="452" r:id="rId24"/>
    <p:sldId id="269" r:id="rId25"/>
    <p:sldId id="426" r:id="rId26"/>
    <p:sldId id="427" r:id="rId27"/>
    <p:sldId id="322" r:id="rId28"/>
    <p:sldId id="291" r:id="rId29"/>
    <p:sldId id="308" r:id="rId30"/>
    <p:sldId id="315" r:id="rId31"/>
    <p:sldId id="294" r:id="rId32"/>
    <p:sldId id="437" r:id="rId33"/>
    <p:sldId id="331" r:id="rId34"/>
    <p:sldId id="332" r:id="rId35"/>
    <p:sldId id="319" r:id="rId36"/>
    <p:sldId id="272" r:id="rId37"/>
    <p:sldId id="438" r:id="rId38"/>
    <p:sldId id="439" r:id="rId39"/>
    <p:sldId id="280" r:id="rId40"/>
    <p:sldId id="440" r:id="rId41"/>
    <p:sldId id="441" r:id="rId42"/>
    <p:sldId id="286" r:id="rId43"/>
    <p:sldId id="287" r:id="rId44"/>
    <p:sldId id="288" r:id="rId45"/>
    <p:sldId id="442" r:id="rId46"/>
    <p:sldId id="314" r:id="rId47"/>
    <p:sldId id="443" r:id="rId48"/>
    <p:sldId id="444" r:id="rId49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 5 – Geographies of Race and Ethnicity" id="{8E6E4050-9E78-4A3C-B882-E6433FC3D55E}">
          <p14:sldIdLst>
            <p14:sldId id="256"/>
            <p14:sldId id="346"/>
          </p14:sldIdLst>
        </p14:section>
        <p14:section name="A – Race and Ethnicity" id="{36721E9B-917D-417D-A0C9-36F586163304}">
          <p14:sldIdLst>
            <p14:sldId id="425"/>
            <p14:sldId id="307"/>
            <p14:sldId id="306"/>
            <p14:sldId id="345"/>
            <p14:sldId id="451"/>
            <p14:sldId id="330"/>
            <p14:sldId id="329"/>
            <p14:sldId id="268"/>
            <p14:sldId id="447"/>
            <p14:sldId id="430"/>
            <p14:sldId id="431"/>
            <p14:sldId id="448"/>
          </p14:sldIdLst>
        </p14:section>
        <p14:section name="B - Urban Ethnic Regions" id="{A9489A88-8FC6-47C4-9CF8-38EF26D1D1D7}">
          <p14:sldIdLst>
            <p14:sldId id="263"/>
            <p14:sldId id="432"/>
            <p14:sldId id="297"/>
            <p14:sldId id="433"/>
            <p14:sldId id="428"/>
            <p14:sldId id="434"/>
            <p14:sldId id="435"/>
            <p14:sldId id="436"/>
            <p14:sldId id="452"/>
          </p14:sldIdLst>
        </p14:section>
        <p14:section name="C – Migration and refugees" id="{CB7DA7EA-34A5-400F-B763-09F7AB9D5BE3}">
          <p14:sldIdLst>
            <p14:sldId id="269"/>
            <p14:sldId id="426"/>
            <p14:sldId id="427"/>
            <p14:sldId id="322"/>
            <p14:sldId id="291"/>
            <p14:sldId id="308"/>
            <p14:sldId id="315"/>
          </p14:sldIdLst>
        </p14:section>
        <p14:section name="D – Genocides" id="{A4F5CD12-4F9F-4B3B-920B-6A95478336AA}">
          <p14:sldIdLst>
            <p14:sldId id="294"/>
            <p14:sldId id="437"/>
            <p14:sldId id="331"/>
            <p14:sldId id="332"/>
            <p14:sldId id="319"/>
          </p14:sldIdLst>
        </p14:section>
        <p14:section name="E – Cultural Adaptation" id="{0F33D545-AA48-487F-9DF2-F4D438BA601F}">
          <p14:sldIdLst>
            <p14:sldId id="272"/>
            <p14:sldId id="438"/>
            <p14:sldId id="439"/>
          </p14:sldIdLst>
        </p14:section>
        <p14:section name="F – Cultural Landscape" id="{AC64C6B0-7E3C-4E74-9410-90BFF75361DD}">
          <p14:sldIdLst>
            <p14:sldId id="280"/>
            <p14:sldId id="440"/>
            <p14:sldId id="441"/>
            <p14:sldId id="286"/>
            <p14:sldId id="287"/>
            <p14:sldId id="288"/>
            <p14:sldId id="442"/>
            <p14:sldId id="314"/>
            <p14:sldId id="443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  <a:srgbClr val="CCFF99"/>
    <a:srgbClr val="008000"/>
    <a:srgbClr val="003300"/>
    <a:srgbClr val="006666"/>
    <a:srgbClr val="339966"/>
    <a:srgbClr val="3366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71" autoAdjust="0"/>
    <p:restoredTop sz="95036" autoAdjust="0"/>
  </p:normalViewPr>
  <p:slideViewPr>
    <p:cSldViewPr snapToGrid="0">
      <p:cViewPr varScale="1">
        <p:scale>
          <a:sx n="156" d="100"/>
          <a:sy n="156" d="100"/>
        </p:scale>
        <p:origin x="2520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7326" y="90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Miami</c:v>
                </c:pt>
                <c:pt idx="1">
                  <c:v>Toronto</c:v>
                </c:pt>
                <c:pt idx="2">
                  <c:v>Sydney</c:v>
                </c:pt>
                <c:pt idx="3">
                  <c:v>Vancouver</c:v>
                </c:pt>
                <c:pt idx="4">
                  <c:v>Melbourne</c:v>
                </c:pt>
                <c:pt idx="5">
                  <c:v>San Jose</c:v>
                </c:pt>
                <c:pt idx="6">
                  <c:v>Los Angeles</c:v>
                </c:pt>
                <c:pt idx="7">
                  <c:v>New York City</c:v>
                </c:pt>
                <c:pt idx="8">
                  <c:v>London</c:v>
                </c:pt>
                <c:pt idx="9">
                  <c:v>San Francisco</c:v>
                </c:pt>
                <c:pt idx="10">
                  <c:v>Malmö</c:v>
                </c:pt>
                <c:pt idx="11">
                  <c:v>Montréal</c:v>
                </c:pt>
                <c:pt idx="12">
                  <c:v>Brisbane</c:v>
                </c:pt>
                <c:pt idx="13">
                  <c:v>The Hague</c:v>
                </c:pt>
                <c:pt idx="14">
                  <c:v>Amsterdam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0.58299999999999996</c:v>
                </c:pt>
                <c:pt idx="1">
                  <c:v>0.49</c:v>
                </c:pt>
                <c:pt idx="2">
                  <c:v>0.45400000000000001</c:v>
                </c:pt>
                <c:pt idx="3">
                  <c:v>0.42499999999999999</c:v>
                </c:pt>
                <c:pt idx="4">
                  <c:v>0.41299999999999998</c:v>
                </c:pt>
                <c:pt idx="5">
                  <c:v>0.39300000000000002</c:v>
                </c:pt>
                <c:pt idx="6">
                  <c:v>0.377</c:v>
                </c:pt>
                <c:pt idx="7">
                  <c:v>0.375</c:v>
                </c:pt>
                <c:pt idx="8">
                  <c:v>0.36399999999999999</c:v>
                </c:pt>
                <c:pt idx="9">
                  <c:v>0.34899999999999998</c:v>
                </c:pt>
                <c:pt idx="10">
                  <c:v>0.34399999999999997</c:v>
                </c:pt>
                <c:pt idx="11">
                  <c:v>0.34300000000000003</c:v>
                </c:pt>
                <c:pt idx="12">
                  <c:v>0.33200000000000002</c:v>
                </c:pt>
                <c:pt idx="13">
                  <c:v>0.32800000000000001</c:v>
                </c:pt>
                <c:pt idx="1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A-4C77-90CF-62F138092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6912576"/>
        <c:axId val="1926909248"/>
      </c:barChart>
      <c:catAx>
        <c:axId val="192691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909248"/>
        <c:crosses val="autoZero"/>
        <c:auto val="1"/>
        <c:lblAlgn val="ctr"/>
        <c:lblOffset val="100"/>
        <c:noMultiLvlLbl val="0"/>
      </c:catAx>
      <c:valAx>
        <c:axId val="192690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91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7ED8B5-FE8E-4A09-BBFD-A0F7F9F9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1045D9-9454-44D6-9661-555DFC0E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5C40B-B24B-4AB6-81AE-BBE02229E8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3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C58EF8A9-FFCE-004F-950E-12E26FD374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598C5244-3BD1-DD4A-A271-50D76CA6D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D9A84E8F-2867-744A-983D-F646E57AC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D7CFBD-3372-754C-8512-4C08FE194718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DB0E7815-F3DA-7449-976E-E13C49D25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0BB09CF0-841D-1C44-B9D7-9D48D41F4B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22469673-5BAF-1646-B514-1E6096A0D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5B2198-BE61-304D-B087-1AC16032FD85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82951AB6-CB30-D746-B738-084EECEE2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7E2483DC-3543-D84A-9019-9754FF539D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8D2CB008-C640-C54F-B417-C06DE197E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F897B6-A36C-7848-B7F9-D7CFB14D9D1E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6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haplotype is a group of alleles in an organism that are inherited together from a single parent, and a haplogroup is a group of similar haplotypes that share a common ancestor with a single-nucleotide polymorphism mutation.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A3E6D3B3-9C18-AD45-9DD6-DB74086E5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9469275A-0A50-814C-BAF5-8AC611AB2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33DE38A4-8423-7143-95BE-72D22BCD6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F0367C-2C67-5F43-9A5F-B486DCA04A3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World Values Survey. https://www.washingtonpost.com/news/worldviews/wp/2013/05/15/a-fascinating-map-of-the-worlds-most-and-least-racially-tolerant-countries/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4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0339CA92-1C59-B84C-9904-1D370CC18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A7A6A77C-2471-D448-AA13-93D0A0AB3F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8CC92DED-9548-694E-865A-72E3420E0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5A473393-F9AD-7449-9CD5-130A4CB61FF3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https://en.wikipedia.org/wiki/Foreign_born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F4C46F81-BFFF-614C-AB10-28472FBA59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2DD9A2A5-D834-F94A-8025-2B70215A17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Photo source: Daily NHT (Google images).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Articles: https://www.theguardian.com/world/rohingya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https://www.theguardian.com/world/2019/mar/01/rohingya-crisis-bangladesh-says-it-will-not-accept-any-more-myanmar-refugees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821B31B-037F-2C43-9A3F-FEDB3EB74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578ECEDF-24A8-9E45-AF3D-8BE16B0C4B7B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E32A9BEE-A476-1E44-8A50-7255EB48C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08D5BD06-7B8A-9741-B6F2-5A830C3980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http://www.theguardian.com/world/2015/sep/04/syrian-refugee-crisis-why-has-it-become-so-bad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http://www.internal-displacement.org/middle-east-and-north-africa/syria/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http://www.telegraph.co.uk/news/worldnews/europe/11841346/Refugee-crisis-How-many-Syrians-have-applied-for-asylum-in-Europe-and-how-many-has-Britain-helped.html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http://www.theguardian.com/world/ng-interactive/2015/sep/18/latest-developments-in-europes-refugee-crisis-a-visual-guide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https://www.cia.gov/library/publications/the-world-factbook/geos/sy.html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8117A392-712D-EB40-AA99-5E00FCA1A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CBE2FF-8975-0948-AFBE-B33AB10535EA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3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world_cover_left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8850489" y="92515"/>
            <a:ext cx="3341512" cy="6761952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8467" y="1451874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822451" y="317500"/>
            <a:ext cx="5777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Arial Narrow" panose="020B0606020202030204" pitchFamily="34" charset="0"/>
                <a:cs typeface="Calibri" pitchFamily="34" charset="0"/>
              </a:rPr>
              <a:t>GEOG 2 – Human Geography (People, Place and Power)</a:t>
            </a: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1822451" y="777875"/>
            <a:ext cx="2918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99"/>
                </a:solidFill>
                <a:effectLst/>
                <a:latin typeface="Arial Narrow" panose="020B0606020202030204" pitchFamily="34" charset="0"/>
                <a:cs typeface="Calibri" pitchFamily="34" charset="0"/>
              </a:rPr>
              <a:t>Professor: Dr. Jean-Paul Rodrigue</a:t>
            </a:r>
          </a:p>
        </p:txBody>
      </p:sp>
      <p:pic>
        <p:nvPicPr>
          <p:cNvPr id="14" name="Picture 15" descr="Hofstra_Sh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" y="232666"/>
            <a:ext cx="986408" cy="10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2D050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65101" y="6502401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8000"/>
                </a:solidFill>
              </a:rPr>
              <a:t>Hofstra University, Department of Global Studies &amp; Geography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65101" y="6502401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 userDrawn="1"/>
        </p:nvSpPr>
        <p:spPr bwMode="auto">
          <a:xfrm>
            <a:off x="165100" y="6502401"/>
            <a:ext cx="4984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Hofstra University, Department of Global Studies &amp; Geography</a:t>
            </a:r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45D3-F62C-4156-836F-74B321E34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22C2-E513-46BF-9B1B-7AA99689B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2400"/>
            <a:ext cx="108542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32417" y="1447800"/>
            <a:ext cx="5334000" cy="51371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9617" y="1447800"/>
            <a:ext cx="5334000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1B68-098E-4893-A30E-EA8306FA4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7EB8EF-C558-424C-92E5-12073E7F3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2D354-9EAA-8B4E-AE76-73EC9AC59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C3FF0-F518-764A-96B0-D92090F8E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E63EA-82D4-3248-8426-9768EA72A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10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F386-AE6C-4A54-8155-88D4E28BE2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88" y="1568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089" y="2941218"/>
            <a:ext cx="10363200" cy="3580353"/>
          </a:xfrm>
        </p:spPr>
        <p:txBody>
          <a:bodyPr anchor="t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13C1-3423-43A6-816C-04F7B3572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8EA2-5A0F-47C0-A115-B79151559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D1D1-6F11-4074-A3FE-A8F0AFFA5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E2D-397F-430A-A30A-4F013D557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2888-C403-43AA-BC04-C3B08EAA8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7F78-DF29-4421-BCF7-7AAD4E0F65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world_cover_left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1511" y="1"/>
            <a:ext cx="1230489" cy="2571750"/>
          </a:xfrm>
          <a:prstGeom prst="rect">
            <a:avLst/>
          </a:prstGeom>
          <a:noFill/>
        </p:spPr>
      </p:pic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9285" y="104775"/>
            <a:ext cx="10949516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93967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6F47E4E5-B552-4C85-B840-B20155FD90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-14817" y="1436688"/>
            <a:ext cx="1016001" cy="5421312"/>
          </a:xfrm>
          <a:prstGeom prst="rect">
            <a:avLst/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1909234" y="1054100"/>
            <a:ext cx="10282767" cy="241300"/>
          </a:xfrm>
          <a:prstGeom prst="rect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10439377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anose="020B0606020202030204" pitchFamily="34" charset="0"/>
              </a:rPr>
              <a:t>© Dr. Jean-Paul Rodrigue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 Narrow" pitchFamily="34" charset="0"/>
        <a:buChar char="■"/>
        <a:defRPr sz="2800" b="1">
          <a:solidFill>
            <a:srgbClr val="333333"/>
          </a:solidFill>
          <a:latin typeface="Arial Narrow" panose="020B0606020202030204" pitchFamily="34" charset="0"/>
          <a:ea typeface="+mn-ea"/>
          <a:cs typeface="Arial Narrow" panose="020B0606020202030204" pitchFamily="34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Arial Narrow" panose="020B0606020202030204" pitchFamily="34" charset="0"/>
          <a:cs typeface="Arial Narrow" panose="020B0606020202030204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log.education.nationalgeographic.org/2015/04/24/dna-reveals-undiscovered-ancient-migration-rout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Topic 5 – Geographies of Race and Ethnicity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– Race and Ethnicity</a:t>
            </a:r>
          </a:p>
          <a:p>
            <a:r>
              <a:rPr lang="en-US" dirty="0"/>
              <a:t>B – Urban Ethnic Regions</a:t>
            </a:r>
          </a:p>
          <a:p>
            <a:r>
              <a:rPr lang="en-US" dirty="0"/>
              <a:t>C – Migration and Refugees</a:t>
            </a:r>
          </a:p>
          <a:p>
            <a:r>
              <a:rPr lang="en-US" dirty="0"/>
              <a:t>D – Genocides</a:t>
            </a:r>
          </a:p>
          <a:p>
            <a:r>
              <a:rPr lang="en-US" dirty="0"/>
              <a:t>E – Cultural Adaptation</a:t>
            </a:r>
          </a:p>
          <a:p>
            <a:r>
              <a:rPr lang="en-US" dirty="0"/>
              <a:t>F – Cultural Landscape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3C93-52F5-4B61-999F-F5AD46F3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Census Results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5048C-EFEF-4A36-9185-24E1004C2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52" t="9167" r="19094" b="35694"/>
          <a:stretch/>
        </p:blipFill>
        <p:spPr>
          <a:xfrm>
            <a:off x="2722454" y="1303625"/>
            <a:ext cx="6492240" cy="54838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B928-7561-4CCE-A2AF-AFAAB474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Racial Tolerance</a:t>
            </a:r>
          </a:p>
        </p:txBody>
      </p:sp>
      <p:pic>
        <p:nvPicPr>
          <p:cNvPr id="1026" name="Picture 2" descr="A fascinating map of the world's most and least racially tolerant countries  - The Washington Post">
            <a:extLst>
              <a:ext uri="{FF2B5EF4-FFF2-40B4-BE49-F238E27FC236}">
                <a16:creationId xmlns:a16="http://schemas.microsoft.com/office/drawing/2014/main" id="{71E49518-7725-4E1B-B75A-D3DA0ACF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0" y="938536"/>
            <a:ext cx="11430000" cy="56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F2E70-3080-4A18-BDF8-357E4C62A872}"/>
              </a:ext>
            </a:extLst>
          </p:cNvPr>
          <p:cNvSpPr txBox="1"/>
          <p:nvPr/>
        </p:nvSpPr>
        <p:spPr>
          <a:xfrm>
            <a:off x="4381756" y="5750287"/>
            <a:ext cx="439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Anglo-Saxon and Latin countries the most tolerant</a:t>
            </a:r>
          </a:p>
        </p:txBody>
      </p:sp>
    </p:spTree>
    <p:extLst>
      <p:ext uri="{BB962C8B-B14F-4D97-AF65-F5344CB8AC3E}">
        <p14:creationId xmlns:p14="http://schemas.microsoft.com/office/powerpoint/2010/main" val="4594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0445-7994-4E00-BA6C-899B624D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Race? Ethnicity?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2F18-8088-4D18-8980-60D41835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Ethnicity</a:t>
            </a:r>
          </a:p>
          <a:p>
            <a:pPr lvl="1"/>
            <a:r>
              <a:rPr lang="en-US" dirty="0"/>
              <a:t>A group of people who share a common ancestry and cultural tradition.</a:t>
            </a:r>
          </a:p>
          <a:p>
            <a:pPr lvl="1"/>
            <a:r>
              <a:rPr lang="en-US" dirty="0"/>
              <a:t>Can be based on different traits (religion, language, history, place of origin).</a:t>
            </a:r>
          </a:p>
          <a:p>
            <a:pPr lvl="1"/>
            <a:r>
              <a:rPr lang="en-US" dirty="0"/>
              <a:t>Strong feeling of group identity.</a:t>
            </a:r>
          </a:p>
          <a:p>
            <a:pPr lvl="1"/>
            <a:r>
              <a:rPr lang="en-US" dirty="0"/>
              <a:t>Involuntary membership (at birth).</a:t>
            </a:r>
          </a:p>
          <a:p>
            <a:pPr lvl="1"/>
            <a:r>
              <a:rPr lang="en-US" dirty="0"/>
              <a:t>Outsiders usually can join by marriage or adoption.</a:t>
            </a:r>
          </a:p>
          <a:p>
            <a:pPr lvl="1"/>
            <a:r>
              <a:rPr lang="en-US" dirty="0"/>
              <a:t>Often living as a minority group in a larger society (the majority / minority paradox).</a:t>
            </a:r>
          </a:p>
          <a:p>
            <a:pPr lvl="1"/>
            <a:r>
              <a:rPr lang="en-US" dirty="0"/>
              <a:t>Han Chinese in China versus abroad.</a:t>
            </a:r>
          </a:p>
          <a:p>
            <a:pPr lvl="1"/>
            <a:r>
              <a:rPr lang="en-US" dirty="0"/>
              <a:t>Mexicans in Mexico versus the United States.</a:t>
            </a:r>
          </a:p>
        </p:txBody>
      </p:sp>
      <p:pic>
        <p:nvPicPr>
          <p:cNvPr id="4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22F17E72-DB24-4BC5-8737-A2FA59E5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1" y="599624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B48B5-3AC9-4AB4-9258-CDB07B1BB2DD}"/>
              </a:ext>
            </a:extLst>
          </p:cNvPr>
          <p:cNvSpPr txBox="1"/>
          <p:nvPr/>
        </p:nvSpPr>
        <p:spPr>
          <a:xfrm>
            <a:off x="1323861" y="6045339"/>
            <a:ext cx="608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What are the fundamental differences between race and ethnicity?</a:t>
            </a:r>
          </a:p>
        </p:txBody>
      </p:sp>
    </p:spTree>
    <p:extLst>
      <p:ext uri="{BB962C8B-B14F-4D97-AF65-F5344CB8AC3E}">
        <p14:creationId xmlns:p14="http://schemas.microsoft.com/office/powerpoint/2010/main" val="242445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1202-14F1-411D-B076-F5012735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Minorities and the Host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D9B9-16EC-4E8C-9941-65BDBDFC3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Acculturation</a:t>
            </a:r>
          </a:p>
          <a:p>
            <a:pPr lvl="1"/>
            <a:r>
              <a:rPr lang="en-US" dirty="0"/>
              <a:t>The group adopts the ways of the host society.</a:t>
            </a:r>
          </a:p>
          <a:p>
            <a:r>
              <a:rPr lang="en-US" dirty="0"/>
              <a:t>Assimilation</a:t>
            </a:r>
          </a:p>
          <a:p>
            <a:pPr lvl="1"/>
            <a:r>
              <a:rPr lang="en-US" dirty="0"/>
              <a:t>Blinding-in with the host culture with the potential of the loss of many distinctive ethnic traits.</a:t>
            </a:r>
          </a:p>
          <a:p>
            <a:r>
              <a:rPr lang="en-US" dirty="0"/>
              <a:t>Cultural simplification</a:t>
            </a:r>
          </a:p>
          <a:p>
            <a:pPr lvl="1"/>
            <a:r>
              <a:rPr lang="en-US" dirty="0"/>
              <a:t>Immigrant ethnic groups lose certain aspects of their traditional culture in the process of settling overseas, creating a new culture that is less complex than the old.</a:t>
            </a:r>
          </a:p>
          <a:p>
            <a:pPr lvl="1"/>
            <a:r>
              <a:rPr lang="en-US" dirty="0"/>
              <a:t>Also called culture shedding.</a:t>
            </a:r>
          </a:p>
        </p:txBody>
      </p:sp>
    </p:spTree>
    <p:extLst>
      <p:ext uri="{BB962C8B-B14F-4D97-AF65-F5344CB8AC3E}">
        <p14:creationId xmlns:p14="http://schemas.microsoft.com/office/powerpoint/2010/main" val="4667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BABE-3A80-484C-ABCF-B1699EEC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Minorities and the Host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A84DC-2F13-407B-A6F5-232F8247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Melting pot</a:t>
            </a:r>
          </a:p>
          <a:p>
            <a:pPr lvl="1"/>
            <a:r>
              <a:rPr lang="en-US" dirty="0"/>
              <a:t>Perspective that all ethnic groups will eventually be assimilated into the American culture.</a:t>
            </a:r>
          </a:p>
          <a:p>
            <a:r>
              <a:rPr lang="en-US" dirty="0"/>
              <a:t>Transculturation</a:t>
            </a:r>
          </a:p>
          <a:p>
            <a:pPr lvl="1"/>
            <a:r>
              <a:rPr lang="en-US" dirty="0"/>
              <a:t>People adopt elements of other cultures as well as contributing elements of their own culture, thereby transforming both cultures.</a:t>
            </a:r>
          </a:p>
          <a:p>
            <a:r>
              <a:rPr lang="en-US" dirty="0"/>
              <a:t>Salad bowl</a:t>
            </a:r>
          </a:p>
          <a:p>
            <a:pPr lvl="1"/>
            <a:r>
              <a:rPr lang="en-US" dirty="0"/>
              <a:t>Racial and ethnic differences mix but never entirely dissolve.</a:t>
            </a:r>
          </a:p>
        </p:txBody>
      </p:sp>
      <p:pic>
        <p:nvPicPr>
          <p:cNvPr id="4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C3001164-825F-4723-BBE1-BE2B4517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1" y="599624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00301-C870-4A2F-A722-1100B6A4CBEC}"/>
              </a:ext>
            </a:extLst>
          </p:cNvPr>
          <p:cNvSpPr txBox="1"/>
          <p:nvPr/>
        </p:nvSpPr>
        <p:spPr>
          <a:xfrm>
            <a:off x="1323861" y="6045339"/>
            <a:ext cx="608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Discuss the main forms of adaptation of ethnic minorities to host cultures.</a:t>
            </a:r>
          </a:p>
        </p:txBody>
      </p:sp>
    </p:spTree>
    <p:extLst>
      <p:ext uri="{BB962C8B-B14F-4D97-AF65-F5344CB8AC3E}">
        <p14:creationId xmlns:p14="http://schemas.microsoft.com/office/powerpoint/2010/main" val="319469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7B6D6-AF30-4E98-B086-F7F4404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– Urban Ethnic Regions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663EE-4534-424A-91AE-806782C51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Ethnicity and race shape the settlement patterns of rural homelands and islands, as well as urban ethnic neighborhoods, ghettos, and ethnoburbs.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4519-3C17-44FB-B243-59EC772B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Homelands and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1B97-CB08-4E41-BEE1-A91B00FEC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Ethnic homelands</a:t>
            </a:r>
          </a:p>
          <a:p>
            <a:pPr lvl="1"/>
            <a:r>
              <a:rPr lang="en-US" dirty="0"/>
              <a:t>Sizable populations</a:t>
            </a:r>
          </a:p>
          <a:p>
            <a:pPr lvl="1"/>
            <a:r>
              <a:rPr lang="en-US" dirty="0"/>
              <a:t>Cover large areas.</a:t>
            </a:r>
          </a:p>
          <a:p>
            <a:pPr lvl="1"/>
            <a:r>
              <a:rPr lang="en-US" dirty="0"/>
              <a:t>Overlapping borders.</a:t>
            </a:r>
          </a:p>
          <a:p>
            <a:pPr lvl="1"/>
            <a:r>
              <a:rPr lang="en-US" dirty="0"/>
              <a:t>Because of their size, the age of their inhabitants, and their geographical segregation, they tend to reinforce ethnic identities.</a:t>
            </a:r>
          </a:p>
          <a:p>
            <a:pPr lvl="1"/>
            <a:r>
              <a:rPr lang="en-US" dirty="0"/>
              <a:t>Residents typically seek or enjoy some measure of political autonomy or self-rule.</a:t>
            </a:r>
          </a:p>
          <a:p>
            <a:pPr lvl="1"/>
            <a:r>
              <a:rPr lang="en-US" dirty="0"/>
              <a:t>Homeland populations usually exhibit a strong sense of attachment to the region.</a:t>
            </a:r>
          </a:p>
          <a:p>
            <a:pPr lvl="1"/>
            <a:r>
              <a:rPr lang="en-US" dirty="0"/>
              <a:t>Most homelands belong to indigenous ethnic groups and include special, venerated places that serve to symbolize and celebrate the ethnic character or heritage of the region.</a:t>
            </a:r>
          </a:p>
          <a:p>
            <a:pPr lvl="1"/>
            <a:r>
              <a:rPr lang="en-US" dirty="0"/>
              <a:t>The homeland represents that most powerful of geographical entities, one combining both formal and functional culture regions.</a:t>
            </a:r>
          </a:p>
        </p:txBody>
      </p:sp>
    </p:spTree>
    <p:extLst>
      <p:ext uri="{BB962C8B-B14F-4D97-AF65-F5344CB8AC3E}">
        <p14:creationId xmlns:p14="http://schemas.microsoft.com/office/powerpoint/2010/main" val="215757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3A3F2-364A-42EB-BAB2-1C34F5C1E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3" t="9505" r="18748" b="38482"/>
          <a:stretch/>
        </p:blipFill>
        <p:spPr>
          <a:xfrm>
            <a:off x="1683945" y="1319528"/>
            <a:ext cx="6949440" cy="542193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AC16EF-E389-40D9-9141-5AF8207C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Homelands and Islands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E4DA-90C0-4648-8FCD-19952EF5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Homelands and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89D2-9096-4CA5-8D83-47B93E90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Ethnic islands</a:t>
            </a:r>
          </a:p>
          <a:p>
            <a:pPr lvl="1"/>
            <a:r>
              <a:rPr lang="en-US" dirty="0"/>
              <a:t>Small areas in the countryside or an urban area.</a:t>
            </a:r>
          </a:p>
          <a:p>
            <a:pPr lvl="1"/>
            <a:r>
              <a:rPr lang="en-US" dirty="0"/>
              <a:t>Usually occupying an area smaller than a county and serving as home to several hundred to several thousand people of the same ethnic group (at most).</a:t>
            </a:r>
          </a:p>
          <a:p>
            <a:pPr lvl="1"/>
            <a:r>
              <a:rPr lang="en-US" dirty="0"/>
              <a:t>Do exert a significant influence.</a:t>
            </a:r>
          </a:p>
        </p:txBody>
      </p:sp>
    </p:spTree>
    <p:extLst>
      <p:ext uri="{BB962C8B-B14F-4D97-AF65-F5344CB8AC3E}">
        <p14:creationId xmlns:p14="http://schemas.microsoft.com/office/powerpoint/2010/main" val="227981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9DF8B-D6DD-41FE-9E8E-581DF219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Neighborhoods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3F3847-584A-418A-945C-D1353033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Ethnic neighborhood</a:t>
            </a:r>
          </a:p>
          <a:p>
            <a:pPr lvl="1"/>
            <a:r>
              <a:rPr lang="en-US" dirty="0"/>
              <a:t>A voluntary community where people of similar origin reside by choice.</a:t>
            </a:r>
          </a:p>
          <a:p>
            <a:pPr lvl="1"/>
            <a:r>
              <a:rPr lang="en-US" dirty="0"/>
              <a:t>(Example: “Little Bangladesh” in Jackson Heights, Queens, NY).</a:t>
            </a:r>
          </a:p>
          <a:p>
            <a:pPr lvl="1"/>
            <a:r>
              <a:rPr lang="en-US" dirty="0"/>
              <a:t>Common language. Specialized products and services. Important institutions (churches).</a:t>
            </a:r>
          </a:p>
          <a:p>
            <a:r>
              <a:rPr lang="en-US" dirty="0"/>
              <a:t>Ghetto</a:t>
            </a:r>
          </a:p>
          <a:p>
            <a:pPr lvl="1"/>
            <a:r>
              <a:rPr lang="en-US" dirty="0"/>
              <a:t>Traditionally, an ethnic neighborhood within a city, where an ethnic group lives, either by choice or by force.</a:t>
            </a:r>
          </a:p>
          <a:p>
            <a:pPr lvl="1"/>
            <a:r>
              <a:rPr lang="en-US" dirty="0"/>
              <a:t>Emerged as a term in the 13</a:t>
            </a:r>
            <a:r>
              <a:rPr lang="en-US" baseline="30000" dirty="0"/>
              <a:t>th</a:t>
            </a:r>
            <a:r>
              <a:rPr lang="en-US" dirty="0"/>
              <a:t> century medieval Europe (Jews living in segregated communities).</a:t>
            </a:r>
          </a:p>
          <a:p>
            <a:r>
              <a:rPr lang="en-US" dirty="0"/>
              <a:t>Ethnoburb</a:t>
            </a:r>
          </a:p>
          <a:p>
            <a:pPr lvl="1"/>
            <a:r>
              <a:rPr lang="en-US" dirty="0"/>
              <a:t>A suburban ethnic neighborhood, sometimes home to relatively affluent immigration populations.</a:t>
            </a:r>
          </a:p>
          <a:p>
            <a:pPr lvl="1"/>
            <a:r>
              <a:rPr lang="en-US" dirty="0"/>
              <a:t>(Example: Iranians/Persians in Great Neck, Nassau county, NY).</a:t>
            </a:r>
          </a:p>
        </p:txBody>
      </p:sp>
      <p:pic>
        <p:nvPicPr>
          <p:cNvPr id="6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4F4A2E0A-1D99-4424-B196-A596E3E5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41" y="255587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99674-3697-4F97-B148-EA84A6C67DFC}"/>
              </a:ext>
            </a:extLst>
          </p:cNvPr>
          <p:cNvSpPr txBox="1"/>
          <p:nvPr/>
        </p:nvSpPr>
        <p:spPr>
          <a:xfrm>
            <a:off x="6100141" y="304680"/>
            <a:ext cx="608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What are ethnic neighborhoods and which forms they can take?</a:t>
            </a:r>
          </a:p>
        </p:txBody>
      </p:sp>
    </p:spTree>
    <p:extLst>
      <p:ext uri="{BB962C8B-B14F-4D97-AF65-F5344CB8AC3E}">
        <p14:creationId xmlns:p14="http://schemas.microsoft.com/office/powerpoint/2010/main" val="8052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personal and classroom use only</a:t>
            </a:r>
          </a:p>
          <a:p>
            <a:pPr lvl="1" eaLnBrk="1" hangingPunct="1"/>
            <a:r>
              <a:rPr lang="en-US" dirty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/>
              <a:t>No modification and redistribution permitted</a:t>
            </a:r>
          </a:p>
          <a:p>
            <a:pPr lvl="1" eaLnBrk="1" hangingPunct="1"/>
            <a:r>
              <a:rPr lang="en-US" dirty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/>
              <a:t>Citation</a:t>
            </a:r>
          </a:p>
          <a:p>
            <a:pPr lvl="1" eaLnBrk="1" hangingPunct="1"/>
            <a:r>
              <a:rPr lang="en-US" dirty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5416857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6B3848-C15E-4AA5-8DEE-6AB57B67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Venetian Ghetto 16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2B0DB-420F-4B9B-8F93-F432375EE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007" y="1203964"/>
            <a:ext cx="8912462" cy="55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666A-9061-4951-BBBC-FAEA4737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Angeles: Chinatown and San Gabriel Valley Ethnoburb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19436-DD2B-4A10-AF53-DDF5AA243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3" t="33056" r="20279" b="30556"/>
          <a:stretch/>
        </p:blipFill>
        <p:spPr>
          <a:xfrm>
            <a:off x="1304924" y="1371600"/>
            <a:ext cx="9052560" cy="51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2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A0CC-2A4D-4E2E-83FF-5A66330D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Metropolitan Areas with Minority White Populations, 2010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78652-9C59-403F-8611-3EEB60F8F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4" t="10000" r="18976" b="46389"/>
          <a:stretch/>
        </p:blipFill>
        <p:spPr>
          <a:xfrm>
            <a:off x="1981200" y="1312736"/>
            <a:ext cx="8229600" cy="55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2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46185-4B69-4381-9ABE-09F69BF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 with the Largest Share of Foreign-Born Population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193F5A-7B93-4DD8-9542-E16A8D4C2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729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5536-E0A5-4776-8B40-D008B808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– Migration and refugees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ED949-A296-4F7A-989B-3D108882D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ways that migration and mobility shape, and are shaped by, race and ethnicity.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920950-20D0-4CCA-94F5-6B461DC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396416-A878-49A5-88A2-32EA2B4DD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migration</a:t>
            </a:r>
          </a:p>
          <a:p>
            <a:pPr lvl="1"/>
            <a:r>
              <a:rPr lang="en-US" dirty="0"/>
              <a:t>The tendency of people to migrate along channels, over a period of time, from specific source areas to specific destinations.</a:t>
            </a:r>
          </a:p>
          <a:p>
            <a:pPr lvl="1"/>
            <a:r>
              <a:rPr lang="en-US" dirty="0"/>
              <a:t>(Example: Dominicans in Inwood section of Manhattan.)</a:t>
            </a:r>
          </a:p>
          <a:p>
            <a:r>
              <a:rPr lang="en-US" dirty="0"/>
              <a:t>Involuntary migration</a:t>
            </a:r>
          </a:p>
          <a:p>
            <a:pPr lvl="1"/>
            <a:r>
              <a:rPr lang="en-US" dirty="0"/>
              <a:t>The forced displacement of a population, whether by government policy, warfare, or other violence, ethnic cleansing, disease, natural disaster, or enslavement.</a:t>
            </a:r>
          </a:p>
          <a:p>
            <a:pPr lvl="1"/>
            <a:r>
              <a:rPr lang="en-US" dirty="0"/>
              <a:t>Also called forced migration.</a:t>
            </a:r>
          </a:p>
          <a:p>
            <a:pPr lvl="1"/>
            <a:r>
              <a:rPr lang="en-US" dirty="0"/>
              <a:t>(Darfur; Afghanistan; Iraq; Syria; Rohingya in Burma fleeing to Bangladesh).</a:t>
            </a:r>
          </a:p>
        </p:txBody>
      </p:sp>
    </p:spTree>
    <p:extLst>
      <p:ext uri="{BB962C8B-B14F-4D97-AF65-F5344CB8AC3E}">
        <p14:creationId xmlns:p14="http://schemas.microsoft.com/office/powerpoint/2010/main" val="228987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FB02-BA93-4A79-BB61-739DE2A8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563C-16F9-4C9B-9142-39249ADE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Migration</a:t>
            </a:r>
          </a:p>
          <a:p>
            <a:pPr lvl="1"/>
            <a:r>
              <a:rPr lang="en-US" dirty="0"/>
              <a:t>A type of ethnic diffusion that involves the voluntary movement of a group of migrants back to its ancestral or native country or homeland.</a:t>
            </a:r>
          </a:p>
          <a:p>
            <a:pPr lvl="1"/>
            <a:r>
              <a:rPr lang="en-US" dirty="0"/>
              <a:t>(African-American return to the “Black Belt” in the US; People from Ghana and Ethiopia returning from Western countries to their home countries due to new job opportunities and economic growth).</a:t>
            </a:r>
          </a:p>
          <a:p>
            <a:r>
              <a:rPr lang="en-US" dirty="0"/>
              <a:t>Ethnic cleansing</a:t>
            </a:r>
          </a:p>
          <a:p>
            <a:pPr lvl="1"/>
            <a:r>
              <a:rPr lang="en-US" dirty="0"/>
              <a:t>The removal of unwanted minority populations from a nation-state through mass killing, deportation, and/or imprisonment.</a:t>
            </a:r>
          </a:p>
          <a:p>
            <a:pPr lvl="1"/>
            <a:r>
              <a:rPr lang="en-US" dirty="0"/>
              <a:t>(Jews in Nazi Germany; Tutsis in Rwanda; Bosnian war and the Srebrenica genocide of </a:t>
            </a:r>
            <a:r>
              <a:rPr lang="en-US" dirty="0" err="1"/>
              <a:t>Bosniaks</a:t>
            </a:r>
            <a:r>
              <a:rPr lang="en-US" dirty="0"/>
              <a:t> (Bosnian Muslims); Darfur; Rohingya).</a:t>
            </a:r>
          </a:p>
        </p:txBody>
      </p:sp>
    </p:spTree>
    <p:extLst>
      <p:ext uri="{BB962C8B-B14F-4D97-AF65-F5344CB8AC3E}">
        <p14:creationId xmlns:p14="http://schemas.microsoft.com/office/powerpoint/2010/main" val="59882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DE2969-83C6-43D8-8A25-D824E18E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Rohingya refugees fleeing Myanmar/Burma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6DF08C-1498-4768-BA45-790DD3659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7232223" cy="5291138"/>
          </a:xfrm>
        </p:spPr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Settled in Myanmar &gt;200 years, in Rakhine state.</a:t>
            </a:r>
          </a:p>
          <a:p>
            <a:pPr lvl="1"/>
            <a:r>
              <a:rPr lang="en-US" dirty="0"/>
              <a:t>Denied citizenship, education, religious freedom. (Rohingya are Muslims, most of the other Burmese people are Buddhists.) </a:t>
            </a:r>
          </a:p>
          <a:p>
            <a:pPr lvl="1"/>
            <a:r>
              <a:rPr lang="en-US" dirty="0"/>
              <a:t>~300,000 in refugee camps in Bangladesh last three decades</a:t>
            </a:r>
          </a:p>
          <a:p>
            <a:pPr lvl="1"/>
            <a:r>
              <a:rPr lang="en-US" dirty="0"/>
              <a:t>Ongoing “ethnic cleansing”: killings, rapes, villages burned down</a:t>
            </a:r>
          </a:p>
          <a:p>
            <a:pPr lvl="1"/>
            <a:r>
              <a:rPr lang="en-US" dirty="0"/>
              <a:t>~700,000 has fled into Bangladesh last 2 years</a:t>
            </a:r>
          </a:p>
          <a:p>
            <a:pPr lvl="1"/>
            <a:r>
              <a:rPr lang="en-US" dirty="0"/>
              <a:t>Bangladesh overpopulated; has started removing them to a remote island which is vulnerable to cyclones</a:t>
            </a:r>
          </a:p>
          <a:p>
            <a:pPr lvl="1"/>
            <a:r>
              <a:rPr lang="en-US" dirty="0"/>
              <a:t>Bangladesh says it cannot take more refugees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C986F-F448-4ED4-9082-F486684DF7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449B6CDB-D5E8-3B46-9049-650CEBEA5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50" y="3642519"/>
            <a:ext cx="2712243" cy="29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1795EC74-E477-7D4D-8CFE-877467F4A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19" y="1311275"/>
            <a:ext cx="348456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">
            <a:extLst>
              <a:ext uri="{FF2B5EF4-FFF2-40B4-BE49-F238E27FC236}">
                <a16:creationId xmlns:a16="http://schemas.microsoft.com/office/drawing/2014/main" id="{2B5E5BF2-963C-D242-8088-FFA89810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4" y="6484939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90516-555E-4F29-9F29-79DEF431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Iraqis Displaced by Conflict 2003-2007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444B68BA-C2C4-8441-847E-B9A7B565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388268"/>
            <a:ext cx="6216650" cy="5129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Box 2">
            <a:extLst>
              <a:ext uri="{FF2B5EF4-FFF2-40B4-BE49-F238E27FC236}">
                <a16:creationId xmlns:a16="http://schemas.microsoft.com/office/drawing/2014/main" id="{A58A91DD-C4E1-714F-A598-99DAD65D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862" y="3952875"/>
            <a:ext cx="27819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Total number of Iraqis who fled to Syria during the US-led war:      ~1 mill.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7A31A551-DBE5-454B-9D3E-3C09F2137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863" y="2065339"/>
            <a:ext cx="2062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The map shows numbers of Iraqi refugees 2003-2007.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ECC06-03AF-4E2E-9E6F-BB7F4024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Syrian refugee crisis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E5721-0470-4430-9017-40631B630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Syria</a:t>
            </a:r>
          </a:p>
          <a:p>
            <a:pPr lvl="1"/>
            <a:r>
              <a:rPr lang="en-US" dirty="0"/>
              <a:t>Population was 22 million in 2011.</a:t>
            </a:r>
          </a:p>
          <a:p>
            <a:pPr lvl="1"/>
            <a:r>
              <a:rPr lang="en-US" dirty="0"/>
              <a:t>17 million in 2019.</a:t>
            </a:r>
          </a:p>
          <a:p>
            <a:pPr lvl="1"/>
            <a:r>
              <a:rPr lang="en-US" dirty="0"/>
              <a:t>6 million people have fled to Turkey, Iraq, Lebanon, Jordan, and Europe since then</a:t>
            </a:r>
          </a:p>
          <a:p>
            <a:pPr lvl="1"/>
            <a:r>
              <a:rPr lang="en-US" dirty="0"/>
              <a:t>8 million are internally displaced (IDP), often multiple times.</a:t>
            </a:r>
          </a:p>
          <a:p>
            <a:pPr lvl="1"/>
            <a:r>
              <a:rPr lang="en-US" dirty="0"/>
              <a:t>1 million have sought asylum in Europe.</a:t>
            </a:r>
          </a:p>
          <a:p>
            <a:r>
              <a:rPr lang="en-US" dirty="0"/>
              <a:t>Second-largest humanitarian crisis worldwide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64479-BCB9-4991-B020-227D555677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0C5AF0FB-FA3E-4F57-A4F2-572E7E88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1" y="599624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6EF50-5C8A-4205-A1F7-C82792F15883}"/>
              </a:ext>
            </a:extLst>
          </p:cNvPr>
          <p:cNvSpPr txBox="1"/>
          <p:nvPr/>
        </p:nvSpPr>
        <p:spPr>
          <a:xfrm>
            <a:off x="1323861" y="6045339"/>
            <a:ext cx="608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In which ways migration can be shaped by race or ethnicity?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E2BCA767-3A52-4F3C-9DE5-488D08C9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44" y="1368530"/>
            <a:ext cx="5366511" cy="48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2FCE32-FF7E-4C91-9413-27A75747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– Race and Ethnicity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8ECDA-73A6-4CF0-A221-9DFFCAC0B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Differentiate between race and ethnicity and describe how ethnic groups are distributed geographically.</a:t>
            </a:r>
          </a:p>
        </p:txBody>
      </p:sp>
    </p:spTree>
    <p:extLst>
      <p:ext uri="{BB962C8B-B14F-4D97-AF65-F5344CB8AC3E}">
        <p14:creationId xmlns:p14="http://schemas.microsoft.com/office/powerpoint/2010/main" val="2608541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3">
            <a:extLst>
              <a:ext uri="{FF2B5EF4-FFF2-40B4-BE49-F238E27FC236}">
                <a16:creationId xmlns:a16="http://schemas.microsoft.com/office/drawing/2014/main" id="{098D2B0E-0DF0-6E4B-A7F5-1F59BBB8A1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9314" y="90489"/>
            <a:ext cx="5661025" cy="6670675"/>
          </a:xfrm>
        </p:spPr>
      </p:pic>
      <p:sp>
        <p:nvSpPr>
          <p:cNvPr id="44034" name="TextBox 4">
            <a:extLst>
              <a:ext uri="{FF2B5EF4-FFF2-40B4-BE49-F238E27FC236}">
                <a16:creationId xmlns:a16="http://schemas.microsoft.com/office/drawing/2014/main" id="{6C384761-D26C-7F4C-BF7A-030833FD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4" y="2047876"/>
            <a:ext cx="1271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Syrian refugee numbers, 2015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F968D-9A9B-4463-BC78-36060060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– Genocides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E8BB9-F938-7744-BDE3-214DF1309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charset="2"/>
              <a:buNone/>
              <a:defRPr/>
            </a:pPr>
            <a:r>
              <a:rPr lang="en-US" altLang="en-US" cap="none" dirty="0">
                <a:ea typeface="ＭＳ Ｐゴシック" charset="-128"/>
              </a:rPr>
              <a:t>How globalization has deepened, transformed, or erased ethnicity, race, and racism.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AB292E-EB5B-4246-B77C-F7610F8F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Twentieth Century Genocides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713136-369A-4CC5-91ED-EDEC4DB8A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93398"/>
              </p:ext>
            </p:extLst>
          </p:nvPr>
        </p:nvGraphicFramePr>
        <p:xfrm>
          <a:off x="1009650" y="1311275"/>
          <a:ext cx="10993436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1654825358"/>
                    </a:ext>
                  </a:extLst>
                </a:gridCol>
                <a:gridCol w="1224263">
                  <a:extLst>
                    <a:ext uri="{9D8B030D-6E8A-4147-A177-3AD203B41FA5}">
                      <a16:colId xmlns:a16="http://schemas.microsoft.com/office/drawing/2014/main" val="3511231806"/>
                    </a:ext>
                  </a:extLst>
                </a:gridCol>
                <a:gridCol w="680737">
                  <a:extLst>
                    <a:ext uri="{9D8B030D-6E8A-4147-A177-3AD203B41FA5}">
                      <a16:colId xmlns:a16="http://schemas.microsoft.com/office/drawing/2014/main" val="48730235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772874837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4105483203"/>
                    </a:ext>
                  </a:extLst>
                </a:gridCol>
                <a:gridCol w="2668586">
                  <a:extLst>
                    <a:ext uri="{9D8B030D-6E8A-4147-A177-3AD203B41FA5}">
                      <a16:colId xmlns:a16="http://schemas.microsoft.com/office/drawing/2014/main" val="234067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Estimated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 Population killed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5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Holocaust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Nazi-controlled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1939-1945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4.2 to 11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78% of Jews in Nazi-controlled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National Socialism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9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Holodomor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Ukraine and Soviet republics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1932-1933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1.8 to 7.5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10% of Ukraine’s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26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Cambodian Genocide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Democratic Kampuchea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1975-1979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 to 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21-33% of Cambodia’s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3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Belarusian Genocide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Soviet Belarus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1941-1944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 to 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25% of Belarusian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6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Soviet Ethnic Cleansings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Soviet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1920-1951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to 1.5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25-50% of Chechen population, 30% of Tatar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4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Armenian Genocide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Ottoman Empire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1915-1922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 to 1.5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75% of Armenians in 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Ethno-Nationalism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68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Rwandan Genocide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 to 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70% of Tutsis in 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Ethno-Nationalism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6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15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1E02F-B7B0-49BA-B1DB-7BBCFA03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Twentieth Century Genocides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FAA3F6-E25F-413D-A271-BDFA9CBC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Rwandan Genocide 1959-1962</a:t>
            </a:r>
          </a:p>
          <a:p>
            <a:pPr lvl="1"/>
            <a:r>
              <a:rPr lang="en-US" dirty="0"/>
              <a:t>When Belgium took the territory in 1918, the distinction between Hutus and Tutsis became racialized.</a:t>
            </a:r>
          </a:p>
          <a:p>
            <a:pPr lvl="1"/>
            <a:r>
              <a:rPr lang="en-US" dirty="0"/>
              <a:t>Preferential treatment of Tutsis (government, education, business) to ensure that the locals would not unite against the colonizers.</a:t>
            </a:r>
          </a:p>
          <a:p>
            <a:pPr lvl="1"/>
            <a:r>
              <a:rPr lang="en-US" dirty="0"/>
              <a:t>The local perception: Hutus and Tutsis are social, not racial categories:</a:t>
            </a:r>
          </a:p>
          <a:p>
            <a:pPr lvl="2"/>
            <a:r>
              <a:rPr lang="en-US" dirty="0"/>
              <a:t>A Hutu could become Tutsi by accruing more wealth and become herder instead of farmer.</a:t>
            </a:r>
          </a:p>
          <a:p>
            <a:pPr lvl="1"/>
            <a:r>
              <a:rPr lang="en-US" dirty="0"/>
              <a:t>1959-62: The Hutu majority rebelled -&gt; 20,000 Tutsis were killed. Many more displaced, many to Uganda</a:t>
            </a:r>
          </a:p>
          <a:p>
            <a:r>
              <a:rPr lang="en-US" dirty="0"/>
              <a:t>Rwanda independence of 1962</a:t>
            </a:r>
          </a:p>
          <a:p>
            <a:pPr lvl="1"/>
            <a:r>
              <a:rPr lang="en-US" dirty="0"/>
              <a:t>Hutus came to power.</a:t>
            </a:r>
          </a:p>
          <a:p>
            <a:pPr lvl="1"/>
            <a:r>
              <a:rPr lang="en-US" dirty="0"/>
              <a:t>Tutsis were disenfranchised (lost citizenship).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8D5D3-E45B-40D7-A31D-EA8B2977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Twentieth Century Genocides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A98A4-1C88-4472-A4A8-BCFA77EC7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of refugees (1990)</a:t>
            </a:r>
          </a:p>
          <a:p>
            <a:pPr lvl="1"/>
            <a:r>
              <a:rPr lang="en-US" dirty="0"/>
              <a:t>Tutsi refugees in Uganda invaded Rwanda.</a:t>
            </a:r>
          </a:p>
          <a:p>
            <a:pPr lvl="1"/>
            <a:r>
              <a:rPr lang="en-US" dirty="0"/>
              <a:t>Demanding an end to racial discrimination and reinstatement of citizenship.</a:t>
            </a:r>
          </a:p>
          <a:p>
            <a:r>
              <a:rPr lang="en-US" dirty="0"/>
              <a:t>Genocide (1994)</a:t>
            </a:r>
          </a:p>
          <a:p>
            <a:pPr lvl="1"/>
            <a:r>
              <a:rPr lang="en-US" dirty="0"/>
              <a:t>Between 800,000 and one million Tutsis and Hutu sympathizers were killed in a few months.</a:t>
            </a:r>
          </a:p>
          <a:p>
            <a:pPr lvl="1"/>
            <a:r>
              <a:rPr lang="en-US" dirty="0"/>
              <a:t>(70% of Tutsis; 20% of the population). </a:t>
            </a:r>
          </a:p>
          <a:p>
            <a:pPr lvl="1"/>
            <a:r>
              <a:rPr lang="en-US" dirty="0"/>
              <a:t>Culmination of longstanding ethnic competition and tension.</a:t>
            </a:r>
          </a:p>
          <a:p>
            <a:pPr lvl="1"/>
            <a:r>
              <a:rPr lang="en-US" dirty="0"/>
              <a:t>Today there is still tension under the surface, although the government has encouraged “Rwandan” identity instead of Hutu/Tutsi.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CAB7-3925-49D0-98C7-4C0249E7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Rwandan Genocide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AF4CF493-82E3-7146-8B2E-5F4A21E9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581150"/>
            <a:ext cx="65913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1">
            <a:extLst>
              <a:ext uri="{FF2B5EF4-FFF2-40B4-BE49-F238E27FC236}">
                <a16:creationId xmlns:a16="http://schemas.microsoft.com/office/drawing/2014/main" id="{22FABAB1-1508-C648-9623-FAEA69D6A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3039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8AA96F-E24C-4C78-8DD0-FB0D18A8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582738"/>
            <a:ext cx="493236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D40229-CF26-414E-86A4-D327C09A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– Cultural Adaptation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9E46-0403-45FC-8E24-6D3026EBE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diverse ways in which ethnic and racial groups interact with the natural environment.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5CEF0-1971-4F4E-82C6-3375E1A3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Preadaptation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0A15F-96AA-414D-9E8A-03231B32C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preadaptation</a:t>
            </a:r>
          </a:p>
          <a:p>
            <a:pPr lvl="1"/>
            <a:r>
              <a:rPr lang="en-US" dirty="0"/>
              <a:t>A set of adaptive traits possessed by a group in advance of migration.</a:t>
            </a:r>
          </a:p>
          <a:p>
            <a:pPr lvl="1"/>
            <a:r>
              <a:rPr lang="en-US" dirty="0"/>
              <a:t>Gives the ability to survive and a competitive advantage in colonizing the new environment.</a:t>
            </a:r>
          </a:p>
          <a:p>
            <a:pPr lvl="1"/>
            <a:r>
              <a:rPr lang="en-US" dirty="0"/>
              <a:t>Often occurs in groups migrating to a place that is environmentally similar to the one they left behind.</a:t>
            </a:r>
          </a:p>
          <a:p>
            <a:pPr lvl="1"/>
            <a:r>
              <a:rPr lang="en-US" dirty="0"/>
              <a:t>The adaptive strategy they had pursued before migration works reasonably well in the new home.</a:t>
            </a:r>
          </a:p>
          <a:p>
            <a:pPr lvl="1"/>
            <a:r>
              <a:rPr lang="en-US" dirty="0"/>
              <a:t>Cubans in Florida.</a:t>
            </a:r>
          </a:p>
          <a:p>
            <a:pPr lvl="1"/>
            <a:r>
              <a:rPr lang="en-US" dirty="0"/>
              <a:t>Vietnamese on the Gulf of Mexico.</a:t>
            </a:r>
          </a:p>
        </p:txBody>
      </p:sp>
    </p:spTree>
    <p:extLst>
      <p:ext uri="{BB962C8B-B14F-4D97-AF65-F5344CB8AC3E}">
        <p14:creationId xmlns:p14="http://schemas.microsoft.com/office/powerpoint/2010/main" val="3915156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332A-1C09-486B-857B-73C6E1FA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Simplification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8CE5-49F7-43A6-9D59-0E8FCA38A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migration</a:t>
            </a:r>
          </a:p>
          <a:p>
            <a:pPr lvl="1"/>
            <a:r>
              <a:rPr lang="en-US" dirty="0"/>
              <a:t>When groups migrate and become ethnic in a new land.</a:t>
            </a:r>
          </a:p>
          <a:p>
            <a:pPr lvl="1"/>
            <a:r>
              <a:rPr lang="en-US" dirty="0"/>
              <a:t>Potential to introduce the totality of their culture by relocation diffusion.</a:t>
            </a:r>
          </a:p>
          <a:p>
            <a:pPr lvl="1"/>
            <a:r>
              <a:rPr lang="en-US" dirty="0"/>
              <a:t>Every facet of their traditional way of life could be reestablished.</a:t>
            </a:r>
          </a:p>
          <a:p>
            <a:pPr lvl="1"/>
            <a:r>
              <a:rPr lang="en-US" dirty="0"/>
              <a:t>Ethnic immigrants never successfully introduce the totality of their culture.</a:t>
            </a:r>
          </a:p>
          <a:p>
            <a:pPr lvl="1"/>
            <a:r>
              <a:rPr lang="en-US" dirty="0"/>
              <a:t>Profound cultural simplification occurs.</a:t>
            </a:r>
          </a:p>
          <a:p>
            <a:pPr lvl="1"/>
            <a:r>
              <a:rPr lang="en-US" dirty="0"/>
              <a:t>Only localized fragments of a national culture diffuse overseas.</a:t>
            </a:r>
          </a:p>
          <a:p>
            <a:pPr lvl="1"/>
            <a:r>
              <a:rPr lang="en-US" dirty="0"/>
              <a:t>Groups from particular places migrating in particular eras.</a:t>
            </a:r>
          </a:p>
          <a:p>
            <a:pPr lvl="1"/>
            <a:r>
              <a:rPr lang="en-US" dirty="0"/>
              <a:t>Selection of traits that are effective in the new environment.</a:t>
            </a:r>
          </a:p>
          <a:p>
            <a:pPr lvl="1"/>
            <a:r>
              <a:rPr lang="en-US" dirty="0"/>
              <a:t>Borrow traits from cultures at the new location.</a:t>
            </a:r>
          </a:p>
        </p:txBody>
      </p:sp>
    </p:spTree>
    <p:extLst>
      <p:ext uri="{BB962C8B-B14F-4D97-AF65-F5344CB8AC3E}">
        <p14:creationId xmlns:p14="http://schemas.microsoft.com/office/powerpoint/2010/main" val="1144066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809AE-A5C9-431B-8FD2-76E87767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 – Cultural Landscape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26478-C302-4830-BC4C-B437230C6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ways that ethnicity and race leave imprints on the cultural landscape.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97623E-36C8-441B-97B0-D96A31F4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American? USian?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41036-2E93-4027-ABD3-661A5AB3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1" y="1311275"/>
            <a:ext cx="5653699" cy="5291138"/>
          </a:xfrm>
        </p:spPr>
        <p:txBody>
          <a:bodyPr/>
          <a:lstStyle/>
          <a:p>
            <a:r>
              <a:rPr lang="en-US" dirty="0"/>
              <a:t>American</a:t>
            </a:r>
          </a:p>
          <a:p>
            <a:pPr lvl="1"/>
            <a:r>
              <a:rPr lang="en-US" dirty="0"/>
              <a:t>Anybody from the Americas.</a:t>
            </a:r>
          </a:p>
          <a:p>
            <a:pPr lvl="1"/>
            <a:r>
              <a:rPr lang="en-US" dirty="0"/>
              <a:t>South America, Caribbean, Central America, Canada, United States.</a:t>
            </a:r>
          </a:p>
          <a:p>
            <a:r>
              <a:rPr lang="en-US" dirty="0"/>
              <a:t>United States</a:t>
            </a:r>
          </a:p>
          <a:p>
            <a:pPr lvl="1"/>
            <a:r>
              <a:rPr lang="en-US" dirty="0"/>
              <a:t>Mosaic, tapestry, salad bowl, melting pot, or something else?</a:t>
            </a:r>
          </a:p>
          <a:p>
            <a:pPr lvl="1"/>
            <a:r>
              <a:rPr lang="en-US" dirty="0"/>
              <a:t>What percentage of people in the US are foreign-born?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EC2BE-3D18-4B46-A513-D501B5FED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0" t="17557" r="8281" b="3631"/>
          <a:stretch/>
        </p:blipFill>
        <p:spPr>
          <a:xfrm>
            <a:off x="6818232" y="1311275"/>
            <a:ext cx="4644428" cy="540491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24A0F6-DD68-4A04-9BFC-F31A1465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892F86-F163-4F98-A047-647606FBC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Ethnic flag</a:t>
            </a:r>
          </a:p>
          <a:p>
            <a:pPr lvl="1"/>
            <a:r>
              <a:rPr lang="en-US" dirty="0"/>
              <a:t>A readily visible marker of ethnicity on the landscape.</a:t>
            </a:r>
          </a:p>
          <a:p>
            <a:pPr lvl="1"/>
            <a:r>
              <a:rPr lang="en-US" dirty="0"/>
              <a:t>Monuments and statues.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463816-09FF-4BD7-88E6-0CFFDFA656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BCD469F-76FF-4D7D-80A0-859B4D90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4" y="1311275"/>
            <a:ext cx="32988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643B3E6-6E0C-48B4-A5FC-B171B4EB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455" y="5934075"/>
            <a:ext cx="3332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Maize granary, unique to the indigenous population in </a:t>
            </a:r>
            <a:r>
              <a:rPr lang="en-US" altLang="en-US" sz="1800" dirty="0" err="1">
                <a:latin typeface="Arial Narrow" panose="020B0606020202030204" pitchFamily="34" charset="0"/>
              </a:rPr>
              <a:t>Tlaxala</a:t>
            </a:r>
            <a:r>
              <a:rPr lang="en-US" altLang="en-US" sz="1800" dirty="0">
                <a:latin typeface="Arial Narrow" panose="020B0606020202030204" pitchFamily="34" charset="0"/>
              </a:rPr>
              <a:t> state, Mexico. </a:t>
            </a:r>
          </a:p>
        </p:txBody>
      </p:sp>
    </p:spTree>
    <p:extLst>
      <p:ext uri="{BB962C8B-B14F-4D97-AF65-F5344CB8AC3E}">
        <p14:creationId xmlns:p14="http://schemas.microsoft.com/office/powerpoint/2010/main" val="1794547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2222B7-5BC7-47CD-A6AF-38112264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Ethnic Landscapes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1F82C-84DA-44E9-8DD1-4E1F035E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Coloring murals</a:t>
            </a:r>
          </a:p>
          <a:p>
            <a:pPr lvl="1"/>
            <a:r>
              <a:rPr lang="en-US" dirty="0"/>
              <a:t>A wide variety of wall surfaces, from apartment house and store exteriors to bridge abutments.</a:t>
            </a:r>
          </a:p>
          <a:p>
            <a:pPr lvl="1"/>
            <a:r>
              <a:rPr lang="en-US" dirty="0"/>
              <a:t>Wide ranging subjects, from religious motifs to political ideology, from statements about historical wrongs to those about urban zoning disputes.</a:t>
            </a:r>
          </a:p>
          <a:p>
            <a:r>
              <a:rPr lang="en-US" dirty="0"/>
              <a:t>Color can connote and reveal ethnicity</a:t>
            </a:r>
          </a:p>
          <a:p>
            <a:pPr lvl="1"/>
            <a:r>
              <a:rPr lang="en-US" dirty="0"/>
              <a:t>Red: a venerated and auspicious color to the Chinese.</a:t>
            </a:r>
          </a:p>
          <a:p>
            <a:pPr lvl="1"/>
            <a:r>
              <a:rPr lang="en-US" dirty="0"/>
              <a:t>Light blue is a Greek ethnic color, derived from the flag of their ancestral country.</a:t>
            </a:r>
          </a:p>
          <a:p>
            <a:pPr lvl="1"/>
            <a:r>
              <a:rPr lang="en-US" dirty="0"/>
              <a:t>Greeks also avoid red, which is perceived as the color of their ancient enemy, the Turks.</a:t>
            </a:r>
          </a:p>
          <a:p>
            <a:pPr lvl="1"/>
            <a:r>
              <a:rPr lang="en-US" dirty="0"/>
              <a:t>Green, an Irish Catholic color, also finds favor in Muslim ethnic neighborhoods.</a:t>
            </a:r>
          </a:p>
        </p:txBody>
      </p:sp>
    </p:spTree>
    <p:extLst>
      <p:ext uri="{BB962C8B-B14F-4D97-AF65-F5344CB8AC3E}">
        <p14:creationId xmlns:p14="http://schemas.microsoft.com/office/powerpoint/2010/main" val="3419866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F67A-C3A1-4C02-A282-AF72E8DA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Ethnic Landscapes: San Diego</a:t>
            </a:r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6DC5F21F-5134-3641-BA4F-FCEB2529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44625"/>
            <a:ext cx="7498080" cy="521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601-B418-465D-8C28-DB9F5A34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Ethnic Landscapes: Chinatown, Toronto</a:t>
            </a:r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CF188CE8-568B-5848-A2C2-2FF108F0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600200"/>
            <a:ext cx="41560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745AE9-282C-4625-B68F-EA0A30536D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655" y="1428750"/>
            <a:ext cx="3476170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2C4C-C4AC-478F-A1AD-4497DE8D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Ethnic Landscapes: Astoria, Queens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090CD9DD-D037-8747-A522-3141BEE6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77" y="1587404"/>
            <a:ext cx="8534400" cy="4870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14DF-BE18-4DA1-8636-435BF3A0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Ethnic Landscapes: Coney Island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4AE5-341A-471D-BF8C-6C0F25AFE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375" y="1294666"/>
            <a:ext cx="7096125" cy="545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2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030A3D-A7A9-4890-B945-3DEA159B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Culinary Landscapes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BDB19-99D9-4575-B300-05775A94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Foodway</a:t>
            </a:r>
          </a:p>
          <a:p>
            <a:pPr lvl="1"/>
            <a:r>
              <a:rPr lang="en-US" dirty="0"/>
              <a:t>Customary behaviors associated with food preparation and consumption.</a:t>
            </a:r>
          </a:p>
          <a:p>
            <a:pPr lvl="1"/>
            <a:r>
              <a:rPr lang="en-US" dirty="0"/>
              <a:t>An important marker of ethnic identity.</a:t>
            </a:r>
          </a:p>
          <a:p>
            <a:r>
              <a:rPr lang="en-US" dirty="0"/>
              <a:t>Fusion cuisine</a:t>
            </a:r>
          </a:p>
          <a:p>
            <a:pPr lvl="1"/>
            <a:r>
              <a:rPr lang="en-US" dirty="0"/>
              <a:t>Mix of ingredients and preparation techniques between two or more cultures.</a:t>
            </a:r>
          </a:p>
          <a:p>
            <a:pPr lvl="1"/>
            <a:r>
              <a:rPr lang="en-US" dirty="0"/>
              <a:t>Lead to new cuisines.</a:t>
            </a:r>
          </a:p>
          <a:p>
            <a:pPr lvl="1"/>
            <a:r>
              <a:rPr lang="en-US" dirty="0"/>
              <a:t>Singapore: Southern Chinese + Malay + Indian.</a:t>
            </a:r>
          </a:p>
          <a:p>
            <a:pPr lvl="1"/>
            <a:r>
              <a:rPr lang="en-US" dirty="0" err="1"/>
              <a:t>TexMex</a:t>
            </a:r>
            <a:r>
              <a:rPr lang="en-US" dirty="0"/>
              <a:t> : Shredded cheese, meat, beans, peppers, and flour tortillas.</a:t>
            </a:r>
          </a:p>
          <a:p>
            <a:pPr lvl="1"/>
            <a:r>
              <a:rPr lang="en-US" dirty="0"/>
              <a:t>Poutine: Combination of roadside snack bars and dairy industry (curd cheese).</a:t>
            </a:r>
          </a:p>
        </p:txBody>
      </p:sp>
      <p:pic>
        <p:nvPicPr>
          <p:cNvPr id="5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5DEEDB92-88C8-4344-A309-CFFF16FF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1" y="599624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48A893-0128-4108-9F05-A49643501567}"/>
              </a:ext>
            </a:extLst>
          </p:cNvPr>
          <p:cNvSpPr txBox="1"/>
          <p:nvPr/>
        </p:nvSpPr>
        <p:spPr>
          <a:xfrm>
            <a:off x="1323861" y="6045339"/>
            <a:ext cx="608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Provide some examples on how ethnic groups leave an imprint on the cultural landscape.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323B58-CAE5-4C6D-B46B-F9B4C62C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Culinary Landscapes: Chinatown, New York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95CEA8-58E5-4D61-A245-78CC3F572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1" y="1392238"/>
            <a:ext cx="6858000" cy="50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0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F9D8-2244-4766-A804-A4C730B2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Culinary Landscapes: French Canadian Poutine</a:t>
            </a:r>
          </a:p>
        </p:txBody>
      </p:sp>
      <p:pic>
        <p:nvPicPr>
          <p:cNvPr id="4098" name="Picture 2" descr="Why poutine is Canada's most delicious mess - Macleans.ca">
            <a:extLst>
              <a:ext uri="{FF2B5EF4-FFF2-40B4-BE49-F238E27FC236}">
                <a16:creationId xmlns:a16="http://schemas.microsoft.com/office/drawing/2014/main" id="{69ED2530-42DB-44E3-A57A-4261E008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92" y="1600200"/>
            <a:ext cx="78295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3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866F3F-DD6F-4FB1-964B-9B3C7EF2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US-born vs. Foreign-born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99661-7A2F-4038-8FA3-4E7DD1A3B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773" y="1305949"/>
            <a:ext cx="6858000" cy="5505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591985-0D1A-4D6F-9DFA-125A1CEB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figure: 13.6% foreign-born</a:t>
            </a:r>
          </a:p>
        </p:txBody>
      </p:sp>
      <p:pic>
        <p:nvPicPr>
          <p:cNvPr id="87042" name="Content Placeholder 4">
            <a:extLst>
              <a:ext uri="{FF2B5EF4-FFF2-40B4-BE49-F238E27FC236}">
                <a16:creationId xmlns:a16="http://schemas.microsoft.com/office/drawing/2014/main" id="{B9276386-83E5-5F4D-B6E3-7DBC0C05477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883" y="1373188"/>
            <a:ext cx="8801100" cy="4802188"/>
          </a:xfrm>
        </p:spPr>
      </p:pic>
      <p:sp>
        <p:nvSpPr>
          <p:cNvPr id="87043" name="TextBox 5">
            <a:extLst>
              <a:ext uri="{FF2B5EF4-FFF2-40B4-BE49-F238E27FC236}">
                <a16:creationId xmlns:a16="http://schemas.microsoft.com/office/drawing/2014/main" id="{8FE73CCA-D8A5-CA40-B0A2-A6C79BFD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1" y="6496051"/>
            <a:ext cx="8380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National Issues Forums Institute. 2020. “Immigration: Who should we welcome? What should we do?”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7233-298E-4496-9AAC-9DC86F19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Race? Ethnicity?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6052630" cy="5291138"/>
          </a:xfrm>
        </p:spPr>
        <p:txBody>
          <a:bodyPr/>
          <a:lstStyle/>
          <a:p>
            <a:r>
              <a:rPr lang="en-US" dirty="0"/>
              <a:t>Race</a:t>
            </a:r>
          </a:p>
          <a:p>
            <a:pPr lvl="1"/>
            <a:r>
              <a:rPr lang="en-US" dirty="0"/>
              <a:t>A classification system that is sometimes understood as arising from genetic differences among human populations, or phenotypes (visual differences).</a:t>
            </a:r>
          </a:p>
          <a:p>
            <a:pPr lvl="1"/>
            <a:r>
              <a:rPr lang="en-US" dirty="0"/>
              <a:t>Current view in natural and social sciences is to look at race as a social construct:</a:t>
            </a:r>
          </a:p>
          <a:p>
            <a:pPr lvl="2"/>
            <a:r>
              <a:rPr lang="en-US" dirty="0"/>
              <a:t>Depends on people’s perceptions and discourses.</a:t>
            </a:r>
          </a:p>
          <a:p>
            <a:pPr lvl="2"/>
            <a:r>
              <a:rPr lang="en-US" dirty="0"/>
              <a:t>Varies across time and space.</a:t>
            </a:r>
          </a:p>
          <a:p>
            <a:pPr lvl="1"/>
            <a:r>
              <a:rPr lang="en-US" dirty="0"/>
              <a:t>Greater DNA differences have been found between people belonging to the same “race” than between people across “races”.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0B1E0-80B0-4E74-83B8-043C728DA1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21E1E-2B23-41E0-AB6E-328E852CC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813" y="177765"/>
            <a:ext cx="4562272" cy="63242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93B4-D020-415A-B1A3-F7877E51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Geographic’s DNA project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8DCA62-0398-4C0C-89CD-4EAE73579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0"/>
            <a:ext cx="10828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Document 2">
            <a:hlinkClick r:id="rId4" highlightClick="1"/>
            <a:extLst>
              <a:ext uri="{FF2B5EF4-FFF2-40B4-BE49-F238E27FC236}">
                <a16:creationId xmlns:a16="http://schemas.microsoft.com/office/drawing/2014/main" id="{BBECF507-6645-485D-8356-A63EC34AEA0F}"/>
              </a:ext>
            </a:extLst>
          </p:cNvPr>
          <p:cNvSpPr/>
          <p:nvPr/>
        </p:nvSpPr>
        <p:spPr bwMode="auto">
          <a:xfrm>
            <a:off x="257175" y="6019800"/>
            <a:ext cx="1019175" cy="504825"/>
          </a:xfrm>
          <a:prstGeom prst="actionButtonDocumen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DCA02A-682A-4B7E-9D06-84E41CCA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Census Bureau’s definitions and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C6FD5-2B64-49F5-A57C-9ABB2439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Racial categories</a:t>
            </a:r>
          </a:p>
          <a:p>
            <a:pPr lvl="1"/>
            <a:r>
              <a:rPr lang="en-US" dirty="0"/>
              <a:t>Included in the census questionnaire.</a:t>
            </a:r>
          </a:p>
          <a:p>
            <a:pPr lvl="1"/>
            <a:r>
              <a:rPr lang="en-US" dirty="0"/>
              <a:t>Generally, reflect a social definition of race recognized and not an attempt to define race biologically, anthropologically, or genetically.</a:t>
            </a:r>
          </a:p>
          <a:p>
            <a:r>
              <a:rPr lang="en-US" dirty="0"/>
              <a:t>Multiple races</a:t>
            </a:r>
          </a:p>
          <a:p>
            <a:pPr lvl="1"/>
            <a:r>
              <a:rPr lang="en-US" dirty="0"/>
              <a:t>In 2000 for the first time, one could declare multiple races.</a:t>
            </a:r>
          </a:p>
          <a:p>
            <a:pPr lvl="1"/>
            <a:r>
              <a:rPr lang="en-US" dirty="0"/>
              <a:t>2010: 97% of the population reported only one race.</a:t>
            </a:r>
          </a:p>
          <a:p>
            <a:pPr lvl="1"/>
            <a:r>
              <a:rPr lang="en-US" dirty="0"/>
              <a:t>A growing number of people who do not identify with any of the official race categories.</a:t>
            </a:r>
          </a:p>
          <a:p>
            <a:pPr lvl="1"/>
            <a:r>
              <a:rPr lang="en-US" dirty="0"/>
              <a:t>Increasing number of respondents have been racially classified as “Some Other Race.”</a:t>
            </a:r>
          </a:p>
          <a:p>
            <a:pPr lvl="1"/>
            <a:r>
              <a:rPr lang="en-US" dirty="0"/>
              <a:t>An increasing number of people label themselves “racially mixed”, “biracial”, “multiracial” etc.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5_102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6 Introduction</Template>
  <TotalTime>44854</TotalTime>
  <Words>2476</Words>
  <Application>Microsoft Office PowerPoint</Application>
  <PresentationFormat>Widescreen</PresentationFormat>
  <Paragraphs>294</Paragraphs>
  <Slides>48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Narrow</vt:lpstr>
      <vt:lpstr>Calibri</vt:lpstr>
      <vt:lpstr>Georgia</vt:lpstr>
      <vt:lpstr>Impact</vt:lpstr>
      <vt:lpstr>Times New Roman</vt:lpstr>
      <vt:lpstr>Wingdings 2</vt:lpstr>
      <vt:lpstr>5_102Design</vt:lpstr>
      <vt:lpstr>Topic 5 – Geographies of Race and Ethnicity</vt:lpstr>
      <vt:lpstr>Conditions of Usage</vt:lpstr>
      <vt:lpstr>A – Race and Ethnicity</vt:lpstr>
      <vt:lpstr>American? USian?</vt:lpstr>
      <vt:lpstr>US-born vs. Foreign-born</vt:lpstr>
      <vt:lpstr>Updated figure: 13.6% foreign-born</vt:lpstr>
      <vt:lpstr>Race? Ethnicity?</vt:lpstr>
      <vt:lpstr>National Geographic’s DNA project</vt:lpstr>
      <vt:lpstr>US Census Bureau’s definitions and findings</vt:lpstr>
      <vt:lpstr>US Census Results 2017</vt:lpstr>
      <vt:lpstr>Level of Racial Tolerance</vt:lpstr>
      <vt:lpstr>Race? Ethnicity?</vt:lpstr>
      <vt:lpstr>Ethnic Minorities and the Host Culture</vt:lpstr>
      <vt:lpstr>Ethnic Minorities and the Host Culture</vt:lpstr>
      <vt:lpstr>B – Urban Ethnic Regions</vt:lpstr>
      <vt:lpstr>Ethnic Homelands and Islands</vt:lpstr>
      <vt:lpstr>Ethnic Homelands and Islands</vt:lpstr>
      <vt:lpstr>Ethnic Homelands and Islands</vt:lpstr>
      <vt:lpstr>Ethnic Neighborhoods</vt:lpstr>
      <vt:lpstr>Venetian Ghetto 16th Century</vt:lpstr>
      <vt:lpstr>Los Angeles: Chinatown and San Gabriel Valley Ethnoburb</vt:lpstr>
      <vt:lpstr>Metropolitan Areas with Minority White Populations, 2010</vt:lpstr>
      <vt:lpstr>Cities with the Largest Share of Foreign-Born Population</vt:lpstr>
      <vt:lpstr>C – Migration and refugees</vt:lpstr>
      <vt:lpstr>Migration</vt:lpstr>
      <vt:lpstr>Migration</vt:lpstr>
      <vt:lpstr>Rohingya refugees fleeing Myanmar/Burma</vt:lpstr>
      <vt:lpstr>Iraqis Displaced by Conflict 2003-2007</vt:lpstr>
      <vt:lpstr>The Syrian refugee crisis</vt:lpstr>
      <vt:lpstr>PowerPoint Presentation</vt:lpstr>
      <vt:lpstr>D – Genocides</vt:lpstr>
      <vt:lpstr>Twentieth Century Genocides</vt:lpstr>
      <vt:lpstr>Twentieth Century Genocides</vt:lpstr>
      <vt:lpstr>Twentieth Century Genocides</vt:lpstr>
      <vt:lpstr>The Rwandan Genocide</vt:lpstr>
      <vt:lpstr>E – Cultural Adaptation</vt:lpstr>
      <vt:lpstr>Cultural Preadaptation</vt:lpstr>
      <vt:lpstr>Cultural Simplification</vt:lpstr>
      <vt:lpstr>F – Cultural Landscape</vt:lpstr>
      <vt:lpstr>PowerPoint Presentation</vt:lpstr>
      <vt:lpstr>Urban Ethnic Landscapes</vt:lpstr>
      <vt:lpstr>Urban Ethnic Landscapes: San Diego</vt:lpstr>
      <vt:lpstr>Urban Ethnic Landscapes: Chinatown, Toronto</vt:lpstr>
      <vt:lpstr>Urban Ethnic Landscapes: Astoria, Queens</vt:lpstr>
      <vt:lpstr>Urban Ethnic Landscapes: Coney Island</vt:lpstr>
      <vt:lpstr>Ethnic Culinary Landscapes</vt:lpstr>
      <vt:lpstr>Ethnic Culinary Landscapes: Chinatown, New York</vt:lpstr>
      <vt:lpstr>Ethnic Culinary Landscapes: French Canadian Poutine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– Geographies of Race and Ethnicity</dc:title>
  <dc:subject>GEOG 135 - Economic Geography</dc:subject>
  <dc:creator>Dr. Jean-Paul Rodrigue</dc:creator>
  <cp:lastModifiedBy>Jean-Paul Rodrigue</cp:lastModifiedBy>
  <cp:revision>2306</cp:revision>
  <cp:lastPrinted>1998-11-10T22:15:49Z</cp:lastPrinted>
  <dcterms:created xsi:type="dcterms:W3CDTF">1997-06-07T23:18:59Z</dcterms:created>
  <dcterms:modified xsi:type="dcterms:W3CDTF">2021-05-16T21:47:05Z</dcterms:modified>
  <cp:category/>
</cp:coreProperties>
</file>