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02" r:id="rId1"/>
  </p:sldMasterIdLst>
  <p:notesMasterIdLst>
    <p:notesMasterId r:id="rId64"/>
  </p:notesMasterIdLst>
  <p:handoutMasterIdLst>
    <p:handoutMasterId r:id="rId65"/>
  </p:handoutMasterIdLst>
  <p:sldIdLst>
    <p:sldId id="256" r:id="rId2"/>
    <p:sldId id="346" r:id="rId3"/>
    <p:sldId id="316" r:id="rId4"/>
    <p:sldId id="404" r:id="rId5"/>
    <p:sldId id="405" r:id="rId6"/>
    <p:sldId id="275" r:id="rId7"/>
    <p:sldId id="406" r:id="rId8"/>
    <p:sldId id="607" r:id="rId9"/>
    <p:sldId id="315" r:id="rId10"/>
    <p:sldId id="330" r:id="rId11"/>
    <p:sldId id="393" r:id="rId12"/>
    <p:sldId id="394" r:id="rId13"/>
    <p:sldId id="609" r:id="rId14"/>
    <p:sldId id="469" r:id="rId15"/>
    <p:sldId id="261" r:id="rId16"/>
    <p:sldId id="345" r:id="rId17"/>
    <p:sldId id="396" r:id="rId18"/>
    <p:sldId id="347" r:id="rId19"/>
    <p:sldId id="608" r:id="rId20"/>
    <p:sldId id="322" r:id="rId21"/>
    <p:sldId id="398" r:id="rId22"/>
    <p:sldId id="399" r:id="rId23"/>
    <p:sldId id="295" r:id="rId24"/>
    <p:sldId id="263" r:id="rId25"/>
    <p:sldId id="349" r:id="rId26"/>
    <p:sldId id="319" r:id="rId27"/>
    <p:sldId id="299" r:id="rId28"/>
    <p:sldId id="397" r:id="rId29"/>
    <p:sldId id="302" r:id="rId30"/>
    <p:sldId id="403" r:id="rId31"/>
    <p:sldId id="470" r:id="rId32"/>
    <p:sldId id="265" r:id="rId33"/>
    <p:sldId id="471" r:id="rId34"/>
    <p:sldId id="266" r:id="rId35"/>
    <p:sldId id="472" r:id="rId36"/>
    <p:sldId id="323" r:id="rId37"/>
    <p:sldId id="352" r:id="rId38"/>
    <p:sldId id="305" r:id="rId39"/>
    <p:sldId id="327" r:id="rId40"/>
    <p:sldId id="610" r:id="rId41"/>
    <p:sldId id="473" r:id="rId42"/>
    <p:sldId id="474" r:id="rId43"/>
    <p:sldId id="328" r:id="rId44"/>
    <p:sldId id="611" r:id="rId45"/>
    <p:sldId id="267" r:id="rId46"/>
    <p:sldId id="475" r:id="rId47"/>
    <p:sldId id="517" r:id="rId48"/>
    <p:sldId id="507" r:id="rId49"/>
    <p:sldId id="335" r:id="rId50"/>
    <p:sldId id="272" r:id="rId51"/>
    <p:sldId id="476" r:id="rId52"/>
    <p:sldId id="289" r:id="rId53"/>
    <p:sldId id="338" r:id="rId54"/>
    <p:sldId id="291" r:id="rId55"/>
    <p:sldId id="293" r:id="rId56"/>
    <p:sldId id="273" r:id="rId57"/>
    <p:sldId id="274" r:id="rId58"/>
    <p:sldId id="314" r:id="rId59"/>
    <p:sldId id="477" r:id="rId60"/>
    <p:sldId id="478" r:id="rId61"/>
    <p:sldId id="479" r:id="rId62"/>
    <p:sldId id="480" r:id="rId63"/>
  </p:sldIdLst>
  <p:sldSz cx="12192000" cy="6858000"/>
  <p:notesSz cx="6858000" cy="92075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Topic 3 – Population Geography" id="{8E6E4050-9E78-4A3C-B882-E6433FC3D55E}">
          <p14:sldIdLst>
            <p14:sldId id="256"/>
            <p14:sldId id="346"/>
            <p14:sldId id="316"/>
          </p14:sldIdLst>
        </p14:section>
        <p14:section name="A – Regional Patterns of Population Characteristics" id="{311C4DAC-258D-42F4-9A27-BFA9D2A60066}">
          <p14:sldIdLst>
            <p14:sldId id="404"/>
            <p14:sldId id="405"/>
            <p14:sldId id="275"/>
            <p14:sldId id="406"/>
            <p14:sldId id="607"/>
            <p14:sldId id="315"/>
            <p14:sldId id="330"/>
            <p14:sldId id="393"/>
            <p14:sldId id="394"/>
            <p14:sldId id="609"/>
            <p14:sldId id="469"/>
            <p14:sldId id="261"/>
            <p14:sldId id="345"/>
            <p14:sldId id="396"/>
            <p14:sldId id="347"/>
            <p14:sldId id="608"/>
            <p14:sldId id="322"/>
            <p14:sldId id="398"/>
            <p14:sldId id="399"/>
            <p14:sldId id="295"/>
            <p14:sldId id="263"/>
            <p14:sldId id="349"/>
            <p14:sldId id="319"/>
            <p14:sldId id="299"/>
            <p14:sldId id="397"/>
            <p14:sldId id="302"/>
            <p14:sldId id="403"/>
            <p14:sldId id="470"/>
          </p14:sldIdLst>
        </p14:section>
        <p14:section name="B – Patterns, causes, and consequences of population migrations" id="{7A56F830-8C32-403E-8536-D7A8004A6A12}">
          <p14:sldIdLst>
            <p14:sldId id="265"/>
            <p14:sldId id="471"/>
            <p14:sldId id="266"/>
          </p14:sldIdLst>
        </p14:section>
        <p14:section name="C – Theories of population growth and control" id="{AF1AE674-7051-47FD-912C-D39B48E0F111}">
          <p14:sldIdLst>
            <p14:sldId id="472"/>
            <p14:sldId id="323"/>
            <p14:sldId id="352"/>
            <p14:sldId id="305"/>
            <p14:sldId id="327"/>
            <p14:sldId id="610"/>
            <p14:sldId id="473"/>
            <p14:sldId id="474"/>
            <p14:sldId id="328"/>
            <p14:sldId id="611"/>
          </p14:sldIdLst>
        </p14:section>
        <p14:section name="D – How the natural world shapes population characteristics" id="{DDB16917-8FE5-495F-AE85-8328D93E3664}">
          <p14:sldIdLst>
            <p14:sldId id="267"/>
            <p14:sldId id="475"/>
            <p14:sldId id="517"/>
            <p14:sldId id="507"/>
            <p14:sldId id="335"/>
          </p14:sldIdLst>
        </p14:section>
        <p14:section name="E – Imprints of demographic factors on the Cultural Landscape" id="{DC2AA9B9-B289-48FA-9F02-6F363ED1D38F}">
          <p14:sldIdLst>
            <p14:sldId id="272"/>
            <p14:sldId id="476"/>
            <p14:sldId id="289"/>
            <p14:sldId id="338"/>
            <p14:sldId id="291"/>
            <p14:sldId id="293"/>
            <p14:sldId id="273"/>
            <p14:sldId id="274"/>
            <p14:sldId id="314"/>
            <p14:sldId id="477"/>
            <p14:sldId id="478"/>
            <p14:sldId id="479"/>
            <p14:sldId id="48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CC6600"/>
    <a:srgbClr val="CCFF99"/>
    <a:srgbClr val="008000"/>
    <a:srgbClr val="003300"/>
    <a:srgbClr val="006666"/>
    <a:srgbClr val="339966"/>
    <a:srgbClr val="3366FF"/>
    <a:srgbClr val="FFFF99"/>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71" autoAdjust="0"/>
    <p:restoredTop sz="94713" autoAdjust="0"/>
  </p:normalViewPr>
  <p:slideViewPr>
    <p:cSldViewPr snapToGrid="0">
      <p:cViewPr varScale="1">
        <p:scale>
          <a:sx n="106" d="100"/>
          <a:sy n="106" d="100"/>
        </p:scale>
        <p:origin x="120" y="119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990"/>
    </p:cViewPr>
  </p:sorterViewPr>
  <p:notesViewPr>
    <p:cSldViewPr snapToGrid="0">
      <p:cViewPr varScale="1">
        <p:scale>
          <a:sx n="124" d="100"/>
          <a:sy n="124" d="100"/>
        </p:scale>
        <p:origin x="7326" y="90"/>
      </p:cViewPr>
      <p:guideLst>
        <p:guide orient="horz" pos="290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Crude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United States</c:v>
                </c:pt>
                <c:pt idx="1">
                  <c:v>Canada</c:v>
                </c:pt>
                <c:pt idx="2">
                  <c:v>Mongolia</c:v>
                </c:pt>
                <c:pt idx="3">
                  <c:v>Australia</c:v>
                </c:pt>
                <c:pt idx="4">
                  <c:v>Egypt</c:v>
                </c:pt>
                <c:pt idx="5">
                  <c:v>Bangladesh</c:v>
                </c:pt>
                <c:pt idx="6">
                  <c:v>Denmark</c:v>
                </c:pt>
                <c:pt idx="7">
                  <c:v>Norway</c:v>
                </c:pt>
              </c:strCache>
            </c:strRef>
          </c:cat>
          <c:val>
            <c:numRef>
              <c:f>Sheet1!$B$2:$B$9</c:f>
              <c:numCache>
                <c:formatCode>General</c:formatCode>
                <c:ptCount val="8"/>
                <c:pt idx="0">
                  <c:v>80</c:v>
                </c:pt>
                <c:pt idx="1">
                  <c:v>8</c:v>
                </c:pt>
                <c:pt idx="2">
                  <c:v>4</c:v>
                </c:pt>
                <c:pt idx="3">
                  <c:v>4.5</c:v>
                </c:pt>
                <c:pt idx="4">
                  <c:v>191</c:v>
                </c:pt>
                <c:pt idx="5">
                  <c:v>2600</c:v>
                </c:pt>
                <c:pt idx="6">
                  <c:v>339</c:v>
                </c:pt>
                <c:pt idx="7">
                  <c:v>35</c:v>
                </c:pt>
              </c:numCache>
            </c:numRef>
          </c:val>
          <c:extLst>
            <c:ext xmlns:c16="http://schemas.microsoft.com/office/drawing/2014/chart" uri="{C3380CC4-5D6E-409C-BE32-E72D297353CC}">
              <c16:uniqueId val="{00000000-1150-458E-898F-F71B8C5E556F}"/>
            </c:ext>
          </c:extLst>
        </c:ser>
        <c:ser>
          <c:idx val="1"/>
          <c:order val="1"/>
          <c:tx>
            <c:strRef>
              <c:f>Sheet1!$C$1</c:f>
              <c:strCache>
                <c:ptCount val="1"/>
                <c:pt idx="0">
                  <c:v>Physiologic</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United States</c:v>
                </c:pt>
                <c:pt idx="1">
                  <c:v>Canada</c:v>
                </c:pt>
                <c:pt idx="2">
                  <c:v>Mongolia</c:v>
                </c:pt>
                <c:pt idx="3">
                  <c:v>Australia</c:v>
                </c:pt>
                <c:pt idx="4">
                  <c:v>Egypt</c:v>
                </c:pt>
                <c:pt idx="5">
                  <c:v>Bangladesh</c:v>
                </c:pt>
                <c:pt idx="6">
                  <c:v>Denmark</c:v>
                </c:pt>
                <c:pt idx="7">
                  <c:v>Norway</c:v>
                </c:pt>
              </c:strCache>
            </c:strRef>
          </c:cat>
          <c:val>
            <c:numRef>
              <c:f>Sheet1!$C$2:$C$9</c:f>
              <c:numCache>
                <c:formatCode>General</c:formatCode>
                <c:ptCount val="8"/>
                <c:pt idx="0">
                  <c:v>404</c:v>
                </c:pt>
                <c:pt idx="1">
                  <c:v>176</c:v>
                </c:pt>
                <c:pt idx="2">
                  <c:v>413</c:v>
                </c:pt>
                <c:pt idx="3">
                  <c:v>2.8</c:v>
                </c:pt>
                <c:pt idx="4">
                  <c:v>6350</c:v>
                </c:pt>
                <c:pt idx="5">
                  <c:v>4083</c:v>
                </c:pt>
                <c:pt idx="6">
                  <c:v>539</c:v>
                </c:pt>
                <c:pt idx="7">
                  <c:v>1257</c:v>
                </c:pt>
              </c:numCache>
            </c:numRef>
          </c:val>
          <c:extLst>
            <c:ext xmlns:c16="http://schemas.microsoft.com/office/drawing/2014/chart" uri="{C3380CC4-5D6E-409C-BE32-E72D297353CC}">
              <c16:uniqueId val="{00000001-1150-458E-898F-F71B8C5E556F}"/>
            </c:ext>
          </c:extLst>
        </c:ser>
        <c:dLbls>
          <c:showLegendKey val="0"/>
          <c:showVal val="0"/>
          <c:showCatName val="0"/>
          <c:showSerName val="0"/>
          <c:showPercent val="0"/>
          <c:showBubbleSize val="0"/>
        </c:dLbls>
        <c:gapWidth val="182"/>
        <c:axId val="541477632"/>
        <c:axId val="541466816"/>
      </c:barChart>
      <c:catAx>
        <c:axId val="541477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541466816"/>
        <c:crosses val="autoZero"/>
        <c:auto val="1"/>
        <c:lblAlgn val="ctr"/>
        <c:lblOffset val="100"/>
        <c:noMultiLvlLbl val="0"/>
      </c:catAx>
      <c:valAx>
        <c:axId val="541466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541477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Narrow" panose="020B0606020202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0189125295508277E-2"/>
          <c:y val="1.6605166051660521E-2"/>
          <c:w val="0.89239102705619833"/>
          <c:h val="0.86514435695538061"/>
        </c:manualLayout>
      </c:layout>
      <c:barChart>
        <c:barDir val="bar"/>
        <c:grouping val="stacked"/>
        <c:varyColors val="0"/>
        <c:ser>
          <c:idx val="2"/>
          <c:order val="1"/>
          <c:tx>
            <c:strRef>
              <c:f>Sheet1!$C$1</c:f>
              <c:strCache>
                <c:ptCount val="1"/>
                <c:pt idx="0">
                  <c:v>2018</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  India</c:v>
                </c:pt>
                <c:pt idx="1">
                  <c:v>  China</c:v>
                </c:pt>
                <c:pt idx="2">
                  <c:v>  United States</c:v>
                </c:pt>
                <c:pt idx="3">
                  <c:v>  Pakistan</c:v>
                </c:pt>
                <c:pt idx="4">
                  <c:v>  Indonesia</c:v>
                </c:pt>
                <c:pt idx="5">
                  <c:v>  Nigeria</c:v>
                </c:pt>
                <c:pt idx="6">
                  <c:v>  Bangladesh</c:v>
                </c:pt>
                <c:pt idx="7">
                  <c:v>  Brazil</c:v>
                </c:pt>
                <c:pt idx="8">
                  <c:v>  Ethiopia</c:v>
                </c:pt>
                <c:pt idx="9">
                  <c:v>  Congo, DR of</c:v>
                </c:pt>
                <c:pt idx="10">
                  <c:v>  Mexico</c:v>
                </c:pt>
                <c:pt idx="11">
                  <c:v>  Egypt</c:v>
                </c:pt>
                <c:pt idx="12">
                  <c:v>  Philippines</c:v>
                </c:pt>
                <c:pt idx="13">
                  <c:v>  Viet Nam</c:v>
                </c:pt>
                <c:pt idx="14">
                  <c:v>  Japan</c:v>
                </c:pt>
              </c:strCache>
            </c:strRef>
          </c:cat>
          <c:val>
            <c:numRef>
              <c:f>Sheet1!$C$2:$C$16</c:f>
              <c:numCache>
                <c:formatCode>#,##0</c:formatCode>
                <c:ptCount val="15"/>
                <c:pt idx="0">
                  <c:v>1352617</c:v>
                </c:pt>
                <c:pt idx="1">
                  <c:v>1392730</c:v>
                </c:pt>
                <c:pt idx="2">
                  <c:v>327167</c:v>
                </c:pt>
                <c:pt idx="3">
                  <c:v>212215</c:v>
                </c:pt>
                <c:pt idx="4">
                  <c:v>267663</c:v>
                </c:pt>
                <c:pt idx="5">
                  <c:v>195874</c:v>
                </c:pt>
                <c:pt idx="6">
                  <c:v>161356</c:v>
                </c:pt>
                <c:pt idx="7">
                  <c:v>209469</c:v>
                </c:pt>
                <c:pt idx="8">
                  <c:v>109224</c:v>
                </c:pt>
                <c:pt idx="9">
                  <c:v>84068</c:v>
                </c:pt>
                <c:pt idx="10">
                  <c:v>126190</c:v>
                </c:pt>
                <c:pt idx="11">
                  <c:v>98423</c:v>
                </c:pt>
                <c:pt idx="12">
                  <c:v>106651</c:v>
                </c:pt>
                <c:pt idx="13">
                  <c:v>95540</c:v>
                </c:pt>
                <c:pt idx="14">
                  <c:v>126529</c:v>
                </c:pt>
              </c:numCache>
            </c:numRef>
          </c:val>
          <c:extLst>
            <c:ext xmlns:c16="http://schemas.microsoft.com/office/drawing/2014/chart" uri="{C3380CC4-5D6E-409C-BE32-E72D297353CC}">
              <c16:uniqueId val="{00000001-876A-47E7-80E0-B1F1300E521D}"/>
            </c:ext>
          </c:extLst>
        </c:ser>
        <c:ser>
          <c:idx val="3"/>
          <c:order val="3"/>
          <c:tx>
            <c:strRef>
              <c:f>Sheet1!$E$1</c:f>
              <c:strCache>
                <c:ptCount val="1"/>
                <c:pt idx="0">
                  <c:v>Growth (2018-2050)</c:v>
                </c:pt>
              </c:strCache>
            </c:strRef>
          </c:tx>
          <c:spPr>
            <a:solidFill>
              <a:srgbClr val="00B0F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  India</c:v>
                </c:pt>
                <c:pt idx="1">
                  <c:v>  China</c:v>
                </c:pt>
                <c:pt idx="2">
                  <c:v>  United States</c:v>
                </c:pt>
                <c:pt idx="3">
                  <c:v>  Pakistan</c:v>
                </c:pt>
                <c:pt idx="4">
                  <c:v>  Indonesia</c:v>
                </c:pt>
                <c:pt idx="5">
                  <c:v>  Nigeria</c:v>
                </c:pt>
                <c:pt idx="6">
                  <c:v>  Bangladesh</c:v>
                </c:pt>
                <c:pt idx="7">
                  <c:v>  Brazil</c:v>
                </c:pt>
                <c:pt idx="8">
                  <c:v>  Ethiopia</c:v>
                </c:pt>
                <c:pt idx="9">
                  <c:v>  Congo, DR of</c:v>
                </c:pt>
                <c:pt idx="10">
                  <c:v>  Mexico</c:v>
                </c:pt>
                <c:pt idx="11">
                  <c:v>  Egypt</c:v>
                </c:pt>
                <c:pt idx="12">
                  <c:v>  Philippines</c:v>
                </c:pt>
                <c:pt idx="13">
                  <c:v>  Viet Nam</c:v>
                </c:pt>
                <c:pt idx="14">
                  <c:v>  Japan</c:v>
                </c:pt>
              </c:strCache>
            </c:strRef>
          </c:cat>
          <c:val>
            <c:numRef>
              <c:f>Sheet1!$E$2:$E$16</c:f>
              <c:numCache>
                <c:formatCode>#,##0</c:formatCode>
                <c:ptCount val="15"/>
                <c:pt idx="0">
                  <c:v>178821</c:v>
                </c:pt>
                <c:pt idx="1">
                  <c:v>12461</c:v>
                </c:pt>
                <c:pt idx="2">
                  <c:v>81528</c:v>
                </c:pt>
                <c:pt idx="3">
                  <c:v>136485</c:v>
                </c:pt>
                <c:pt idx="4">
                  <c:v>26134</c:v>
                </c:pt>
                <c:pt idx="5">
                  <c:v>62604</c:v>
                </c:pt>
                <c:pt idx="6">
                  <c:v>93243</c:v>
                </c:pt>
                <c:pt idx="7">
                  <c:v>23671</c:v>
                </c:pt>
                <c:pt idx="8">
                  <c:v>61763</c:v>
                </c:pt>
                <c:pt idx="9">
                  <c:v>67576</c:v>
                </c:pt>
                <c:pt idx="10">
                  <c:v>14038</c:v>
                </c:pt>
                <c:pt idx="11">
                  <c:v>28984</c:v>
                </c:pt>
                <c:pt idx="12">
                  <c:v>20314</c:v>
                </c:pt>
                <c:pt idx="13">
                  <c:v>22153</c:v>
                </c:pt>
                <c:pt idx="14">
                  <c:v>-16807</c:v>
                </c:pt>
              </c:numCache>
            </c:numRef>
          </c:val>
          <c:extLst>
            <c:ext xmlns:c16="http://schemas.microsoft.com/office/drawing/2014/chart" uri="{C3380CC4-5D6E-409C-BE32-E72D297353CC}">
              <c16:uniqueId val="{00000001-2D32-4FBE-8865-3FF8FED44596}"/>
            </c:ext>
          </c:extLst>
        </c:ser>
        <c:dLbls>
          <c:showLegendKey val="0"/>
          <c:showVal val="0"/>
          <c:showCatName val="0"/>
          <c:showSerName val="0"/>
          <c:showPercent val="0"/>
          <c:showBubbleSize val="0"/>
        </c:dLbls>
        <c:gapWidth val="150"/>
        <c:overlap val="100"/>
        <c:axId val="423158688"/>
        <c:axId val="423157120"/>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2005</c:v>
                      </c:pt>
                    </c:strCache>
                  </c:strRef>
                </c:tx>
                <c:spPr>
                  <a:solidFill>
                    <a:schemeClr val="accent1"/>
                  </a:solidFill>
                  <a:ln>
                    <a:noFill/>
                  </a:ln>
                  <a:effectLst/>
                </c:spPr>
                <c:invertIfNegative val="0"/>
                <c:cat>
                  <c:strRef>
                    <c:extLst>
                      <c:ext uri="{02D57815-91ED-43cb-92C2-25804820EDAC}">
                        <c15:formulaRef>
                          <c15:sqref>Sheet1!$A$2:$A$16</c15:sqref>
                        </c15:formulaRef>
                      </c:ext>
                    </c:extLst>
                    <c:strCache>
                      <c:ptCount val="15"/>
                      <c:pt idx="0">
                        <c:v>  India</c:v>
                      </c:pt>
                      <c:pt idx="1">
                        <c:v>  China</c:v>
                      </c:pt>
                      <c:pt idx="2">
                        <c:v>  United States</c:v>
                      </c:pt>
                      <c:pt idx="3">
                        <c:v>  Pakistan</c:v>
                      </c:pt>
                      <c:pt idx="4">
                        <c:v>  Indonesia</c:v>
                      </c:pt>
                      <c:pt idx="5">
                        <c:v>  Nigeria</c:v>
                      </c:pt>
                      <c:pt idx="6">
                        <c:v>  Bangladesh</c:v>
                      </c:pt>
                      <c:pt idx="7">
                        <c:v>  Brazil</c:v>
                      </c:pt>
                      <c:pt idx="8">
                        <c:v>  Ethiopia</c:v>
                      </c:pt>
                      <c:pt idx="9">
                        <c:v>  Congo, DR of</c:v>
                      </c:pt>
                      <c:pt idx="10">
                        <c:v>  Mexico</c:v>
                      </c:pt>
                      <c:pt idx="11">
                        <c:v>  Egypt</c:v>
                      </c:pt>
                      <c:pt idx="12">
                        <c:v>  Philippines</c:v>
                      </c:pt>
                      <c:pt idx="13">
                        <c:v>  Viet Nam</c:v>
                      </c:pt>
                      <c:pt idx="14">
                        <c:v>  Japan</c:v>
                      </c:pt>
                    </c:strCache>
                  </c:strRef>
                </c:cat>
                <c:val>
                  <c:numRef>
                    <c:extLst>
                      <c:ext uri="{02D57815-91ED-43cb-92C2-25804820EDAC}">
                        <c15:formulaRef>
                          <c15:sqref>Sheet1!$B$2:$B$16</c15:sqref>
                        </c15:formulaRef>
                      </c:ext>
                    </c:extLst>
                    <c:numCache>
                      <c:formatCode>#,##0</c:formatCode>
                      <c:ptCount val="15"/>
                      <c:pt idx="0">
                        <c:v>1096917</c:v>
                      </c:pt>
                      <c:pt idx="1">
                        <c:v>1329927</c:v>
                      </c:pt>
                      <c:pt idx="2">
                        <c:v>300038</c:v>
                      </c:pt>
                      <c:pt idx="3">
                        <c:v>161151</c:v>
                      </c:pt>
                      <c:pt idx="4">
                        <c:v>225313</c:v>
                      </c:pt>
                      <c:pt idx="5">
                        <c:v>130236</c:v>
                      </c:pt>
                      <c:pt idx="6">
                        <c:v>152593</c:v>
                      </c:pt>
                      <c:pt idx="7">
                        <c:v>182798</c:v>
                      </c:pt>
                      <c:pt idx="8">
                        <c:v>74189</c:v>
                      </c:pt>
                      <c:pt idx="9">
                        <c:v>56079</c:v>
                      </c:pt>
                      <c:pt idx="10">
                        <c:v>106385</c:v>
                      </c:pt>
                      <c:pt idx="11">
                        <c:v>74878</c:v>
                      </c:pt>
                      <c:pt idx="12">
                        <c:v>82809</c:v>
                      </c:pt>
                      <c:pt idx="13">
                        <c:v>83585</c:v>
                      </c:pt>
                      <c:pt idx="14">
                        <c:v>127914</c:v>
                      </c:pt>
                    </c:numCache>
                  </c:numRef>
                </c:val>
                <c:extLst>
                  <c:ext xmlns:c16="http://schemas.microsoft.com/office/drawing/2014/chart" uri="{C3380CC4-5D6E-409C-BE32-E72D297353CC}">
                    <c16:uniqueId val="{00000000-876A-47E7-80E0-B1F1300E521D}"/>
                  </c:ext>
                </c:extLst>
              </c15:ser>
            </c15:filteredBarSeries>
            <c15:filteredBarSeries>
              <c15:ser>
                <c:idx val="1"/>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2050</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Sheet1!$A$2:$A$16</c15:sqref>
                        </c15:formulaRef>
                      </c:ext>
                    </c:extLst>
                    <c:strCache>
                      <c:ptCount val="15"/>
                      <c:pt idx="0">
                        <c:v>  India</c:v>
                      </c:pt>
                      <c:pt idx="1">
                        <c:v>  China</c:v>
                      </c:pt>
                      <c:pt idx="2">
                        <c:v>  United States</c:v>
                      </c:pt>
                      <c:pt idx="3">
                        <c:v>  Pakistan</c:v>
                      </c:pt>
                      <c:pt idx="4">
                        <c:v>  Indonesia</c:v>
                      </c:pt>
                      <c:pt idx="5">
                        <c:v>  Nigeria</c:v>
                      </c:pt>
                      <c:pt idx="6">
                        <c:v>  Bangladesh</c:v>
                      </c:pt>
                      <c:pt idx="7">
                        <c:v>  Brazil</c:v>
                      </c:pt>
                      <c:pt idx="8">
                        <c:v>  Ethiopia</c:v>
                      </c:pt>
                      <c:pt idx="9">
                        <c:v>  Congo, DR of</c:v>
                      </c:pt>
                      <c:pt idx="10">
                        <c:v>  Mexico</c:v>
                      </c:pt>
                      <c:pt idx="11">
                        <c:v>  Egypt</c:v>
                      </c:pt>
                      <c:pt idx="12">
                        <c:v>  Philippines</c:v>
                      </c:pt>
                      <c:pt idx="13">
                        <c:v>  Viet Nam</c:v>
                      </c:pt>
                      <c:pt idx="14">
                        <c:v>  Japan</c:v>
                      </c:pt>
                    </c:strCache>
                  </c:strRef>
                </c:cat>
                <c:val>
                  <c:numRef>
                    <c:extLst xmlns:c15="http://schemas.microsoft.com/office/drawing/2012/chart">
                      <c:ext xmlns:c15="http://schemas.microsoft.com/office/drawing/2012/chart" uri="{02D57815-91ED-43cb-92C2-25804820EDAC}">
                        <c15:formulaRef>
                          <c15:sqref>Sheet1!$D$2:$D$16</c15:sqref>
                        </c15:formulaRef>
                      </c:ext>
                    </c:extLst>
                    <c:numCache>
                      <c:formatCode>#,##0</c:formatCode>
                      <c:ptCount val="15"/>
                      <c:pt idx="0">
                        <c:v>1531438</c:v>
                      </c:pt>
                      <c:pt idx="1">
                        <c:v>1405191</c:v>
                      </c:pt>
                      <c:pt idx="2">
                        <c:v>408695</c:v>
                      </c:pt>
                      <c:pt idx="3">
                        <c:v>348700</c:v>
                      </c:pt>
                      <c:pt idx="4">
                        <c:v>293797</c:v>
                      </c:pt>
                      <c:pt idx="5">
                        <c:v>258478</c:v>
                      </c:pt>
                      <c:pt idx="6">
                        <c:v>254599</c:v>
                      </c:pt>
                      <c:pt idx="7">
                        <c:v>233140</c:v>
                      </c:pt>
                      <c:pt idx="8">
                        <c:v>170987</c:v>
                      </c:pt>
                      <c:pt idx="9">
                        <c:v>151644</c:v>
                      </c:pt>
                      <c:pt idx="10">
                        <c:v>140228</c:v>
                      </c:pt>
                      <c:pt idx="11">
                        <c:v>127407</c:v>
                      </c:pt>
                      <c:pt idx="12">
                        <c:v>126965</c:v>
                      </c:pt>
                      <c:pt idx="13">
                        <c:v>117693</c:v>
                      </c:pt>
                      <c:pt idx="14">
                        <c:v>109722</c:v>
                      </c:pt>
                    </c:numCache>
                  </c:numRef>
                </c:val>
                <c:extLst xmlns:c15="http://schemas.microsoft.com/office/drawing/2012/chart">
                  <c:ext xmlns:c16="http://schemas.microsoft.com/office/drawing/2014/chart" uri="{C3380CC4-5D6E-409C-BE32-E72D297353CC}">
                    <c16:uniqueId val="{00000000-2D32-4FBE-8865-3FF8FED44596}"/>
                  </c:ext>
                </c:extLst>
              </c15:ser>
            </c15:filteredBarSeries>
          </c:ext>
        </c:extLst>
      </c:barChart>
      <c:catAx>
        <c:axId val="4231586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423157120"/>
        <c:crosses val="autoZero"/>
        <c:auto val="1"/>
        <c:lblAlgn val="ctr"/>
        <c:lblOffset val="100"/>
        <c:tickLblSkip val="1"/>
        <c:tickMarkSkip val="1"/>
        <c:noMultiLvlLbl val="0"/>
      </c:catAx>
      <c:valAx>
        <c:axId val="423157120"/>
        <c:scaling>
          <c:orientation val="minMax"/>
          <c:max val="160000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423158688"/>
        <c:crosses val="autoZero"/>
        <c:crossBetween val="between"/>
        <c:dispUnits>
          <c:builtInUnit val="thousan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5529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55300" name="Rectangle 4"/>
          <p:cNvSpPr>
            <a:spLocks noGrp="1" noChangeArrowheads="1"/>
          </p:cNvSpPr>
          <p:nvPr>
            <p:ph type="ftr" sz="quarter" idx="2"/>
          </p:nvPr>
        </p:nvSpPr>
        <p:spPr bwMode="auto">
          <a:xfrm>
            <a:off x="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55301" name="Rectangle 5"/>
          <p:cNvSpPr>
            <a:spLocks noGrp="1" noChangeArrowheads="1"/>
          </p:cNvSpPr>
          <p:nvPr>
            <p:ph type="sldNum" sz="quarter" idx="3"/>
          </p:nvPr>
        </p:nvSpPr>
        <p:spPr bwMode="auto">
          <a:xfrm>
            <a:off x="388620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717ED8B5-FE8E-4A09-BBFD-A0F7F9F9A219}" type="slidenum">
              <a:rPr lang="en-US"/>
              <a:pPr>
                <a:defRPr/>
              </a:pPr>
              <a:t>‹#›</a:t>
            </a:fld>
            <a:endParaRPr lang="en-US"/>
          </a:p>
        </p:txBody>
      </p:sp>
    </p:spTree>
    <p:extLst>
      <p:ext uri="{BB962C8B-B14F-4D97-AF65-F5344CB8AC3E}">
        <p14:creationId xmlns:p14="http://schemas.microsoft.com/office/powerpoint/2010/main" val="17218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7171" name="Rectangle 3"/>
          <p:cNvSpPr>
            <a:spLocks noGrp="1" noChangeArrowheads="1"/>
          </p:cNvSpPr>
          <p:nvPr>
            <p:ph type="dt" idx="1"/>
          </p:nvPr>
        </p:nvSpPr>
        <p:spPr bwMode="auto">
          <a:xfrm>
            <a:off x="3886200"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20484" name="Rectangle 4"/>
          <p:cNvSpPr>
            <a:spLocks noGrp="1" noRot="1" noChangeAspect="1" noChangeArrowheads="1" noTextEdit="1"/>
          </p:cNvSpPr>
          <p:nvPr>
            <p:ph type="sldImg" idx="2"/>
          </p:nvPr>
        </p:nvSpPr>
        <p:spPr bwMode="auto">
          <a:xfrm>
            <a:off x="360363" y="690563"/>
            <a:ext cx="6137275" cy="3452812"/>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73563"/>
            <a:ext cx="5029200" cy="414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747125"/>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7175" name="Rectangle 7"/>
          <p:cNvSpPr>
            <a:spLocks noGrp="1" noChangeArrowheads="1"/>
          </p:cNvSpPr>
          <p:nvPr>
            <p:ph type="sldNum" sz="quarter" idx="5"/>
          </p:nvPr>
        </p:nvSpPr>
        <p:spPr bwMode="auto">
          <a:xfrm>
            <a:off x="3886200" y="8747125"/>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351045D9-9454-44D6-9661-555DFC0E4E15}" type="slidenum">
              <a:rPr lang="en-US"/>
              <a:pPr>
                <a:defRPr/>
              </a:pPr>
              <a:t>‹#›</a:t>
            </a:fld>
            <a:endParaRPr lang="en-US"/>
          </a:p>
        </p:txBody>
      </p:sp>
    </p:spTree>
    <p:extLst>
      <p:ext uri="{BB962C8B-B14F-4D97-AF65-F5344CB8AC3E}">
        <p14:creationId xmlns:p14="http://schemas.microsoft.com/office/powerpoint/2010/main" val="3728132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7C5C40B-B24B-4AB6-81AE-BBE02229E846}" type="slidenum">
              <a:rPr lang="en-US" smtClean="0"/>
              <a:pPr/>
              <a:t>1</a:t>
            </a:fld>
            <a:endParaRPr lang="en-US"/>
          </a:p>
        </p:txBody>
      </p:sp>
      <p:sp>
        <p:nvSpPr>
          <p:cNvPr id="21507" name="Rectangle 2"/>
          <p:cNvSpPr>
            <a:spLocks noGrp="1" noRot="1" noChangeAspect="1" noChangeArrowheads="1" noTextEdit="1"/>
          </p:cNvSpPr>
          <p:nvPr>
            <p:ph type="sldImg"/>
          </p:nvPr>
        </p:nvSpPr>
        <p:spPr>
          <a:xfrm>
            <a:off x="360363" y="690563"/>
            <a:ext cx="6137275" cy="3452812"/>
          </a:xfrm>
          <a:ln/>
        </p:spPr>
      </p:sp>
      <p:sp>
        <p:nvSpPr>
          <p:cNvPr id="215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403831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Crude death rate. This map shows deaths per thousand population per year. (Data source: Population Reference Bureau, 2017.)</a:t>
            </a:r>
          </a:p>
          <a:p>
            <a:endParaRPr lang="en-US" dirty="0"/>
          </a:p>
        </p:txBody>
      </p:sp>
      <p:sp>
        <p:nvSpPr>
          <p:cNvPr id="4" name="Slide Number Placeholder 3"/>
          <p:cNvSpPr>
            <a:spLocks noGrp="1"/>
          </p:cNvSpPr>
          <p:nvPr>
            <p:ph type="sldNum" sz="quarter" idx="5"/>
          </p:nvPr>
        </p:nvSpPr>
        <p:spPr/>
        <p:txBody>
          <a:bodyPr/>
          <a:lstStyle/>
          <a:p>
            <a:pPr>
              <a:defRPr/>
            </a:pPr>
            <a:fld id="{351045D9-9454-44D6-9661-555DFC0E4E15}" type="slidenum">
              <a:rPr lang="en-US" smtClean="0"/>
              <a:pPr>
                <a:defRPr/>
              </a:pPr>
              <a:t>18</a:t>
            </a:fld>
            <a:endParaRPr lang="en-US"/>
          </a:p>
        </p:txBody>
      </p:sp>
    </p:spTree>
    <p:extLst>
      <p:ext uri="{BB962C8B-B14F-4D97-AF65-F5344CB8AC3E}">
        <p14:creationId xmlns:p14="http://schemas.microsoft.com/office/powerpoint/2010/main" val="3439069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140 million people are born each year.</a:t>
            </a:r>
          </a:p>
        </p:txBody>
      </p:sp>
      <p:sp>
        <p:nvSpPr>
          <p:cNvPr id="4" name="Slide Number Placeholder 3"/>
          <p:cNvSpPr>
            <a:spLocks noGrp="1"/>
          </p:cNvSpPr>
          <p:nvPr>
            <p:ph type="sldNum" sz="quarter" idx="5"/>
          </p:nvPr>
        </p:nvSpPr>
        <p:spPr/>
        <p:txBody>
          <a:bodyPr/>
          <a:lstStyle/>
          <a:p>
            <a:pPr>
              <a:defRPr/>
            </a:pPr>
            <a:fld id="{351045D9-9454-44D6-9661-555DFC0E4E15}" type="slidenum">
              <a:rPr lang="en-US" smtClean="0"/>
              <a:pPr>
                <a:defRPr/>
              </a:pPr>
              <a:t>19</a:t>
            </a:fld>
            <a:endParaRPr lang="en-US"/>
          </a:p>
        </p:txBody>
      </p:sp>
    </p:spTree>
    <p:extLst>
      <p:ext uri="{BB962C8B-B14F-4D97-AF65-F5344CB8AC3E}">
        <p14:creationId xmlns:p14="http://schemas.microsoft.com/office/powerpoint/2010/main" val="2439093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present world pattern of infant mortality rate. The key indicates the number of children per 1000 born who die before reaching one year of age. The world’s infant mortality rate is 37. Many experts believe that this rate is the best single measure of living standards. (Source: Population Reference Bureau, 2017.)</a:t>
            </a:r>
          </a:p>
          <a:p>
            <a:endParaRPr lang="en-US" dirty="0"/>
          </a:p>
        </p:txBody>
      </p:sp>
      <p:sp>
        <p:nvSpPr>
          <p:cNvPr id="4" name="Slide Number Placeholder 3"/>
          <p:cNvSpPr>
            <a:spLocks noGrp="1"/>
          </p:cNvSpPr>
          <p:nvPr>
            <p:ph type="sldNum" sz="quarter" idx="5"/>
          </p:nvPr>
        </p:nvSpPr>
        <p:spPr/>
        <p:txBody>
          <a:bodyPr/>
          <a:lstStyle/>
          <a:p>
            <a:pPr>
              <a:defRPr/>
            </a:pPr>
            <a:fld id="{351045D9-9454-44D6-9661-555DFC0E4E15}" type="slidenum">
              <a:rPr lang="en-US" smtClean="0"/>
              <a:pPr>
                <a:defRPr/>
              </a:pPr>
              <a:t>20</a:t>
            </a:fld>
            <a:endParaRPr lang="en-US"/>
          </a:p>
        </p:txBody>
      </p:sp>
    </p:spTree>
    <p:extLst>
      <p:ext uri="{BB962C8B-B14F-4D97-AF65-F5344CB8AC3E}">
        <p14:creationId xmlns:p14="http://schemas.microsoft.com/office/powerpoint/2010/main" val="3729149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10B7F1D3-0CE8-6C49-9A65-D80CEEA9A1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37DF1AF-FA4F-3848-9772-6986DA2D07E9}" type="slidenum">
              <a:rPr lang="en-US" altLang="en-US" smtClean="0"/>
              <a:pPr>
                <a:spcBef>
                  <a:spcPct val="0"/>
                </a:spcBef>
              </a:pPr>
              <a:t>23</a:t>
            </a:fld>
            <a:endParaRPr lang="en-US" altLang="en-US"/>
          </a:p>
        </p:txBody>
      </p:sp>
      <p:sp>
        <p:nvSpPr>
          <p:cNvPr id="30722" name="Rectangle 2">
            <a:extLst>
              <a:ext uri="{FF2B5EF4-FFF2-40B4-BE49-F238E27FC236}">
                <a16:creationId xmlns:a16="http://schemas.microsoft.com/office/drawing/2014/main" id="{EC958A43-14B5-C544-AFE0-8853FCC91B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a:extLst>
              <a:ext uri="{FF2B5EF4-FFF2-40B4-BE49-F238E27FC236}">
                <a16:creationId xmlns:a16="http://schemas.microsoft.com/office/drawing/2014/main" id="{BB77F9F2-E5C5-234D-BDDC-09688FB2E062}"/>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D214E89D-1C16-4849-9B69-5A11D38AF0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63C223C-5CF8-814A-A295-193BDFD28C38}" type="slidenum">
              <a:rPr lang="en-US" altLang="en-US" smtClean="0"/>
              <a:pPr>
                <a:spcBef>
                  <a:spcPct val="0"/>
                </a:spcBef>
              </a:pPr>
              <a:t>27</a:t>
            </a:fld>
            <a:endParaRPr lang="en-US" altLang="en-US"/>
          </a:p>
        </p:txBody>
      </p:sp>
      <p:sp>
        <p:nvSpPr>
          <p:cNvPr id="34818" name="Rectangle 2">
            <a:extLst>
              <a:ext uri="{FF2B5EF4-FFF2-40B4-BE49-F238E27FC236}">
                <a16:creationId xmlns:a16="http://schemas.microsoft.com/office/drawing/2014/main" id="{18CD61D7-3691-2148-BF45-6464DED3DA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a:extLst>
              <a:ext uri="{FF2B5EF4-FFF2-40B4-BE49-F238E27FC236}">
                <a16:creationId xmlns:a16="http://schemas.microsoft.com/office/drawing/2014/main" id="{536703FA-12A7-0F4F-A97A-2C6A9F06ECED}"/>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48CCABAA-FFBE-2448-BE6D-834673C7D5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CE40423-BD26-2348-B1DC-8D8C2842083F}" type="slidenum">
              <a:rPr lang="en-US" altLang="en-US" smtClean="0"/>
              <a:pPr>
                <a:spcBef>
                  <a:spcPct val="0"/>
                </a:spcBef>
              </a:pPr>
              <a:t>29</a:t>
            </a:fld>
            <a:endParaRPr lang="en-US" altLang="en-US"/>
          </a:p>
        </p:txBody>
      </p:sp>
      <p:sp>
        <p:nvSpPr>
          <p:cNvPr id="36866" name="Rectangle 2">
            <a:extLst>
              <a:ext uri="{FF2B5EF4-FFF2-40B4-BE49-F238E27FC236}">
                <a16:creationId xmlns:a16="http://schemas.microsoft.com/office/drawing/2014/main" id="{D85BB22C-27D9-B248-B2D7-E2DEF4696B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Rectangle 3">
            <a:extLst>
              <a:ext uri="{FF2B5EF4-FFF2-40B4-BE49-F238E27FC236}">
                <a16:creationId xmlns:a16="http://schemas.microsoft.com/office/drawing/2014/main" id="{9EB80C29-7360-B146-A9EE-0FCBB8407525}"/>
              </a:ext>
            </a:extLst>
          </p:cNvPr>
          <p:cNvSpPr>
            <a:spLocks noGrp="1" noChangeArrowheads="1"/>
          </p:cNvSpPr>
          <p:nvPr>
            <p:ph type="body" idx="1"/>
          </p:nvPr>
        </p:nvSpPr>
        <p:spPr/>
        <p:txBody>
          <a:bodyPr/>
          <a:lstStyle/>
          <a:p>
            <a:pPr eaLnBrk="1" hangingPunct="1">
              <a:defRPr/>
            </a:pPr>
            <a:r>
              <a:rPr lang="en-US" dirty="0">
                <a:cs typeface="+mn-cs"/>
              </a:rPr>
              <a:t>In Oman, more than 33% of the population are expatriates.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7FEED2A4-8953-024B-AD0A-0050E8AA16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F6A2E18A-4128-7B42-B824-3F21445DCC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07AE798C-83A4-624C-99B8-4115A45984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907B294-103A-6743-8B38-1E414B57B9B7}" type="slidenum">
              <a:rPr lang="en-US" altLang="en-US" smtClean="0"/>
              <a:pPr>
                <a:spcBef>
                  <a:spcPct val="0"/>
                </a:spcBef>
              </a:pPr>
              <a:t>32</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C872095B-90C0-8749-B768-539795385D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46116D89-95E5-6A4C-9392-E3E2AA836D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7107" name="Slide Number Placeholder 3">
            <a:extLst>
              <a:ext uri="{FF2B5EF4-FFF2-40B4-BE49-F238E27FC236}">
                <a16:creationId xmlns:a16="http://schemas.microsoft.com/office/drawing/2014/main" id="{D097E8B3-F119-2348-8324-E59F2B334D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D50F3D7-B83F-4241-9ADF-6446BA91B58B}" type="slidenum">
              <a:rPr lang="en-US" altLang="en-US" smtClean="0"/>
              <a:pPr>
                <a:spcBef>
                  <a:spcPct val="0"/>
                </a:spcBef>
              </a:pPr>
              <a:t>34</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7FEED2A4-8953-024B-AD0A-0050E8AA16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F6A2E18A-4128-7B42-B824-3F21445DCC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07AE798C-83A4-624C-99B8-4115A45984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907B294-103A-6743-8B38-1E414B57B9B7}" type="slidenum">
              <a:rPr lang="en-US" altLang="en-US" smtClean="0"/>
              <a:pPr>
                <a:spcBef>
                  <a:spcPct val="0"/>
                </a:spcBef>
              </a:pPr>
              <a:t>35</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B7EFDEE0-060C-9242-9973-D30573C0A0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C61D3E4-D450-FA42-9CF8-B5E244A00920}" type="slidenum">
              <a:rPr lang="en-US" altLang="en-US" smtClean="0"/>
              <a:pPr>
                <a:spcBef>
                  <a:spcPct val="0"/>
                </a:spcBef>
              </a:pPr>
              <a:t>38</a:t>
            </a:fld>
            <a:endParaRPr lang="en-US" altLang="en-US"/>
          </a:p>
        </p:txBody>
      </p:sp>
      <p:sp>
        <p:nvSpPr>
          <p:cNvPr id="53250" name="Rectangle 2">
            <a:extLst>
              <a:ext uri="{FF2B5EF4-FFF2-40B4-BE49-F238E27FC236}">
                <a16:creationId xmlns:a16="http://schemas.microsoft.com/office/drawing/2014/main" id="{21C2735D-4A46-014C-9C5A-9853842A26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a:extLst>
              <a:ext uri="{FF2B5EF4-FFF2-40B4-BE49-F238E27FC236}">
                <a16:creationId xmlns:a16="http://schemas.microsoft.com/office/drawing/2014/main" id="{CD4EE9AB-EE67-914C-8EB9-BF6CDD6D2F19}"/>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192C746-3416-4790-8EFD-6E9F6F614219}" type="slidenum">
              <a:rPr lang="en-US" smtClean="0"/>
              <a:pPr/>
              <a:t>2</a:t>
            </a:fld>
            <a:endParaRPr lang="en-US"/>
          </a:p>
        </p:txBody>
      </p:sp>
      <p:sp>
        <p:nvSpPr>
          <p:cNvPr id="60419" name="Rectangle 2"/>
          <p:cNvSpPr>
            <a:spLocks noGrp="1" noRot="1" noChangeAspect="1" noChangeArrowheads="1" noTextEdit="1"/>
          </p:cNvSpPr>
          <p:nvPr>
            <p:ph type="sldImg"/>
          </p:nvPr>
        </p:nvSpPr>
        <p:spPr>
          <a:xfrm>
            <a:off x="360363" y="690563"/>
            <a:ext cx="6137275" cy="3452812"/>
          </a:xfrm>
          <a:ln/>
        </p:spPr>
      </p:sp>
      <p:sp>
        <p:nvSpPr>
          <p:cNvPr id="6042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209066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Human Progress, The Simon Project.</a:t>
            </a:r>
          </a:p>
        </p:txBody>
      </p:sp>
      <p:sp>
        <p:nvSpPr>
          <p:cNvPr id="4" name="Slide Number Placeholder 3"/>
          <p:cNvSpPr>
            <a:spLocks noGrp="1"/>
          </p:cNvSpPr>
          <p:nvPr>
            <p:ph type="sldNum" sz="quarter" idx="5"/>
          </p:nvPr>
        </p:nvSpPr>
        <p:spPr/>
        <p:txBody>
          <a:bodyPr/>
          <a:lstStyle/>
          <a:p>
            <a:pPr>
              <a:defRPr/>
            </a:pPr>
            <a:fld id="{351045D9-9454-44D6-9661-555DFC0E4E15}" type="slidenum">
              <a:rPr lang="en-US" smtClean="0"/>
              <a:pPr>
                <a:defRPr/>
              </a:pPr>
              <a:t>40</a:t>
            </a:fld>
            <a:endParaRPr lang="en-US"/>
          </a:p>
        </p:txBody>
      </p:sp>
    </p:spTree>
    <p:extLst>
      <p:ext uri="{BB962C8B-B14F-4D97-AF65-F5344CB8AC3E}">
        <p14:creationId xmlns:p14="http://schemas.microsoft.com/office/powerpoint/2010/main" val="4242885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567DA9E1-967E-6844-82F8-2F8D18B6A2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es Placeholder 2">
            <a:extLst>
              <a:ext uri="{FF2B5EF4-FFF2-40B4-BE49-F238E27FC236}">
                <a16:creationId xmlns:a16="http://schemas.microsoft.com/office/drawing/2014/main" id="{1946C23D-D446-EB40-8405-43AAF5549C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71683" name="Slide Number Placeholder 3">
            <a:extLst>
              <a:ext uri="{FF2B5EF4-FFF2-40B4-BE49-F238E27FC236}">
                <a16:creationId xmlns:a16="http://schemas.microsoft.com/office/drawing/2014/main" id="{E6498B6F-234C-B749-B16F-E465E37A3A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5FC5316-DEC1-2044-8D2E-BCC8D3CF0636}" type="slidenum">
              <a:rPr lang="en-US" altLang="en-US" smtClean="0"/>
              <a:pPr>
                <a:spcBef>
                  <a:spcPct val="0"/>
                </a:spcBef>
              </a:pPr>
              <a:t>50</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5E183BC4-B50C-7344-859B-519AFDC358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78088A33-2C0A-B943-A97F-B9A533242D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Photos: http://upload.wikimedia.org/wikipedia/commons/9/9b/Gurvger.jpg</a:t>
            </a:r>
          </a:p>
          <a:p>
            <a:r>
              <a:rPr lang="en-US" altLang="en-US">
                <a:ea typeface="ＭＳ Ｐゴシック" panose="020B0600070205080204" pitchFamily="34" charset="-128"/>
              </a:rPr>
              <a:t>Relevant documentary: https://www.bbc.co.uk/programmes/b05zqqbt</a:t>
            </a:r>
          </a:p>
          <a:p>
            <a:r>
              <a:rPr lang="en-US" altLang="en-US">
                <a:ea typeface="ＭＳ Ｐゴシック" panose="020B0600070205080204" pitchFamily="34" charset="-128"/>
              </a:rPr>
              <a:t>https://www.youtube.com/watch?v=bmUHLX-p_e4</a:t>
            </a:r>
          </a:p>
        </p:txBody>
      </p:sp>
      <p:sp>
        <p:nvSpPr>
          <p:cNvPr id="78851" name="Slide Number Placeholder 3">
            <a:extLst>
              <a:ext uri="{FF2B5EF4-FFF2-40B4-BE49-F238E27FC236}">
                <a16:creationId xmlns:a16="http://schemas.microsoft.com/office/drawing/2014/main" id="{ACA4B2F0-BB66-B349-BCD5-DBE0DDE5B2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61A4F26-8A0D-F641-A1D3-1B13BBAF2908}" type="slidenum">
              <a:rPr lang="en-US" altLang="en-US" smtClean="0"/>
              <a:pPr>
                <a:spcBef>
                  <a:spcPct val="0"/>
                </a:spcBef>
              </a:pPr>
              <a:t>56</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DD04F77D-C4E4-8A49-A7A6-EEFC0A8317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DFCF27B-8D7D-D041-B3A3-A16F7DD0A252}" type="slidenum">
              <a:rPr lang="en-US" altLang="en-US" smtClean="0">
                <a:latin typeface="Arial" panose="020B0604020202020204" pitchFamily="34" charset="0"/>
              </a:rPr>
              <a:pPr>
                <a:spcBef>
                  <a:spcPct val="0"/>
                </a:spcBef>
              </a:pPr>
              <a:t>58</a:t>
            </a:fld>
            <a:endParaRPr lang="en-US" altLang="en-US">
              <a:latin typeface="Arial" panose="020B0604020202020204" pitchFamily="34" charset="0"/>
            </a:endParaRPr>
          </a:p>
        </p:txBody>
      </p:sp>
      <p:sp>
        <p:nvSpPr>
          <p:cNvPr id="81922" name="Rectangle 2">
            <a:extLst>
              <a:ext uri="{FF2B5EF4-FFF2-40B4-BE49-F238E27FC236}">
                <a16:creationId xmlns:a16="http://schemas.microsoft.com/office/drawing/2014/main" id="{4AE0923D-8BEA-2C42-A723-E8CD7E74F2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a:extLst>
              <a:ext uri="{FF2B5EF4-FFF2-40B4-BE49-F238E27FC236}">
                <a16:creationId xmlns:a16="http://schemas.microsoft.com/office/drawing/2014/main" id="{E84AB07E-09CC-4F4C-B365-97AC8F0CE3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Muller, Peter. 2000. Physiologic Population Density for Each of the World's States, Year 2000</a:t>
            </a:r>
          </a:p>
          <a:p>
            <a:r>
              <a:rPr lang="en-US" dirty="0"/>
              <a:t>Egypt: http://www.vidiani.com/large-detailed-egypt-satellite-photo/</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51045D9-9454-44D6-9661-555DFC0E4E15}" type="slidenum">
              <a:rPr lang="en-US" smtClean="0"/>
              <a:pPr>
                <a:defRPr/>
              </a:pPr>
              <a:t>7</a:t>
            </a:fld>
            <a:endParaRPr lang="en-US"/>
          </a:p>
        </p:txBody>
      </p:sp>
    </p:spTree>
    <p:extLst>
      <p:ext uri="{BB962C8B-B14F-4D97-AF65-F5344CB8AC3E}">
        <p14:creationId xmlns:p14="http://schemas.microsoft.com/office/powerpoint/2010/main" val="2369375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Belgrade.</a:t>
            </a:r>
          </a:p>
          <a:p>
            <a:r>
              <a:rPr lang="en-US" dirty="0"/>
              <a:t>Source: </a:t>
            </a:r>
            <a:r>
              <a:rPr lang="en-US" dirty="0" err="1"/>
              <a:t>Bajat</a:t>
            </a:r>
            <a:r>
              <a:rPr lang="en-US" dirty="0"/>
              <a:t>, Branislav &amp; </a:t>
            </a:r>
            <a:r>
              <a:rPr lang="en-US" dirty="0" err="1"/>
              <a:t>Krunic</a:t>
            </a:r>
            <a:r>
              <a:rPr lang="en-US" dirty="0"/>
              <a:t>, Nikola &amp; Samardzic-Petrovic, </a:t>
            </a:r>
            <a:r>
              <a:rPr lang="en-US" dirty="0" err="1"/>
              <a:t>Mileva</a:t>
            </a:r>
            <a:r>
              <a:rPr lang="en-US" dirty="0"/>
              <a:t> &amp; </a:t>
            </a:r>
            <a:r>
              <a:rPr lang="en-US" dirty="0" err="1"/>
              <a:t>Kilibarda</a:t>
            </a:r>
            <a:r>
              <a:rPr lang="en-US" dirty="0"/>
              <a:t>, Milan. (2013). </a:t>
            </a:r>
            <a:r>
              <a:rPr lang="en-US" dirty="0" err="1"/>
              <a:t>Dasymetric</a:t>
            </a:r>
            <a:r>
              <a:rPr lang="en-US" dirty="0"/>
              <a:t> modelling of population dynamics in urban areas. </a:t>
            </a:r>
            <a:r>
              <a:rPr lang="en-US" dirty="0" err="1"/>
              <a:t>Geodetski</a:t>
            </a:r>
            <a:r>
              <a:rPr lang="en-US" dirty="0"/>
              <a:t> </a:t>
            </a:r>
            <a:r>
              <a:rPr lang="en-US" dirty="0" err="1"/>
              <a:t>Vestnik</a:t>
            </a:r>
            <a:r>
              <a:rPr lang="en-US" dirty="0"/>
              <a:t>. 57. 777-792. </a:t>
            </a:r>
          </a:p>
        </p:txBody>
      </p:sp>
      <p:sp>
        <p:nvSpPr>
          <p:cNvPr id="4" name="Slide Number Placeholder 3"/>
          <p:cNvSpPr>
            <a:spLocks noGrp="1"/>
          </p:cNvSpPr>
          <p:nvPr>
            <p:ph type="sldNum" sz="quarter" idx="5"/>
          </p:nvPr>
        </p:nvSpPr>
        <p:spPr/>
        <p:txBody>
          <a:bodyPr/>
          <a:lstStyle/>
          <a:p>
            <a:pPr>
              <a:defRPr/>
            </a:pPr>
            <a:fld id="{351045D9-9454-44D6-9661-555DFC0E4E15}" type="slidenum">
              <a:rPr lang="en-US" smtClean="0"/>
              <a:pPr>
                <a:defRPr/>
              </a:pPr>
              <a:t>8</a:t>
            </a:fld>
            <a:endParaRPr lang="en-US"/>
          </a:p>
        </p:txBody>
      </p:sp>
    </p:spTree>
    <p:extLst>
      <p:ext uri="{BB962C8B-B14F-4D97-AF65-F5344CB8AC3E}">
        <p14:creationId xmlns:p14="http://schemas.microsoft.com/office/powerpoint/2010/main" val="509358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from U.S. Energy Information Administration, 2016</a:t>
            </a:r>
          </a:p>
          <a:p>
            <a:endParaRPr lang="en-US" dirty="0"/>
          </a:p>
        </p:txBody>
      </p:sp>
      <p:sp>
        <p:nvSpPr>
          <p:cNvPr id="4" name="Slide Number Placeholder 3"/>
          <p:cNvSpPr>
            <a:spLocks noGrp="1"/>
          </p:cNvSpPr>
          <p:nvPr>
            <p:ph type="sldNum" sz="quarter" idx="5"/>
          </p:nvPr>
        </p:nvSpPr>
        <p:spPr/>
        <p:txBody>
          <a:bodyPr/>
          <a:lstStyle/>
          <a:p>
            <a:pPr>
              <a:defRPr/>
            </a:pPr>
            <a:fld id="{351045D9-9454-44D6-9661-555DFC0E4E15}" type="slidenum">
              <a:rPr lang="en-US" smtClean="0"/>
              <a:pPr>
                <a:defRPr/>
              </a:pPr>
              <a:t>10</a:t>
            </a:fld>
            <a:endParaRPr lang="en-US"/>
          </a:p>
        </p:txBody>
      </p:sp>
    </p:spTree>
    <p:extLst>
      <p:ext uri="{BB962C8B-B14F-4D97-AF65-F5344CB8AC3E}">
        <p14:creationId xmlns:p14="http://schemas.microsoft.com/office/powerpoint/2010/main" val="556849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D097815A-A4DE-F544-B9AF-C759A3CB28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a:extLst>
              <a:ext uri="{FF2B5EF4-FFF2-40B4-BE49-F238E27FC236}">
                <a16:creationId xmlns:a16="http://schemas.microsoft.com/office/drawing/2014/main" id="{515BF088-30DE-2241-964E-1113C3853E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96259" name="Slide Number Placeholder 3">
            <a:extLst>
              <a:ext uri="{FF2B5EF4-FFF2-40B4-BE49-F238E27FC236}">
                <a16:creationId xmlns:a16="http://schemas.microsoft.com/office/drawing/2014/main" id="{2D3C43E7-A9F4-284F-A785-961003B298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ＭＳ Ｐゴシック" panose="020B0600070205080204" pitchFamily="34" charset="-128"/>
              </a:defRPr>
            </a:lvl1pPr>
            <a:lvl2pPr marL="742950" indent="-285750">
              <a:defRPr>
                <a:solidFill>
                  <a:schemeClr val="tx1"/>
                </a:solidFill>
                <a:latin typeface="Georgia" panose="02040502050405020303" pitchFamily="18" charset="0"/>
                <a:ea typeface="ＭＳ Ｐゴシック" panose="020B0600070205080204" pitchFamily="34" charset="-128"/>
              </a:defRPr>
            </a:lvl2pPr>
            <a:lvl3pPr marL="1143000" indent="-228600">
              <a:defRPr>
                <a:solidFill>
                  <a:schemeClr val="tx1"/>
                </a:solidFill>
                <a:latin typeface="Georgia" panose="02040502050405020303" pitchFamily="18" charset="0"/>
                <a:ea typeface="ＭＳ Ｐゴシック" panose="020B0600070205080204" pitchFamily="34" charset="-128"/>
              </a:defRPr>
            </a:lvl3pPr>
            <a:lvl4pPr marL="1600200" indent="-228600">
              <a:defRPr>
                <a:solidFill>
                  <a:schemeClr val="tx1"/>
                </a:solidFill>
                <a:latin typeface="Georgia" panose="02040502050405020303" pitchFamily="18" charset="0"/>
                <a:ea typeface="ＭＳ Ｐゴシック" panose="020B0600070205080204" pitchFamily="34" charset="-128"/>
              </a:defRPr>
            </a:lvl4pPr>
            <a:lvl5pPr marL="2057400" indent="-228600">
              <a:defRPr>
                <a:solidFill>
                  <a:schemeClr val="tx1"/>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9pPr>
          </a:lstStyle>
          <a:p>
            <a:fld id="{CE96EB58-6C9E-D342-A1BA-C9F040355BDC}" type="slidenum">
              <a:rPr lang="en-US" altLang="en-US" smtClean="0">
                <a:latin typeface="Calibri" panose="020F0502020204030204" pitchFamily="34" charset="0"/>
              </a:rPr>
              <a:pPr/>
              <a:t>11</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Source: National Geographic’s “Beyond the Flood” documentary, 2016; greenscene.net</a:t>
            </a:r>
          </a:p>
          <a:p>
            <a:endParaRPr lang="en-US" dirty="0"/>
          </a:p>
        </p:txBody>
      </p:sp>
      <p:sp>
        <p:nvSpPr>
          <p:cNvPr id="4" name="Slide Number Placeholder 3"/>
          <p:cNvSpPr>
            <a:spLocks noGrp="1"/>
          </p:cNvSpPr>
          <p:nvPr>
            <p:ph type="sldNum" sz="quarter" idx="5"/>
          </p:nvPr>
        </p:nvSpPr>
        <p:spPr/>
        <p:txBody>
          <a:bodyPr/>
          <a:lstStyle/>
          <a:p>
            <a:pPr>
              <a:defRPr/>
            </a:pPr>
            <a:fld id="{351045D9-9454-44D6-9661-555DFC0E4E15}" type="slidenum">
              <a:rPr lang="en-US" smtClean="0"/>
              <a:pPr>
                <a:defRPr/>
              </a:pPr>
              <a:t>12</a:t>
            </a:fld>
            <a:endParaRPr lang="en-US"/>
          </a:p>
        </p:txBody>
      </p:sp>
    </p:spTree>
    <p:extLst>
      <p:ext uri="{BB962C8B-B14F-4D97-AF65-F5344CB8AC3E}">
        <p14:creationId xmlns:p14="http://schemas.microsoft.com/office/powerpoint/2010/main" val="1649199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831D2A1-5871-438C-AAC5-5FD10ED19566}" type="slidenum">
              <a:rPr lang="en-US" smtClean="0"/>
              <a:pPr/>
              <a:t>14</a:t>
            </a:fld>
            <a:endParaRPr lang="en-US"/>
          </a:p>
        </p:txBody>
      </p:sp>
      <p:sp>
        <p:nvSpPr>
          <p:cNvPr id="73731" name="Rectangle 2"/>
          <p:cNvSpPr>
            <a:spLocks noGrp="1" noRot="1" noChangeAspect="1" noChangeArrowheads="1" noTextEdit="1"/>
          </p:cNvSpPr>
          <p:nvPr>
            <p:ph type="sldImg"/>
          </p:nvPr>
        </p:nvSpPr>
        <p:spPr>
          <a:xfrm>
            <a:off x="360363" y="690563"/>
            <a:ext cx="6137275" cy="3452812"/>
          </a:xfrm>
          <a:ln/>
        </p:spPr>
      </p:sp>
      <p:sp>
        <p:nvSpPr>
          <p:cNvPr id="73732" name="Rectangle 3"/>
          <p:cNvSpPr>
            <a:spLocks noGrp="1" noChangeArrowheads="1"/>
          </p:cNvSpPr>
          <p:nvPr>
            <p:ph type="body" idx="1"/>
          </p:nvPr>
        </p:nvSpPr>
        <p:spPr>
          <a:noFill/>
          <a:ln/>
        </p:spPr>
        <p:txBody>
          <a:bodyPr/>
          <a:lstStyle/>
          <a:p>
            <a:pPr eaLnBrk="1" hangingPunct="1"/>
            <a:r>
              <a:rPr lang="en-US" dirty="0">
                <a:latin typeface="Arial" pitchFamily="34" charset="0"/>
              </a:rPr>
              <a:t>Source: FAO Statistical Database</a:t>
            </a:r>
          </a:p>
          <a:p>
            <a:pPr eaLnBrk="1" hangingPunct="1"/>
            <a:r>
              <a:rPr lang="en-US" dirty="0">
                <a:latin typeface="Arial" pitchFamily="34" charset="0"/>
              </a:rPr>
              <a:t>https://www.pewresearch.org/fact-tank/2019/07/10/for-world-population-day-a-look-at-the-countries-with-the-biggest-projected-gains-and-losses-by-2100/</a:t>
            </a:r>
          </a:p>
          <a:p>
            <a:pPr eaLnBrk="1" hangingPunct="1"/>
            <a:endParaRPr lang="en-US" dirty="0">
              <a:latin typeface="Arial" pitchFamily="34" charset="0"/>
            </a:endParaRPr>
          </a:p>
        </p:txBody>
      </p:sp>
    </p:spTree>
    <p:extLst>
      <p:ext uri="{BB962C8B-B14F-4D97-AF65-F5344CB8AC3E}">
        <p14:creationId xmlns:p14="http://schemas.microsoft.com/office/powerpoint/2010/main" val="4050682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Crude birth rate. This map shows births per thousand population per year.</a:t>
            </a:r>
          </a:p>
          <a:p>
            <a:r>
              <a:rPr lang="en-US" dirty="0"/>
              <a:t>(Data source: Population Reference Bureau).</a:t>
            </a:r>
          </a:p>
          <a:p>
            <a:endParaRPr lang="en-US" dirty="0"/>
          </a:p>
        </p:txBody>
      </p:sp>
      <p:sp>
        <p:nvSpPr>
          <p:cNvPr id="4" name="Slide Number Placeholder 3"/>
          <p:cNvSpPr>
            <a:spLocks noGrp="1"/>
          </p:cNvSpPr>
          <p:nvPr>
            <p:ph type="sldNum" sz="quarter" idx="5"/>
          </p:nvPr>
        </p:nvSpPr>
        <p:spPr/>
        <p:txBody>
          <a:bodyPr/>
          <a:lstStyle/>
          <a:p>
            <a:pPr>
              <a:defRPr/>
            </a:pPr>
            <a:fld id="{351045D9-9454-44D6-9661-555DFC0E4E15}" type="slidenum">
              <a:rPr lang="en-US" smtClean="0"/>
              <a:pPr>
                <a:defRPr/>
              </a:pPr>
              <a:t>17</a:t>
            </a:fld>
            <a:endParaRPr lang="en-US"/>
          </a:p>
        </p:txBody>
      </p:sp>
    </p:spTree>
    <p:extLst>
      <p:ext uri="{BB962C8B-B14F-4D97-AF65-F5344CB8AC3E}">
        <p14:creationId xmlns:p14="http://schemas.microsoft.com/office/powerpoint/2010/main" val="4097641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 name="Freeform 3"/>
          <p:cNvSpPr>
            <a:spLocks/>
          </p:cNvSpPr>
          <p:nvPr/>
        </p:nvSpPr>
        <p:spPr bwMode="auto">
          <a:xfrm>
            <a:off x="5526618" y="-3175"/>
            <a:ext cx="1037167" cy="1462088"/>
          </a:xfrm>
          <a:custGeom>
            <a:avLst/>
            <a:gdLst/>
            <a:ahLst/>
            <a:cxnLst>
              <a:cxn ang="0">
                <a:pos x="34" y="0"/>
              </a:cxn>
              <a:cxn ang="0">
                <a:pos x="490" y="0"/>
              </a:cxn>
              <a:cxn ang="0">
                <a:pos x="140" y="921"/>
              </a:cxn>
              <a:cxn ang="0">
                <a:pos x="0" y="921"/>
              </a:cxn>
              <a:cxn ang="0">
                <a:pos x="34" y="0"/>
              </a:cxn>
            </a:cxnLst>
            <a:rect l="0" t="0" r="r" b="b"/>
            <a:pathLst>
              <a:path w="490" h="921">
                <a:moveTo>
                  <a:pt x="34" y="0"/>
                </a:moveTo>
                <a:lnTo>
                  <a:pt x="490" y="0"/>
                </a:lnTo>
                <a:lnTo>
                  <a:pt x="140" y="921"/>
                </a:lnTo>
                <a:lnTo>
                  <a:pt x="0" y="921"/>
                </a:lnTo>
                <a:lnTo>
                  <a:pt x="34" y="0"/>
                </a:lnTo>
                <a:close/>
              </a:path>
            </a:pathLst>
          </a:custGeom>
          <a:solidFill>
            <a:schemeClr val="accent3"/>
          </a:solidFill>
          <a:ln w="9525">
            <a:noFill/>
            <a:round/>
            <a:headEnd/>
            <a:tailEnd/>
          </a:ln>
          <a:effectLst/>
        </p:spPr>
        <p:txBody>
          <a:bodyPr/>
          <a:lstStyle/>
          <a:p>
            <a:pPr>
              <a:defRPr/>
            </a:pPr>
            <a:endParaRPr lang="en-US"/>
          </a:p>
        </p:txBody>
      </p:sp>
      <p:pic>
        <p:nvPicPr>
          <p:cNvPr id="5" name="Picture 5" descr="world_cover_left"/>
          <p:cNvPicPr>
            <a:picLocks noChangeAspect="1" noChangeArrowheads="1"/>
          </p:cNvPicPr>
          <p:nvPr userDrawn="1"/>
        </p:nvPicPr>
        <p:blipFill>
          <a:blip r:embed="rId2" cstate="screen">
            <a:duotone>
              <a:schemeClr val="bg2">
                <a:shade val="45000"/>
                <a:satMod val="135000"/>
              </a:schemeClr>
              <a:prstClr val="white"/>
            </a:duotone>
            <a:lum bright="10000"/>
          </a:blip>
          <a:srcRect/>
          <a:stretch>
            <a:fillRect/>
          </a:stretch>
        </p:blipFill>
        <p:spPr bwMode="auto">
          <a:xfrm>
            <a:off x="8850489" y="92515"/>
            <a:ext cx="3341512" cy="6761952"/>
          </a:xfrm>
          <a:prstGeom prst="rect">
            <a:avLst/>
          </a:prstGeom>
          <a:noFill/>
        </p:spPr>
      </p:pic>
      <p:sp>
        <p:nvSpPr>
          <p:cNvPr id="7" name="Rectangle 5"/>
          <p:cNvSpPr>
            <a:spLocks noChangeArrowheads="1"/>
          </p:cNvSpPr>
          <p:nvPr/>
        </p:nvSpPr>
        <p:spPr bwMode="auto">
          <a:xfrm>
            <a:off x="-8467" y="-1588"/>
            <a:ext cx="5689600" cy="1460501"/>
          </a:xfrm>
          <a:prstGeom prst="rect">
            <a:avLst/>
          </a:prstGeom>
          <a:solidFill>
            <a:schemeClr val="accent3"/>
          </a:solidFill>
          <a:ln w="9525">
            <a:noFill/>
            <a:miter lim="800000"/>
            <a:headEnd/>
            <a:tailEnd/>
          </a:ln>
          <a:effectLst/>
        </p:spPr>
        <p:txBody>
          <a:bodyPr wrap="none" anchor="ctr"/>
          <a:lstStyle/>
          <a:p>
            <a:pPr>
              <a:defRPr/>
            </a:pPr>
            <a:endParaRPr lang="en-US"/>
          </a:p>
        </p:txBody>
      </p:sp>
      <p:sp>
        <p:nvSpPr>
          <p:cNvPr id="21" name="Rectangle 9"/>
          <p:cNvSpPr>
            <a:spLocks noChangeArrowheads="1"/>
          </p:cNvSpPr>
          <p:nvPr userDrawn="1"/>
        </p:nvSpPr>
        <p:spPr bwMode="auto">
          <a:xfrm>
            <a:off x="-12700" y="152400"/>
            <a:ext cx="10363200" cy="1143000"/>
          </a:xfrm>
          <a:prstGeom prst="rect">
            <a:avLst/>
          </a:prstGeom>
          <a:solidFill>
            <a:schemeClr val="accent2">
              <a:lumMod val="50000"/>
            </a:schemeClr>
          </a:solidFill>
          <a:ln w="9525">
            <a:noFill/>
            <a:miter lim="800000"/>
            <a:headEnd/>
            <a:tailEnd/>
          </a:ln>
          <a:effectLst/>
        </p:spPr>
        <p:txBody>
          <a:bodyPr wrap="none" anchor="ctr"/>
          <a:lstStyle/>
          <a:p>
            <a:pPr>
              <a:defRPr/>
            </a:pPr>
            <a:endParaRPr lang="en-US" dirty="0">
              <a:cs typeface="+mn-cs"/>
            </a:endParaRPr>
          </a:p>
        </p:txBody>
      </p:sp>
      <p:sp>
        <p:nvSpPr>
          <p:cNvPr id="9" name="Rectangle 4"/>
          <p:cNvSpPr>
            <a:spLocks noChangeArrowheads="1"/>
          </p:cNvSpPr>
          <p:nvPr/>
        </p:nvSpPr>
        <p:spPr bwMode="auto">
          <a:xfrm>
            <a:off x="-10584" y="1447800"/>
            <a:ext cx="2252135" cy="4953000"/>
          </a:xfrm>
          <a:prstGeom prst="rect">
            <a:avLst/>
          </a:prstGeom>
          <a:gradFill rotWithShape="1">
            <a:gsLst>
              <a:gs pos="0">
                <a:schemeClr val="accent2">
                  <a:lumMod val="75000"/>
                </a:schemeClr>
              </a:gs>
              <a:gs pos="100000">
                <a:srgbClr val="FFFFFF">
                  <a:alpha val="0"/>
                </a:srgbClr>
              </a:gs>
            </a:gsLst>
            <a:lin ang="5400000" scaled="1"/>
          </a:gradFill>
          <a:ln w="9525">
            <a:noFill/>
            <a:miter lim="800000"/>
            <a:headEnd/>
            <a:tailEnd/>
          </a:ln>
          <a:effectLst/>
        </p:spPr>
        <p:txBody>
          <a:bodyPr wrap="none" anchor="ctr"/>
          <a:lstStyle/>
          <a:p>
            <a:pPr>
              <a:defRPr/>
            </a:pPr>
            <a:endParaRPr lang="en-US"/>
          </a:p>
        </p:txBody>
      </p:sp>
      <p:sp>
        <p:nvSpPr>
          <p:cNvPr id="10" name="Freeform 9"/>
          <p:cNvSpPr>
            <a:spLocks/>
          </p:cNvSpPr>
          <p:nvPr/>
        </p:nvSpPr>
        <p:spPr bwMode="auto">
          <a:xfrm>
            <a:off x="-8467" y="1451874"/>
            <a:ext cx="651933" cy="1422400"/>
          </a:xfrm>
          <a:custGeom>
            <a:avLst/>
            <a:gdLst/>
            <a:ahLst/>
            <a:cxnLst>
              <a:cxn ang="0">
                <a:pos x="1" y="0"/>
              </a:cxn>
              <a:cxn ang="0">
                <a:pos x="347" y="0"/>
              </a:cxn>
              <a:cxn ang="0">
                <a:pos x="0" y="1008"/>
              </a:cxn>
              <a:cxn ang="0">
                <a:pos x="1" y="0"/>
              </a:cxn>
            </a:cxnLst>
            <a:rect l="0" t="0" r="r" b="b"/>
            <a:pathLst>
              <a:path w="347" h="1008">
                <a:moveTo>
                  <a:pt x="1" y="0"/>
                </a:moveTo>
                <a:lnTo>
                  <a:pt x="347" y="0"/>
                </a:lnTo>
                <a:lnTo>
                  <a:pt x="0" y="1008"/>
                </a:lnTo>
                <a:lnTo>
                  <a:pt x="1" y="0"/>
                </a:lnTo>
                <a:close/>
              </a:path>
            </a:pathLst>
          </a:custGeom>
          <a:solidFill>
            <a:schemeClr val="accent2"/>
          </a:solidFill>
          <a:ln w="9525">
            <a:noFill/>
            <a:round/>
            <a:headEnd/>
            <a:tailEnd/>
          </a:ln>
          <a:effectLst/>
        </p:spPr>
        <p:txBody>
          <a:bodyPr/>
          <a:lstStyle/>
          <a:p>
            <a:pPr>
              <a:defRPr/>
            </a:pPr>
            <a:endParaRPr lang="en-US"/>
          </a:p>
        </p:txBody>
      </p:sp>
      <p:sp>
        <p:nvSpPr>
          <p:cNvPr id="11" name="Freeform 10"/>
          <p:cNvSpPr>
            <a:spLocks/>
          </p:cNvSpPr>
          <p:nvPr/>
        </p:nvSpPr>
        <p:spPr bwMode="auto">
          <a:xfrm>
            <a:off x="-12699" y="-4763"/>
            <a:ext cx="1318684" cy="157163"/>
          </a:xfrm>
          <a:custGeom>
            <a:avLst/>
            <a:gdLst/>
            <a:ahLst/>
            <a:cxnLst>
              <a:cxn ang="0">
                <a:pos x="0" y="0"/>
              </a:cxn>
              <a:cxn ang="0">
                <a:pos x="623" y="0"/>
              </a:cxn>
              <a:cxn ang="0">
                <a:pos x="584" y="99"/>
              </a:cxn>
              <a:cxn ang="0">
                <a:pos x="0" y="99"/>
              </a:cxn>
              <a:cxn ang="0">
                <a:pos x="0" y="0"/>
              </a:cxn>
            </a:cxnLst>
            <a:rect l="0" t="0" r="r" b="b"/>
            <a:pathLst>
              <a:path w="623" h="99">
                <a:moveTo>
                  <a:pt x="0" y="0"/>
                </a:moveTo>
                <a:lnTo>
                  <a:pt x="623" y="0"/>
                </a:lnTo>
                <a:lnTo>
                  <a:pt x="584" y="99"/>
                </a:lnTo>
                <a:lnTo>
                  <a:pt x="0" y="99"/>
                </a:lnTo>
                <a:lnTo>
                  <a:pt x="0" y="0"/>
                </a:lnTo>
                <a:close/>
              </a:path>
            </a:pathLst>
          </a:custGeom>
          <a:solidFill>
            <a:schemeClr val="accent2"/>
          </a:solidFill>
          <a:ln w="9525">
            <a:noFill/>
            <a:round/>
            <a:headEnd/>
            <a:tailEnd/>
          </a:ln>
          <a:effectLst/>
        </p:spPr>
        <p:txBody>
          <a:bodyPr/>
          <a:lstStyle/>
          <a:p>
            <a:pPr>
              <a:defRPr/>
            </a:pPr>
            <a:endParaRPr lang="en-US"/>
          </a:p>
        </p:txBody>
      </p:sp>
      <p:sp>
        <p:nvSpPr>
          <p:cNvPr id="12" name="Rectangle 13"/>
          <p:cNvSpPr>
            <a:spLocks noChangeArrowheads="1"/>
          </p:cNvSpPr>
          <p:nvPr/>
        </p:nvSpPr>
        <p:spPr bwMode="auto">
          <a:xfrm>
            <a:off x="1822451" y="317500"/>
            <a:ext cx="3103735" cy="400110"/>
          </a:xfrm>
          <a:prstGeom prst="rect">
            <a:avLst/>
          </a:prstGeom>
          <a:noFill/>
          <a:ln w="9525">
            <a:noFill/>
            <a:miter lim="800000"/>
            <a:headEnd/>
            <a:tailEnd/>
          </a:ln>
          <a:effectLst/>
        </p:spPr>
        <p:txBody>
          <a:bodyPr wrap="none">
            <a:spAutoFit/>
          </a:bodyPr>
          <a:lstStyle/>
          <a:p>
            <a:pPr eaLnBrk="0" hangingPunct="0">
              <a:defRPr/>
            </a:pPr>
            <a:r>
              <a:rPr lang="en-US" sz="2000" b="1" dirty="0">
                <a:solidFill>
                  <a:srgbClr val="FFFF99"/>
                </a:solidFill>
                <a:effectLst/>
                <a:latin typeface="Arial Narrow" panose="020B0606020202030204" pitchFamily="34" charset="0"/>
                <a:cs typeface="Calibri" pitchFamily="34" charset="0"/>
              </a:rPr>
              <a:t>GEOG 2 – Human Geography</a:t>
            </a:r>
          </a:p>
        </p:txBody>
      </p:sp>
      <p:sp>
        <p:nvSpPr>
          <p:cNvPr id="13" name="Rectangle 14"/>
          <p:cNvSpPr>
            <a:spLocks noChangeArrowheads="1"/>
          </p:cNvSpPr>
          <p:nvPr userDrawn="1"/>
        </p:nvSpPr>
        <p:spPr bwMode="auto">
          <a:xfrm>
            <a:off x="1822451" y="777875"/>
            <a:ext cx="2918171" cy="338554"/>
          </a:xfrm>
          <a:prstGeom prst="rect">
            <a:avLst/>
          </a:prstGeom>
          <a:noFill/>
          <a:ln w="9525">
            <a:noFill/>
            <a:miter lim="800000"/>
            <a:headEnd/>
            <a:tailEnd/>
          </a:ln>
          <a:effectLst/>
        </p:spPr>
        <p:txBody>
          <a:bodyPr wrap="none">
            <a:spAutoFit/>
          </a:bodyPr>
          <a:lstStyle/>
          <a:p>
            <a:pPr eaLnBrk="0" hangingPunct="0">
              <a:defRPr/>
            </a:pPr>
            <a:r>
              <a:rPr lang="en-US" sz="1600" b="1" dirty="0">
                <a:solidFill>
                  <a:srgbClr val="FFFF99"/>
                </a:solidFill>
                <a:effectLst/>
                <a:latin typeface="Arial Narrow" panose="020B0606020202030204" pitchFamily="34" charset="0"/>
                <a:cs typeface="Calibri" pitchFamily="34" charset="0"/>
              </a:rPr>
              <a:t>Professor: Dr. Jean-Paul Rodrigue</a:t>
            </a:r>
          </a:p>
        </p:txBody>
      </p:sp>
      <p:pic>
        <p:nvPicPr>
          <p:cNvPr id="14" name="Picture 15" descr="Hofstra_Shield"/>
          <p:cNvPicPr>
            <a:picLocks noChangeAspect="1" noChangeArrowheads="1"/>
          </p:cNvPicPr>
          <p:nvPr/>
        </p:nvPicPr>
        <p:blipFill>
          <a:blip r:embed="rId3" cstate="print"/>
          <a:srcRect/>
          <a:stretch>
            <a:fillRect/>
          </a:stretch>
        </p:blipFill>
        <p:spPr bwMode="auto">
          <a:xfrm>
            <a:off x="50047" y="232666"/>
            <a:ext cx="986408" cy="1018941"/>
          </a:xfrm>
          <a:prstGeom prst="rect">
            <a:avLst/>
          </a:prstGeom>
          <a:noFill/>
          <a:ln w="9525">
            <a:noFill/>
            <a:miter lim="800000"/>
            <a:headEnd/>
            <a:tailEnd/>
          </a:ln>
        </p:spPr>
      </p:pic>
      <p:sp>
        <p:nvSpPr>
          <p:cNvPr id="15" name="Rectangle 22"/>
          <p:cNvSpPr>
            <a:spLocks noChangeArrowheads="1"/>
          </p:cNvSpPr>
          <p:nvPr/>
        </p:nvSpPr>
        <p:spPr bwMode="auto">
          <a:xfrm>
            <a:off x="0" y="6400800"/>
            <a:ext cx="12192000" cy="457200"/>
          </a:xfrm>
          <a:prstGeom prst="rect">
            <a:avLst/>
          </a:prstGeom>
          <a:gradFill rotWithShape="1">
            <a:gsLst>
              <a:gs pos="0">
                <a:srgbClr val="FFFFFF"/>
              </a:gs>
              <a:gs pos="100000">
                <a:srgbClr val="92D050">
                  <a:alpha val="75000"/>
                </a:srgbClr>
              </a:gs>
            </a:gsLst>
            <a:lin ang="0" scaled="1"/>
          </a:gradFill>
          <a:ln w="9525">
            <a:noFill/>
            <a:miter lim="800000"/>
            <a:headEnd/>
            <a:tailEnd/>
          </a:ln>
          <a:effectLst/>
        </p:spPr>
        <p:txBody>
          <a:bodyPr wrap="none" anchor="ctr"/>
          <a:lstStyle/>
          <a:p>
            <a:pPr>
              <a:defRPr/>
            </a:pPr>
            <a:endParaRPr lang="en-US"/>
          </a:p>
        </p:txBody>
      </p:sp>
      <p:sp>
        <p:nvSpPr>
          <p:cNvPr id="16" name="Text Box 25"/>
          <p:cNvSpPr txBox="1">
            <a:spLocks noChangeArrowheads="1"/>
          </p:cNvSpPr>
          <p:nvPr/>
        </p:nvSpPr>
        <p:spPr bwMode="auto">
          <a:xfrm>
            <a:off x="165101" y="6502401"/>
            <a:ext cx="6107826" cy="246221"/>
          </a:xfrm>
          <a:prstGeom prst="rect">
            <a:avLst/>
          </a:prstGeom>
          <a:noFill/>
          <a:ln w="9525">
            <a:noFill/>
            <a:miter lim="800000"/>
            <a:headEnd/>
            <a:tailEnd/>
          </a:ln>
          <a:effectLst/>
        </p:spPr>
        <p:txBody>
          <a:bodyPr wrap="none" lIns="0" tIns="0" rIns="0" bIns="0">
            <a:spAutoFit/>
          </a:bodyPr>
          <a:lstStyle/>
          <a:p>
            <a:pPr>
              <a:defRPr/>
            </a:pPr>
            <a:r>
              <a:rPr lang="en-US" sz="1600" b="1" i="1" dirty="0">
                <a:solidFill>
                  <a:srgbClr val="008000"/>
                </a:solidFill>
              </a:rPr>
              <a:t>Hofstra University, Department of Global Studies &amp; Geography</a:t>
            </a:r>
          </a:p>
        </p:txBody>
      </p:sp>
      <p:sp>
        <p:nvSpPr>
          <p:cNvPr id="18" name="Rectangle 22"/>
          <p:cNvSpPr>
            <a:spLocks noChangeArrowheads="1"/>
          </p:cNvSpPr>
          <p:nvPr/>
        </p:nvSpPr>
        <p:spPr bwMode="auto">
          <a:xfrm>
            <a:off x="0" y="6400800"/>
            <a:ext cx="12192000" cy="457200"/>
          </a:xfrm>
          <a:prstGeom prst="rect">
            <a:avLst/>
          </a:prstGeom>
          <a:gradFill rotWithShape="1">
            <a:gsLst>
              <a:gs pos="0">
                <a:srgbClr val="FFFFFF"/>
              </a:gs>
              <a:gs pos="100000">
                <a:srgbClr val="CC9900"/>
              </a:gs>
            </a:gsLst>
            <a:lin ang="0" scaled="1"/>
          </a:gradFill>
          <a:ln w="9525">
            <a:noFill/>
            <a:miter lim="800000"/>
            <a:headEnd/>
            <a:tailEnd/>
          </a:ln>
          <a:effectLst/>
        </p:spPr>
        <p:txBody>
          <a:bodyPr wrap="none" anchor="ctr"/>
          <a:lstStyle/>
          <a:p>
            <a:pPr>
              <a:defRPr/>
            </a:pPr>
            <a:endParaRPr lang="en-US"/>
          </a:p>
        </p:txBody>
      </p:sp>
      <p:sp>
        <p:nvSpPr>
          <p:cNvPr id="19" name="Text Box 25"/>
          <p:cNvSpPr txBox="1">
            <a:spLocks noChangeArrowheads="1"/>
          </p:cNvSpPr>
          <p:nvPr/>
        </p:nvSpPr>
        <p:spPr bwMode="auto">
          <a:xfrm>
            <a:off x="165101" y="6502401"/>
            <a:ext cx="6107826" cy="246221"/>
          </a:xfrm>
          <a:prstGeom prst="rect">
            <a:avLst/>
          </a:prstGeom>
          <a:noFill/>
          <a:ln w="9525">
            <a:noFill/>
            <a:miter lim="800000"/>
            <a:headEnd/>
            <a:tailEnd/>
          </a:ln>
          <a:effectLst/>
        </p:spPr>
        <p:txBody>
          <a:bodyPr wrap="none" lIns="0" tIns="0" rIns="0" bIns="0">
            <a:spAutoFit/>
          </a:bodyPr>
          <a:lstStyle/>
          <a:p>
            <a:pPr>
              <a:defRPr/>
            </a:pPr>
            <a:r>
              <a:rPr lang="en-US" sz="1600" b="1" i="1" dirty="0">
                <a:solidFill>
                  <a:schemeClr val="accent2">
                    <a:lumMod val="50000"/>
                  </a:schemeClr>
                </a:solidFill>
              </a:rPr>
              <a:t>Hofstra University, Department of Global Studies &amp; Geography</a:t>
            </a:r>
          </a:p>
        </p:txBody>
      </p:sp>
      <p:sp>
        <p:nvSpPr>
          <p:cNvPr id="428043" name="Rectangle 11"/>
          <p:cNvSpPr>
            <a:spLocks noGrp="1" noChangeArrowheads="1"/>
          </p:cNvSpPr>
          <p:nvPr>
            <p:ph type="ctrTitle"/>
          </p:nvPr>
        </p:nvSpPr>
        <p:spPr>
          <a:xfrm>
            <a:off x="2269068" y="1501776"/>
            <a:ext cx="9478433" cy="1470025"/>
          </a:xfrm>
        </p:spPr>
        <p:txBody>
          <a:bodyPr/>
          <a:lstStyle>
            <a:lvl1pPr>
              <a:defRPr sz="3600"/>
            </a:lvl1pPr>
          </a:lstStyle>
          <a:p>
            <a:r>
              <a:rPr lang="en-US"/>
              <a:t>Click to edit Master title style</a:t>
            </a:r>
          </a:p>
        </p:txBody>
      </p:sp>
      <p:sp>
        <p:nvSpPr>
          <p:cNvPr id="428044" name="Rectangle 12"/>
          <p:cNvSpPr>
            <a:spLocks noGrp="1" noChangeArrowheads="1"/>
          </p:cNvSpPr>
          <p:nvPr>
            <p:ph type="subTitle" idx="1"/>
          </p:nvPr>
        </p:nvSpPr>
        <p:spPr>
          <a:xfrm>
            <a:off x="2269068" y="3200400"/>
            <a:ext cx="9478433" cy="2971800"/>
          </a:xfrm>
        </p:spPr>
        <p:txBody>
          <a:bodyPr/>
          <a:lstStyle>
            <a:lvl1pPr marL="0" indent="0">
              <a:buFont typeface="Arial Narrow" pitchFamily="34" charset="0"/>
              <a:buNone/>
              <a:defRPr>
                <a:latin typeface="Arial Narrow" panose="020B0606020202030204" pitchFamily="34" charset="0"/>
              </a:defRPr>
            </a:lvl1pPr>
          </a:lstStyle>
          <a:p>
            <a:r>
              <a:rPr lang="en-US"/>
              <a:t>Click to edit Master subtitle style</a:t>
            </a:r>
          </a:p>
        </p:txBody>
      </p:sp>
      <p:sp>
        <p:nvSpPr>
          <p:cNvPr id="23" name="Rectangle 22"/>
          <p:cNvSpPr>
            <a:spLocks noChangeArrowheads="1"/>
          </p:cNvSpPr>
          <p:nvPr userDrawn="1"/>
        </p:nvSpPr>
        <p:spPr bwMode="auto">
          <a:xfrm>
            <a:off x="0" y="6400800"/>
            <a:ext cx="12192000" cy="457200"/>
          </a:xfrm>
          <a:prstGeom prst="rect">
            <a:avLst/>
          </a:prstGeom>
          <a:gradFill rotWithShape="1">
            <a:gsLst>
              <a:gs pos="0">
                <a:srgbClr val="FFFFFF"/>
              </a:gs>
              <a:gs pos="100000">
                <a:schemeClr val="accent2">
                  <a:lumMod val="75000"/>
                </a:schemeClr>
              </a:gs>
            </a:gsLst>
            <a:lin ang="0" scaled="1"/>
          </a:gradFill>
          <a:ln w="9525">
            <a:noFill/>
            <a:miter lim="800000"/>
            <a:headEnd/>
            <a:tailEnd/>
          </a:ln>
          <a:effectLst/>
        </p:spPr>
        <p:txBody>
          <a:bodyPr wrap="none" anchor="ctr"/>
          <a:lstStyle/>
          <a:p>
            <a:pPr>
              <a:defRPr/>
            </a:pPr>
            <a:endParaRPr lang="en-US"/>
          </a:p>
        </p:txBody>
      </p:sp>
      <p:sp>
        <p:nvSpPr>
          <p:cNvPr id="24" name="Text Box 25"/>
          <p:cNvSpPr txBox="1">
            <a:spLocks noChangeArrowheads="1"/>
          </p:cNvSpPr>
          <p:nvPr userDrawn="1"/>
        </p:nvSpPr>
        <p:spPr bwMode="auto">
          <a:xfrm>
            <a:off x="165100" y="6502401"/>
            <a:ext cx="4984506" cy="246221"/>
          </a:xfrm>
          <a:prstGeom prst="rect">
            <a:avLst/>
          </a:prstGeom>
          <a:noFill/>
          <a:ln w="9525">
            <a:noFill/>
            <a:miter lim="800000"/>
            <a:headEnd/>
            <a:tailEnd/>
          </a:ln>
          <a:effectLst/>
        </p:spPr>
        <p:txBody>
          <a:bodyPr wrap="none" lIns="0" tIns="0" rIns="0" bIns="0">
            <a:spAutoFit/>
          </a:bodyPr>
          <a:lstStyle/>
          <a:p>
            <a:pPr>
              <a:defRPr/>
            </a:pPr>
            <a:r>
              <a:rPr lang="en-US" sz="1600" b="1" i="1" dirty="0">
                <a:solidFill>
                  <a:schemeClr val="accent2">
                    <a:lumMod val="50000"/>
                  </a:schemeClr>
                </a:solidFill>
                <a:latin typeface="Arial Narrow" panose="020B0606020202030204" pitchFamily="34" charset="0"/>
                <a:cs typeface="Calibri" pitchFamily="34" charset="0"/>
              </a:rPr>
              <a:t>Hofstra University, Department of Global Studies &amp; Geography</a:t>
            </a:r>
          </a:p>
        </p:txBody>
      </p:sp>
      <p:sp>
        <p:nvSpPr>
          <p:cNvPr id="22" name="Freeform 16"/>
          <p:cNvSpPr>
            <a:spLocks/>
          </p:cNvSpPr>
          <p:nvPr userDrawn="1"/>
        </p:nvSpPr>
        <p:spPr bwMode="auto">
          <a:xfrm>
            <a:off x="10153651" y="152400"/>
            <a:ext cx="920749" cy="1143000"/>
          </a:xfrm>
          <a:custGeom>
            <a:avLst/>
            <a:gdLst/>
            <a:ahLst/>
            <a:cxnLst>
              <a:cxn ang="0">
                <a:pos x="59" y="0"/>
              </a:cxn>
              <a:cxn ang="0">
                <a:pos x="435" y="1"/>
              </a:cxn>
              <a:cxn ang="0">
                <a:pos x="158" y="720"/>
              </a:cxn>
              <a:cxn ang="0">
                <a:pos x="0" y="719"/>
              </a:cxn>
              <a:cxn ang="0">
                <a:pos x="59" y="0"/>
              </a:cxn>
            </a:cxnLst>
            <a:rect l="0" t="0" r="r" b="b"/>
            <a:pathLst>
              <a:path w="435" h="720">
                <a:moveTo>
                  <a:pt x="59" y="0"/>
                </a:moveTo>
                <a:lnTo>
                  <a:pt x="435" y="1"/>
                </a:lnTo>
                <a:lnTo>
                  <a:pt x="158" y="720"/>
                </a:lnTo>
                <a:lnTo>
                  <a:pt x="0" y="719"/>
                </a:lnTo>
                <a:lnTo>
                  <a:pt x="59" y="0"/>
                </a:lnTo>
                <a:close/>
              </a:path>
            </a:pathLst>
          </a:custGeom>
          <a:solidFill>
            <a:schemeClr val="accent2">
              <a:lumMod val="50000"/>
            </a:schemeClr>
          </a:solidFill>
          <a:ln w="9525">
            <a:noFill/>
            <a:round/>
            <a:headEnd/>
            <a:tailEnd/>
          </a:ln>
          <a:effectLst/>
        </p:spPr>
        <p:txBody>
          <a:bodyPr/>
          <a:lstStyle/>
          <a:p>
            <a:pPr>
              <a:defRPr/>
            </a:pPr>
            <a:endParaRPr lang="en-US">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B3D545D3-F62C-4156-836F-74B321E3412E}"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6185" y="104775"/>
            <a:ext cx="2747433" cy="64976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651" y="104775"/>
            <a:ext cx="8043333" cy="6497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FC4922C2-E513-46BF-9B1B-7AA99689B8BE}"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39285" y="104775"/>
            <a:ext cx="10949516" cy="947738"/>
          </a:xfrm>
        </p:spPr>
        <p:txBody>
          <a:bodyPr/>
          <a:lstStyle/>
          <a:p>
            <a:r>
              <a:rPr lang="en-US"/>
              <a:t>Click to edit Master title style</a:t>
            </a:r>
          </a:p>
        </p:txBody>
      </p:sp>
      <p:sp>
        <p:nvSpPr>
          <p:cNvPr id="3" name="Content Placeholder 2"/>
          <p:cNvSpPr>
            <a:spLocks noGrp="1"/>
          </p:cNvSpPr>
          <p:nvPr>
            <p:ph sz="half" idx="1"/>
          </p:nvPr>
        </p:nvSpPr>
        <p:spPr>
          <a:xfrm>
            <a:off x="1009651" y="1311275"/>
            <a:ext cx="5395383" cy="529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08233" y="1311275"/>
            <a:ext cx="5395384" cy="529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6082FCDE-8050-4C6C-8FD5-FA9B15AB6AA3}" type="slidenum">
              <a:rPr lang="en-US" smtClean="0"/>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34533" y="152400"/>
            <a:ext cx="10854267" cy="1143000"/>
          </a:xfrm>
        </p:spPr>
        <p:txBody>
          <a:bodyPr/>
          <a:lstStyle/>
          <a:p>
            <a:r>
              <a:rPr lang="en-US"/>
              <a:t>Click to edit Master title style</a:t>
            </a:r>
          </a:p>
        </p:txBody>
      </p:sp>
      <p:sp>
        <p:nvSpPr>
          <p:cNvPr id="3" name="Chart Placeholder 2"/>
          <p:cNvSpPr>
            <a:spLocks noGrp="1"/>
          </p:cNvSpPr>
          <p:nvPr>
            <p:ph type="chart" sz="half" idx="1"/>
          </p:nvPr>
        </p:nvSpPr>
        <p:spPr>
          <a:xfrm>
            <a:off x="1132417" y="1447800"/>
            <a:ext cx="5334000" cy="5137150"/>
          </a:xfrm>
        </p:spPr>
        <p:txBody>
          <a:bodyPr/>
          <a:lstStyle/>
          <a:p>
            <a:pPr lvl="0"/>
            <a:endParaRPr lang="en-US" noProof="0"/>
          </a:p>
        </p:txBody>
      </p:sp>
      <p:sp>
        <p:nvSpPr>
          <p:cNvPr id="4" name="Text Placeholder 3"/>
          <p:cNvSpPr>
            <a:spLocks noGrp="1"/>
          </p:cNvSpPr>
          <p:nvPr>
            <p:ph type="body" sz="half" idx="2"/>
          </p:nvPr>
        </p:nvSpPr>
        <p:spPr>
          <a:xfrm>
            <a:off x="6669617" y="1447800"/>
            <a:ext cx="5334000" cy="5137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pPr>
              <a:defRPr/>
            </a:pPr>
            <a:fld id="{306B1B68-098E-4893-A30E-EA8306FA4A81}" type="slidenum">
              <a:rPr lang="en-US"/>
              <a:pPr>
                <a:defRPr/>
              </a:pPr>
              <a:t>‹#›</a:t>
            </a:fld>
            <a:endParaRPr lang="en-US"/>
          </a:p>
        </p:txBody>
      </p:sp>
    </p:spTree>
    <p:extLst>
      <p:ext uri="{BB962C8B-B14F-4D97-AF65-F5344CB8AC3E}">
        <p14:creationId xmlns:p14="http://schemas.microsoft.com/office/powerpoint/2010/main" val="1777229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accent1"/>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A83CF386-AE6C-4A54-8155-88D4E28BE216}"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7588" y="156894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09089" y="2941218"/>
            <a:ext cx="10363200" cy="3580353"/>
          </a:xfrm>
        </p:spPr>
        <p:txBody>
          <a:bodyPr anchor="t"/>
          <a:lstStyle>
            <a:lvl1pPr marL="0" indent="0">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B54B1F7B-FAAB-4F84-904D-05AA84E93C91}"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9651" y="1311275"/>
            <a:ext cx="5395383"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8233" y="1311275"/>
            <a:ext cx="5395384"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DD1513C1-3423-43A6-816C-04F7B35724A7}"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pPr>
              <a:defRPr/>
            </a:pPr>
            <a:fld id="{8BB28EA2-5A0F-47C0-A115-B79151559F8C}"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pPr>
              <a:defRPr/>
            </a:pPr>
            <a:fld id="{2A7FD1D1-6F11-4074-A3FE-A8F0AFFA5764}"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04BBEE2D-397F-430A-A30A-4F013D557FC4}"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39BA2888-C403-43AA-BC04-C3B08EAA8C30}"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7EB57F78-DF29-4421-BCF7-7AAD4E0F6591}"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5" descr="world_cover_left"/>
          <p:cNvPicPr>
            <a:picLocks noChangeAspect="1" noChangeArrowheads="1"/>
          </p:cNvPicPr>
          <p:nvPr/>
        </p:nvPicPr>
        <p:blipFill>
          <a:blip r:embed="rId15" cstate="screen">
            <a:duotone>
              <a:schemeClr val="bg2">
                <a:shade val="45000"/>
                <a:satMod val="135000"/>
              </a:schemeClr>
              <a:prstClr val="white"/>
            </a:duotone>
            <a:lum bright="20000"/>
            <a:extLst>
              <a:ext uri="{28A0092B-C50C-407E-A947-70E740481C1C}">
                <a14:useLocalDpi xmlns:a14="http://schemas.microsoft.com/office/drawing/2010/main"/>
              </a:ext>
            </a:extLst>
          </a:blip>
          <a:srcRect/>
          <a:stretch>
            <a:fillRect/>
          </a:stretch>
        </p:blipFill>
        <p:spPr bwMode="auto">
          <a:xfrm>
            <a:off x="10961511" y="1"/>
            <a:ext cx="1230489" cy="2571750"/>
          </a:xfrm>
          <a:prstGeom prst="rect">
            <a:avLst/>
          </a:prstGeom>
          <a:noFill/>
        </p:spPr>
      </p:pic>
      <p:sp>
        <p:nvSpPr>
          <p:cNvPr id="427010" name="Rectangle 2"/>
          <p:cNvSpPr>
            <a:spLocks noGrp="1" noChangeArrowheads="1"/>
          </p:cNvSpPr>
          <p:nvPr>
            <p:ph type="title"/>
          </p:nvPr>
        </p:nvSpPr>
        <p:spPr bwMode="auto">
          <a:xfrm>
            <a:off x="1039285" y="104775"/>
            <a:ext cx="10949516" cy="9477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1009651" y="1311275"/>
            <a:ext cx="10993967" cy="5291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7012" name="Rectangle 4"/>
          <p:cNvSpPr>
            <a:spLocks noGrp="1" noChangeArrowheads="1"/>
          </p:cNvSpPr>
          <p:nvPr>
            <p:ph type="sldNum" sz="quarter" idx="4"/>
          </p:nvPr>
        </p:nvSpPr>
        <p:spPr bwMode="auto">
          <a:xfrm>
            <a:off x="254000" y="6353175"/>
            <a:ext cx="508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mn-lt"/>
              </a:defRPr>
            </a:lvl1pPr>
          </a:lstStyle>
          <a:p>
            <a:pPr>
              <a:defRPr/>
            </a:pPr>
            <a:fld id="{6F47E4E5-B552-4C85-B840-B20155FD902B}" type="slidenum">
              <a:rPr lang="en-US" smtClean="0"/>
              <a:pPr>
                <a:defRPr/>
              </a:pPr>
              <a:t>‹#›</a:t>
            </a:fld>
            <a:endParaRPr lang="en-US"/>
          </a:p>
        </p:txBody>
      </p:sp>
      <p:sp>
        <p:nvSpPr>
          <p:cNvPr id="427014" name="Rectangle 6"/>
          <p:cNvSpPr>
            <a:spLocks noChangeArrowheads="1"/>
          </p:cNvSpPr>
          <p:nvPr/>
        </p:nvSpPr>
        <p:spPr bwMode="auto">
          <a:xfrm>
            <a:off x="-14817" y="-11113"/>
            <a:ext cx="1016001" cy="1447801"/>
          </a:xfrm>
          <a:prstGeom prst="rect">
            <a:avLst/>
          </a:prstGeom>
          <a:solidFill>
            <a:srgbClr val="92D050"/>
          </a:solidFill>
          <a:ln w="9525">
            <a:noFill/>
            <a:miter lim="800000"/>
            <a:headEnd/>
            <a:tailEnd/>
          </a:ln>
          <a:effectLst/>
        </p:spPr>
        <p:txBody>
          <a:bodyPr wrap="none" anchor="ctr"/>
          <a:lstStyle/>
          <a:p>
            <a:pPr>
              <a:defRPr/>
            </a:pPr>
            <a:endParaRPr lang="en-US"/>
          </a:p>
        </p:txBody>
      </p:sp>
      <p:sp>
        <p:nvSpPr>
          <p:cNvPr id="427015" name="Rectangle 7"/>
          <p:cNvSpPr>
            <a:spLocks noChangeArrowheads="1"/>
          </p:cNvSpPr>
          <p:nvPr/>
        </p:nvSpPr>
        <p:spPr bwMode="auto">
          <a:xfrm>
            <a:off x="-14817" y="1436688"/>
            <a:ext cx="1016001" cy="5421312"/>
          </a:xfrm>
          <a:prstGeom prst="rect">
            <a:avLst/>
          </a:prstGeom>
          <a:gradFill rotWithShape="1">
            <a:gsLst>
              <a:gs pos="0">
                <a:schemeClr val="accent2">
                  <a:lumMod val="75000"/>
                </a:schemeClr>
              </a:gs>
              <a:gs pos="100000">
                <a:srgbClr val="FFFFFF">
                  <a:alpha val="50999"/>
                </a:srgbClr>
              </a:gs>
            </a:gsLst>
            <a:lin ang="5400000" scaled="1"/>
          </a:gradFill>
          <a:ln w="9525">
            <a:noFill/>
            <a:miter lim="800000"/>
            <a:headEnd/>
            <a:tailEnd/>
          </a:ln>
          <a:effectLst/>
        </p:spPr>
        <p:txBody>
          <a:bodyPr wrap="none" anchor="ctr"/>
          <a:lstStyle/>
          <a:p>
            <a:pPr>
              <a:defRPr/>
            </a:pPr>
            <a:endParaRPr lang="en-US"/>
          </a:p>
        </p:txBody>
      </p:sp>
      <p:sp>
        <p:nvSpPr>
          <p:cNvPr id="427016" name="Rectangle 8"/>
          <p:cNvSpPr>
            <a:spLocks noChangeArrowheads="1"/>
          </p:cNvSpPr>
          <p:nvPr/>
        </p:nvSpPr>
        <p:spPr bwMode="auto">
          <a:xfrm>
            <a:off x="1909234" y="1054100"/>
            <a:ext cx="10282767" cy="241300"/>
          </a:xfrm>
          <a:prstGeom prst="rect">
            <a:avLst/>
          </a:prstGeom>
          <a:gradFill rotWithShape="1">
            <a:gsLst>
              <a:gs pos="0">
                <a:srgbClr val="FFFFFF">
                  <a:alpha val="50000"/>
                </a:srgbClr>
              </a:gs>
              <a:gs pos="100000">
                <a:schemeClr val="accent2">
                  <a:lumMod val="75000"/>
                </a:schemeClr>
              </a:gs>
            </a:gsLst>
            <a:lin ang="0" scaled="1"/>
          </a:gradFill>
          <a:ln w="9525">
            <a:noFill/>
            <a:miter lim="800000"/>
            <a:headEnd/>
            <a:tailEnd/>
          </a:ln>
          <a:effectLst/>
        </p:spPr>
        <p:txBody>
          <a:bodyPr wrap="none" anchor="ctr"/>
          <a:lstStyle/>
          <a:p>
            <a:pPr>
              <a:defRPr/>
            </a:pPr>
            <a:endParaRPr lang="en-US"/>
          </a:p>
        </p:txBody>
      </p:sp>
      <p:sp>
        <p:nvSpPr>
          <p:cNvPr id="427018" name="Text Box 10"/>
          <p:cNvSpPr txBox="1">
            <a:spLocks noChangeArrowheads="1"/>
          </p:cNvSpPr>
          <p:nvPr/>
        </p:nvSpPr>
        <p:spPr bwMode="auto">
          <a:xfrm>
            <a:off x="10439377" y="6653213"/>
            <a:ext cx="1197444" cy="153888"/>
          </a:xfrm>
          <a:prstGeom prst="rect">
            <a:avLst/>
          </a:prstGeom>
          <a:noFill/>
          <a:ln w="9525">
            <a:noFill/>
            <a:miter lim="800000"/>
            <a:headEnd/>
            <a:tailEnd/>
          </a:ln>
          <a:effectLst/>
        </p:spPr>
        <p:txBody>
          <a:bodyPr wrap="none" lIns="0" tIns="0" rIns="0" bIns="0">
            <a:spAutoFit/>
          </a:bodyPr>
          <a:lstStyle/>
          <a:p>
            <a:pPr>
              <a:defRPr/>
            </a:pPr>
            <a:r>
              <a:rPr lang="en-US" sz="1000" dirty="0">
                <a:latin typeface="Arial Narrow" panose="020B0606020202030204" pitchFamily="34" charset="0"/>
              </a:rPr>
              <a:t>© Dr. Jean-Paul Rodrigue</a:t>
            </a:r>
          </a:p>
        </p:txBody>
      </p:sp>
      <p:sp>
        <p:nvSpPr>
          <p:cNvPr id="13" name="Rectangle 6"/>
          <p:cNvSpPr>
            <a:spLocks noChangeArrowheads="1"/>
          </p:cNvSpPr>
          <p:nvPr/>
        </p:nvSpPr>
        <p:spPr bwMode="auto">
          <a:xfrm>
            <a:off x="-14817" y="-11113"/>
            <a:ext cx="1016001" cy="1447801"/>
          </a:xfrm>
          <a:prstGeom prst="rect">
            <a:avLst/>
          </a:prstGeom>
          <a:solidFill>
            <a:srgbClr val="CC6600"/>
          </a:solidFill>
          <a:ln w="9525">
            <a:noFill/>
            <a:miter lim="800000"/>
            <a:headEnd/>
            <a:tailEnd/>
          </a:ln>
          <a:effectLst/>
        </p:spPr>
        <p:txBody>
          <a:bodyPr wrap="none" anchor="ctr"/>
          <a:lstStyle/>
          <a:p>
            <a:pPr>
              <a:defRPr/>
            </a:pPr>
            <a:endParaRPr lang="en-US"/>
          </a:p>
        </p:txBody>
      </p:sp>
      <p:sp>
        <p:nvSpPr>
          <p:cNvPr id="16" name="Rectangle 6"/>
          <p:cNvSpPr>
            <a:spLocks noChangeArrowheads="1"/>
          </p:cNvSpPr>
          <p:nvPr userDrawn="1"/>
        </p:nvSpPr>
        <p:spPr bwMode="auto">
          <a:xfrm>
            <a:off x="-14817" y="-11113"/>
            <a:ext cx="1016001" cy="1447801"/>
          </a:xfrm>
          <a:prstGeom prst="rect">
            <a:avLst/>
          </a:prstGeom>
          <a:solidFill>
            <a:schemeClr val="accent2">
              <a:lumMod val="75000"/>
            </a:schemeClr>
          </a:solidFill>
          <a:ln w="9525">
            <a:no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Lst>
  <p:txStyles>
    <p:titleStyle>
      <a:lvl1pPr algn="l" rtl="0" eaLnBrk="1" fontAlgn="base" hangingPunct="1">
        <a:spcBef>
          <a:spcPct val="0"/>
        </a:spcBef>
        <a:spcAft>
          <a:spcPct val="0"/>
        </a:spcAft>
        <a:defRPr sz="2800" b="1">
          <a:solidFill>
            <a:schemeClr val="accent1">
              <a:lumMod val="50000"/>
            </a:schemeClr>
          </a:solidFill>
          <a:effectLst>
            <a:outerShdw blurRad="38100" dist="38100" dir="2700000" algn="tl">
              <a:srgbClr val="C0C0C0"/>
            </a:outerShdw>
          </a:effectLst>
          <a:latin typeface="Arial Narrow" panose="020B0606020202030204" pitchFamily="34" charset="0"/>
          <a:ea typeface="+mj-ea"/>
          <a:cs typeface="+mj-cs"/>
        </a:defRPr>
      </a:lvl1pPr>
      <a:lvl2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2pPr>
      <a:lvl3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3pPr>
      <a:lvl4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4pPr>
      <a:lvl5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5pPr>
      <a:lvl6pPr marL="4572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6pPr>
      <a:lvl7pPr marL="9144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7pPr>
      <a:lvl8pPr marL="13716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8pPr>
      <a:lvl9pPr marL="18288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9pPr>
    </p:titleStyle>
    <p:bodyStyle>
      <a:lvl1pPr marL="342900" indent="-342900" algn="l" rtl="0" eaLnBrk="1" fontAlgn="base" hangingPunct="1">
        <a:spcBef>
          <a:spcPct val="0"/>
        </a:spcBef>
        <a:spcAft>
          <a:spcPct val="0"/>
        </a:spcAft>
        <a:buClr>
          <a:schemeClr val="accent1"/>
        </a:buClr>
        <a:buFont typeface="Arial Narrow" pitchFamily="34" charset="0"/>
        <a:buChar char="■"/>
        <a:defRPr sz="2800" b="1">
          <a:solidFill>
            <a:srgbClr val="333333"/>
          </a:solidFill>
          <a:latin typeface="Arial Narrow" panose="020B0606020202030204" pitchFamily="34" charset="0"/>
          <a:ea typeface="+mn-ea"/>
          <a:cs typeface="Arial Narrow" panose="020B0606020202030204" pitchFamily="34" charset="0"/>
        </a:defRPr>
      </a:lvl1pPr>
      <a:lvl2pPr marL="742950" indent="-285750" algn="l" rtl="0" eaLnBrk="1" fontAlgn="base" hangingPunct="1">
        <a:spcBef>
          <a:spcPct val="0"/>
        </a:spcBef>
        <a:spcAft>
          <a:spcPct val="0"/>
        </a:spcAft>
        <a:buFont typeface="Arial" charset="0"/>
        <a:buChar char="•"/>
        <a:defRPr sz="2400">
          <a:solidFill>
            <a:srgbClr val="5F5F5F"/>
          </a:solidFill>
          <a:latin typeface="Arial Narrow" panose="020B0606020202030204" pitchFamily="34" charset="0"/>
          <a:cs typeface="Arial Narrow" panose="020B0606020202030204" pitchFamily="34" charset="0"/>
        </a:defRPr>
      </a:lvl2pPr>
      <a:lvl3pPr marL="1143000" indent="-228600" algn="l" rtl="0" eaLnBrk="1" fontAlgn="base" hangingPunct="1">
        <a:spcBef>
          <a:spcPct val="0"/>
        </a:spcBef>
        <a:spcAft>
          <a:spcPct val="0"/>
        </a:spcAft>
        <a:buChar char="•"/>
        <a:defRPr sz="2000">
          <a:solidFill>
            <a:srgbClr val="5F5F5F"/>
          </a:solidFill>
          <a:latin typeface="Arial Narrow" panose="020B0606020202030204" pitchFamily="34" charset="0"/>
          <a:cs typeface="Arial Narrow" panose="020B0606020202030204" pitchFamily="34" charset="0"/>
        </a:defRPr>
      </a:lvl3pPr>
      <a:lvl4pPr marL="1600200" indent="-228600" algn="l" rtl="0" eaLnBrk="1" fontAlgn="base" hangingPunct="1">
        <a:spcBef>
          <a:spcPct val="0"/>
        </a:spcBef>
        <a:spcAft>
          <a:spcPct val="0"/>
        </a:spcAft>
        <a:buChar char="–"/>
        <a:defRPr sz="1600">
          <a:solidFill>
            <a:srgbClr val="5F5F5F"/>
          </a:solidFill>
          <a:latin typeface="Arial Narrow" panose="020B0606020202030204" pitchFamily="34" charset="0"/>
          <a:cs typeface="Arial Narrow" panose="020B0606020202030204" pitchFamily="34" charset="0"/>
        </a:defRPr>
      </a:lvl4pPr>
      <a:lvl5pPr marL="2057400" indent="-228600" algn="l" rtl="0" eaLnBrk="1" fontAlgn="base" hangingPunct="1">
        <a:spcBef>
          <a:spcPct val="0"/>
        </a:spcBef>
        <a:spcAft>
          <a:spcPct val="0"/>
        </a:spcAft>
        <a:buChar char="»"/>
        <a:defRPr sz="1600">
          <a:solidFill>
            <a:srgbClr val="5F5F5F"/>
          </a:solidFill>
          <a:latin typeface="Arial Narrow" panose="020B0606020202030204" pitchFamily="34" charset="0"/>
          <a:cs typeface="Arial Narrow" panose="020B0606020202030204" pitchFamily="34" charset="0"/>
        </a:defRPr>
      </a:lvl5pPr>
      <a:lvl6pPr marL="2514600" indent="-228600" algn="l" rtl="0" eaLnBrk="1" fontAlgn="base" hangingPunct="1">
        <a:spcBef>
          <a:spcPct val="0"/>
        </a:spcBef>
        <a:spcAft>
          <a:spcPct val="0"/>
        </a:spcAft>
        <a:buChar char="»"/>
        <a:defRPr sz="1600">
          <a:solidFill>
            <a:srgbClr val="5F5F5F"/>
          </a:solidFill>
          <a:latin typeface="+mn-lt"/>
        </a:defRPr>
      </a:lvl6pPr>
      <a:lvl7pPr marL="2971800" indent="-228600" algn="l" rtl="0" eaLnBrk="1" fontAlgn="base" hangingPunct="1">
        <a:spcBef>
          <a:spcPct val="0"/>
        </a:spcBef>
        <a:spcAft>
          <a:spcPct val="0"/>
        </a:spcAft>
        <a:buChar char="»"/>
        <a:defRPr sz="1600">
          <a:solidFill>
            <a:srgbClr val="5F5F5F"/>
          </a:solidFill>
          <a:latin typeface="+mn-lt"/>
        </a:defRPr>
      </a:lvl7pPr>
      <a:lvl8pPr marL="3429000" indent="-228600" algn="l" rtl="0" eaLnBrk="1" fontAlgn="base" hangingPunct="1">
        <a:spcBef>
          <a:spcPct val="0"/>
        </a:spcBef>
        <a:spcAft>
          <a:spcPct val="0"/>
        </a:spcAft>
        <a:buChar char="»"/>
        <a:defRPr sz="1600">
          <a:solidFill>
            <a:srgbClr val="5F5F5F"/>
          </a:solidFill>
          <a:latin typeface="+mn-lt"/>
        </a:defRPr>
      </a:lvl8pPr>
      <a:lvl9pPr marL="3886200" indent="-228600" algn="l" rtl="0" eaLnBrk="1" fontAlgn="base" hangingPunct="1">
        <a:spcBef>
          <a:spcPct val="0"/>
        </a:spcBef>
        <a:spcAft>
          <a:spcPct val="0"/>
        </a:spcAft>
        <a:buChar char="»"/>
        <a:defRPr sz="16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9.wmf"/></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RLmKfXwWQt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defRPr/>
            </a:pPr>
            <a:r>
              <a:rPr lang="en-US" dirty="0"/>
              <a:t>Topic 3 – Population Geography</a:t>
            </a:r>
          </a:p>
        </p:txBody>
      </p:sp>
      <p:sp>
        <p:nvSpPr>
          <p:cNvPr id="4099" name="Rectangle 3"/>
          <p:cNvSpPr>
            <a:spLocks noGrp="1" noChangeArrowheads="1"/>
          </p:cNvSpPr>
          <p:nvPr>
            <p:ph type="subTitle" idx="1"/>
          </p:nvPr>
        </p:nvSpPr>
        <p:spPr/>
        <p:txBody>
          <a:bodyPr/>
          <a:lstStyle/>
          <a:p>
            <a:r>
              <a:rPr lang="en-US" dirty="0"/>
              <a:t>A – Regional patterns of population characteristics</a:t>
            </a:r>
          </a:p>
          <a:p>
            <a:r>
              <a:rPr lang="en-US" altLang="en-US" dirty="0">
                <a:ea typeface="ＭＳ Ｐゴシック" panose="020B0600070205080204" pitchFamily="34" charset="-128"/>
              </a:rPr>
              <a:t>B – Patterns, causes, and consequences of population migrations</a:t>
            </a:r>
          </a:p>
          <a:p>
            <a:r>
              <a:rPr lang="en-US" altLang="en-US" dirty="0">
                <a:ea typeface="ＭＳ Ｐゴシック" panose="020B0600070205080204" pitchFamily="34" charset="-128"/>
              </a:rPr>
              <a:t>C – Theories of population growth and control</a:t>
            </a:r>
          </a:p>
          <a:p>
            <a:r>
              <a:rPr lang="en-US" altLang="en-US" dirty="0">
                <a:ea typeface="ＭＳ Ｐゴシック" panose="020B0600070205080204" pitchFamily="34" charset="-128"/>
              </a:rPr>
              <a:t>D – How the natural world shapes population characteristics</a:t>
            </a:r>
          </a:p>
          <a:p>
            <a:r>
              <a:rPr lang="en-US" altLang="en-US" dirty="0">
                <a:ea typeface="ＭＳ Ｐゴシック" panose="020B0600070205080204" pitchFamily="34" charset="-128"/>
              </a:rPr>
              <a:t>E – Imprints of demographic factors on the Cultural Landscape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546EA6-8532-4521-8A6A-5994AEEDF359}"/>
              </a:ext>
            </a:extLst>
          </p:cNvPr>
          <p:cNvSpPr>
            <a:spLocks noGrp="1"/>
          </p:cNvSpPr>
          <p:nvPr>
            <p:ph type="title"/>
          </p:nvPr>
        </p:nvSpPr>
        <p:spPr/>
        <p:txBody>
          <a:bodyPr/>
          <a:lstStyle/>
          <a:p>
            <a:r>
              <a:rPr lang="en-US" dirty="0"/>
              <a:t>Where does imported oil come from?</a:t>
            </a:r>
          </a:p>
        </p:txBody>
      </p:sp>
      <p:pic>
        <p:nvPicPr>
          <p:cNvPr id="22530" name="Picture 3" descr="A world map shows the oil resources of the U.S. Arrows from the countries Canada, Saudi Arabia, Venezuela, Mexico, and Columbia point to the United States. A horizontal bar graph shown within a small square at the right bottom of the map shows the five top oil sources by percentage. The x-axis shows percentage from 0 to 40 with the intervals of 5 percent. The y-axis shows the countries’ percentages. The data reads as follows:  Canada-38 percent, Saudi Arabia-11 percent, Venezuela-8 percent, Mexico-7 percent, and Colombia-5 percent.">
            <a:extLst>
              <a:ext uri="{FF2B5EF4-FFF2-40B4-BE49-F238E27FC236}">
                <a16:creationId xmlns:a16="http://schemas.microsoft.com/office/drawing/2014/main" id="{9A4E2428-9C81-CF4C-9C1F-5BAEE726C9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43" r="11898"/>
          <a:stretch/>
        </p:blipFill>
        <p:spPr bwMode="auto">
          <a:xfrm>
            <a:off x="2062560" y="1400607"/>
            <a:ext cx="7772400" cy="51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3">
            <a:extLst>
              <a:ext uri="{FF2B5EF4-FFF2-40B4-BE49-F238E27FC236}">
                <a16:creationId xmlns:a16="http://schemas.microsoft.com/office/drawing/2014/main" id="{DBB583CF-F58E-BA45-8F46-84636A43C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228601"/>
            <a:ext cx="8199438"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Box 5">
            <a:extLst>
              <a:ext uri="{FF2B5EF4-FFF2-40B4-BE49-F238E27FC236}">
                <a16:creationId xmlns:a16="http://schemas.microsoft.com/office/drawing/2014/main" id="{922A551C-158D-584F-9974-52A19F5BD08B}"/>
              </a:ext>
            </a:extLst>
          </p:cNvPr>
          <p:cNvSpPr txBox="1">
            <a:spLocks noChangeArrowheads="1"/>
          </p:cNvSpPr>
          <p:nvPr/>
        </p:nvSpPr>
        <p:spPr bwMode="auto">
          <a:xfrm>
            <a:off x="1996875" y="6380956"/>
            <a:ext cx="4435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ea typeface="ＭＳ Ｐゴシック" panose="020B0600070205080204" pitchFamily="34" charset="-128"/>
              </a:defRPr>
            </a:lvl1pPr>
            <a:lvl2pPr marL="742950" indent="-285750">
              <a:defRPr>
                <a:solidFill>
                  <a:schemeClr val="tx1"/>
                </a:solidFill>
                <a:latin typeface="Georgia" panose="02040502050405020303" pitchFamily="18" charset="0"/>
                <a:ea typeface="ＭＳ Ｐゴシック" panose="020B0600070205080204" pitchFamily="34" charset="-128"/>
              </a:defRPr>
            </a:lvl2pPr>
            <a:lvl3pPr marL="1143000" indent="-228600">
              <a:defRPr>
                <a:solidFill>
                  <a:schemeClr val="tx1"/>
                </a:solidFill>
                <a:latin typeface="Georgia" panose="02040502050405020303" pitchFamily="18" charset="0"/>
                <a:ea typeface="ＭＳ Ｐゴシック" panose="020B0600070205080204" pitchFamily="34" charset="-128"/>
              </a:defRPr>
            </a:lvl3pPr>
            <a:lvl4pPr marL="1600200" indent="-228600">
              <a:defRPr>
                <a:solidFill>
                  <a:schemeClr val="tx1"/>
                </a:solidFill>
                <a:latin typeface="Georgia" panose="02040502050405020303" pitchFamily="18" charset="0"/>
                <a:ea typeface="ＭＳ Ｐゴシック" panose="020B0600070205080204" pitchFamily="34" charset="-128"/>
              </a:defRPr>
            </a:lvl4pPr>
            <a:lvl5pPr marL="2057400" indent="-228600">
              <a:defRPr>
                <a:solidFill>
                  <a:schemeClr val="tx1"/>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9pPr>
          </a:lstStyle>
          <a:p>
            <a:r>
              <a:rPr lang="en-US" altLang="en-US" dirty="0">
                <a:latin typeface="Arial Narrow" panose="020B0606020202030204" pitchFamily="34" charset="0"/>
              </a:rPr>
              <a:t>Source: The World Bank: SDG Atlas 2018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D2813-F370-409C-9647-F2369C7F2BB7}"/>
              </a:ext>
            </a:extLst>
          </p:cNvPr>
          <p:cNvSpPr>
            <a:spLocks noGrp="1"/>
          </p:cNvSpPr>
          <p:nvPr>
            <p:ph type="title"/>
          </p:nvPr>
        </p:nvSpPr>
        <p:spPr/>
        <p:txBody>
          <a:bodyPr/>
          <a:lstStyle/>
          <a:p>
            <a:r>
              <a:rPr lang="en-US" dirty="0"/>
              <a:t>US: Overpopulated?</a:t>
            </a:r>
          </a:p>
        </p:txBody>
      </p:sp>
      <p:sp>
        <p:nvSpPr>
          <p:cNvPr id="6" name="Content Placeholder 5">
            <a:extLst>
              <a:ext uri="{FF2B5EF4-FFF2-40B4-BE49-F238E27FC236}">
                <a16:creationId xmlns:a16="http://schemas.microsoft.com/office/drawing/2014/main" id="{63B799CE-4913-4712-812E-0734491D03D9}"/>
              </a:ext>
            </a:extLst>
          </p:cNvPr>
          <p:cNvSpPr>
            <a:spLocks noGrp="1"/>
          </p:cNvSpPr>
          <p:nvPr>
            <p:ph idx="1"/>
          </p:nvPr>
        </p:nvSpPr>
        <p:spPr/>
        <p:txBody>
          <a:bodyPr/>
          <a:lstStyle/>
          <a:p>
            <a:r>
              <a:rPr lang="en-US" dirty="0"/>
              <a:t>Common argument</a:t>
            </a:r>
          </a:p>
          <a:p>
            <a:pPr lvl="1"/>
            <a:r>
              <a:rPr lang="en-US" dirty="0"/>
              <a:t>If US lifestyles were adopted by a significant number of Earth’s &gt;7 billion inhabitants.</a:t>
            </a:r>
          </a:p>
          <a:p>
            <a:pPr lvl="1"/>
            <a:r>
              <a:rPr lang="en-US" dirty="0"/>
              <a:t>Deplete or contaminate Earth’s life-support systems.</a:t>
            </a:r>
          </a:p>
          <a:p>
            <a:r>
              <a:rPr lang="en-US" dirty="0"/>
              <a:t>The electricity use of one person in the US is equivalent to the electricity use of approximately:</a:t>
            </a:r>
          </a:p>
          <a:p>
            <a:pPr lvl="1"/>
            <a:r>
              <a:rPr lang="en-US" dirty="0"/>
              <a:t>10 people in China.</a:t>
            </a:r>
          </a:p>
          <a:p>
            <a:pPr lvl="1"/>
            <a:r>
              <a:rPr lang="en-US" dirty="0"/>
              <a:t>34 people in India.</a:t>
            </a:r>
          </a:p>
          <a:p>
            <a:pPr lvl="1"/>
            <a:r>
              <a:rPr lang="en-US" dirty="0"/>
              <a:t>64 people in Nigeria.</a:t>
            </a:r>
          </a:p>
          <a:p>
            <a:r>
              <a:rPr lang="en-US" dirty="0"/>
              <a:t>The US generates ~ 40% of the world’s waste</a:t>
            </a:r>
          </a:p>
        </p:txBody>
      </p:sp>
    </p:spTree>
    <p:extLst>
      <p:ext uri="{BB962C8B-B14F-4D97-AF65-F5344CB8AC3E}">
        <p14:creationId xmlns:p14="http://schemas.microsoft.com/office/powerpoint/2010/main" val="1955690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D438B4-ED56-434B-A568-A0E9510600B0}"/>
              </a:ext>
            </a:extLst>
          </p:cNvPr>
          <p:cNvSpPr>
            <a:spLocks noGrp="1"/>
          </p:cNvSpPr>
          <p:nvPr>
            <p:ph type="title"/>
          </p:nvPr>
        </p:nvSpPr>
        <p:spPr/>
        <p:txBody>
          <a:bodyPr/>
          <a:lstStyle/>
          <a:p>
            <a:r>
              <a:rPr lang="en-US" dirty="0"/>
              <a:t>US Electricity Generation for Renewable Sources</a:t>
            </a:r>
          </a:p>
        </p:txBody>
      </p:sp>
      <p:pic>
        <p:nvPicPr>
          <p:cNvPr id="1026" name="Picture 2" descr="Image">
            <a:extLst>
              <a:ext uri="{FF2B5EF4-FFF2-40B4-BE49-F238E27FC236}">
                <a16:creationId xmlns:a16="http://schemas.microsoft.com/office/drawing/2014/main" id="{15F409A4-7E77-4BED-BA68-C9AC2984D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213" y="1341449"/>
            <a:ext cx="8686800" cy="541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405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23" name="Rectangle 7"/>
          <p:cNvSpPr>
            <a:spLocks noGrp="1" noChangeArrowheads="1"/>
          </p:cNvSpPr>
          <p:nvPr>
            <p:ph type="title"/>
          </p:nvPr>
        </p:nvSpPr>
        <p:spPr/>
        <p:txBody>
          <a:bodyPr/>
          <a:lstStyle/>
          <a:p>
            <a:pPr eaLnBrk="1" hangingPunct="1">
              <a:defRPr/>
            </a:pPr>
            <a:r>
              <a:rPr lang="en-US" dirty="0"/>
              <a:t>15 Largest Countries, 2018, 2050 (in millions)</a:t>
            </a:r>
          </a:p>
        </p:txBody>
      </p:sp>
      <p:graphicFrame>
        <p:nvGraphicFramePr>
          <p:cNvPr id="5" name="Object 8"/>
          <p:cNvGraphicFramePr>
            <a:graphicFrameLocks noGrp="1" noChangeAspect="1"/>
          </p:cNvGraphicFramePr>
          <p:nvPr>
            <p:ph idx="1"/>
            <p:extLst>
              <p:ext uri="{D42A27DB-BD31-4B8C-83A1-F6EECF244321}">
                <p14:modId xmlns:p14="http://schemas.microsoft.com/office/powerpoint/2010/main" val="550557468"/>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a:extLst>
              <a:ext uri="{FF2B5EF4-FFF2-40B4-BE49-F238E27FC236}">
                <a16:creationId xmlns:a16="http://schemas.microsoft.com/office/drawing/2014/main" id="{F11C951E-864A-476C-A8F3-2715B6D83F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856" y="1311275"/>
            <a:ext cx="3615688" cy="4107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989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2E120F-50E5-48B2-9B77-373861623EEA}"/>
              </a:ext>
            </a:extLst>
          </p:cNvPr>
          <p:cNvSpPr>
            <a:spLocks noGrp="1"/>
          </p:cNvSpPr>
          <p:nvPr>
            <p:ph type="title"/>
          </p:nvPr>
        </p:nvSpPr>
        <p:spPr/>
        <p:txBody>
          <a:bodyPr/>
          <a:lstStyle/>
          <a:p>
            <a:r>
              <a:rPr lang="en-US" dirty="0"/>
              <a:t>Patterns of Natality and Mortality</a:t>
            </a:r>
          </a:p>
        </p:txBody>
      </p:sp>
      <p:sp>
        <p:nvSpPr>
          <p:cNvPr id="2" name="Content Placeholder 1">
            <a:extLst>
              <a:ext uri="{FF2B5EF4-FFF2-40B4-BE49-F238E27FC236}">
                <a16:creationId xmlns:a16="http://schemas.microsoft.com/office/drawing/2014/main" id="{000737BC-C8DE-4685-8492-CDF145C5E8AD}"/>
              </a:ext>
            </a:extLst>
          </p:cNvPr>
          <p:cNvSpPr>
            <a:spLocks noGrp="1"/>
          </p:cNvSpPr>
          <p:nvPr>
            <p:ph idx="1"/>
          </p:nvPr>
        </p:nvSpPr>
        <p:spPr/>
        <p:txBody>
          <a:bodyPr/>
          <a:lstStyle/>
          <a:p>
            <a:r>
              <a:rPr lang="en-US" dirty="0"/>
              <a:t>Crude Birthrate:</a:t>
            </a:r>
          </a:p>
          <a:p>
            <a:pPr lvl="1"/>
            <a:r>
              <a:rPr lang="en-US" dirty="0"/>
              <a:t>Births per year per 1,000 people.</a:t>
            </a:r>
          </a:p>
          <a:p>
            <a:r>
              <a:rPr lang="en-US" dirty="0"/>
              <a:t>Total Fertility Rate (TFR)</a:t>
            </a:r>
          </a:p>
          <a:p>
            <a:pPr lvl="1"/>
            <a:r>
              <a:rPr lang="en-US" dirty="0"/>
              <a:t>Number of children the average woman will bear during her reproductive lifetime. </a:t>
            </a:r>
          </a:p>
          <a:p>
            <a:r>
              <a:rPr lang="en-US" dirty="0"/>
              <a:t>Zero population growth</a:t>
            </a:r>
          </a:p>
          <a:p>
            <a:pPr lvl="1"/>
            <a:r>
              <a:rPr lang="en-US" dirty="0"/>
              <a:t>Situation in which the population is neither growing nor shrinking.</a:t>
            </a:r>
          </a:p>
          <a:p>
            <a:pPr lvl="1"/>
            <a:r>
              <a:rPr lang="en-US" dirty="0"/>
              <a:t>Achieved at TFR = 2.1.</a:t>
            </a:r>
          </a:p>
          <a:p>
            <a:r>
              <a:rPr lang="en-US" dirty="0"/>
              <a:t>Crude Death Rate</a:t>
            </a:r>
          </a:p>
          <a:p>
            <a:pPr lvl="1"/>
            <a:r>
              <a:rPr lang="en-US" dirty="0"/>
              <a:t>Number of deaths per year per 1,000 people.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A bar graph depicts the total fertility rate (TFR) by region. The total fertility rate for the regions Africa, Asia, Europe, Latin American and the Caribbean, North America, and Oceania are listed in the horizontal axis. The vertical axis labeled as Children per women ranges from 0 to 6 with the interval of 1 unit. The data in the graph are below.&#10;Africa: Eastern Africa, 5%; Middle Africa, 5.8%; Northern Africa, 3.3.%; Southern Africa, 2.5%, and Western Africa, 5.5%. Asia: Eastern Asia, 1.5%; Central Asia, 2.7%; Southern Asia, 2.6%; Southeastern Asia, 2.4%; and Western Asia, 2.9%. Europe: Eastern Europe, 1.6%; Northern Europe, 1.9%; Southern Europe, 1.4%; and Western Europe, 1.6%. Latin America and the Caribbean: Caribbean, 2.3%; Central America, 2.4%; South America, 2%. North America, 2%. Oceania: Australia/New Zealand, 1.9 %; Melanesia, 3.6%; Micronesia, 2.8%; and Polynesia, 3%. The Average of fertility rate in Africa is 4.7%, Asia is 2.2%, Europe is 1.6%, Latin America and the Caribbean are 2.2%, North America is 1.9%, and Oceania is 2.4%. The overall average of the total fertility rate for the world is 2.5%. &#10;Unless noted on the graph, data are approximate.">
            <a:extLst>
              <a:ext uri="{FF2B5EF4-FFF2-40B4-BE49-F238E27FC236}">
                <a16:creationId xmlns:a16="http://schemas.microsoft.com/office/drawing/2014/main" id="{06119E86-10EE-9345-B4EE-8426101DB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59" y="1052513"/>
            <a:ext cx="7747592" cy="565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CDE61B7-4E33-4CC8-860F-308B2E128565}"/>
              </a:ext>
            </a:extLst>
          </p:cNvPr>
          <p:cNvSpPr>
            <a:spLocks noGrp="1"/>
          </p:cNvSpPr>
          <p:nvPr>
            <p:ph type="title"/>
          </p:nvPr>
        </p:nvSpPr>
        <p:spPr/>
        <p:txBody>
          <a:bodyPr/>
          <a:lstStyle/>
          <a:p>
            <a:r>
              <a:rPr lang="en-US" dirty="0"/>
              <a:t>TFR by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A world map shows the birth rate per thousand population, 2017. The legend shows birth rate, 2017 per 1000 population. The listed ranges are as follows: 37-48, 25- 36, 13-24, 0-12, and No data. The maximum birth rate of 37-48 is mostly Africa while the least birth rate 0-12 is mostly in the United States and Canada.">
            <a:extLst>
              <a:ext uri="{FF2B5EF4-FFF2-40B4-BE49-F238E27FC236}">
                <a16:creationId xmlns:a16="http://schemas.microsoft.com/office/drawing/2014/main" id="{B3C63022-5574-6740-8F61-E2B29614C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840" y="1515085"/>
            <a:ext cx="9509760" cy="4638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F528160-780E-441A-8FA2-F612A1BAF4F9}"/>
              </a:ext>
            </a:extLst>
          </p:cNvPr>
          <p:cNvSpPr>
            <a:spLocks noGrp="1"/>
          </p:cNvSpPr>
          <p:nvPr>
            <p:ph type="title"/>
          </p:nvPr>
        </p:nvSpPr>
        <p:spPr/>
        <p:txBody>
          <a:bodyPr/>
          <a:lstStyle/>
          <a:p>
            <a:r>
              <a:rPr lang="en-US" dirty="0"/>
              <a:t>Birth Rates, 2017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quot;The total fertility rate for the regions Africa, Asia, Europe, Latin American and the Caribbean, North America, and Oceania are listed in the horizontal axis. The vertical axis labeled as Children per women ranges from 0 to 6 with the interval of 1 unit. The data in the graph are below.&#10;Africa: Eastern Africa, 5%; Middle Africa, 5.8%; Northern Africa, 3.3.%; Southern Africa, 2.5%, and Western Africa, 5.5%. Asia: Eastern Asia, 1.5%; Central Asia, 2.7%; Southern Asia, 2.6%; Southeastern Asia, 2.4%; and Western Asia, 2.9%. Europe: Eastern Europe, 1.6%; Northern Europe, 1.9%; Southern Europe, 1.4%; and Western Europe, 1.6%. Latin America and the Caribbean: Caribbean, 2.3%; Central America, 2.4%; South America, 2%. North America, 2%. Oceania: Australia/New Zealand, 1.9 %; Melanesia, 3.6%; Micronesia, 2.8%; and Polynesia, 3%. The Average of fertility rate in Africa is 4.7%, Asia is 2.2%, Europe is 1.6%, Latin America and the Caribbean are 2.2%, North America is 1.9%, and Oceania is 2.4%. The overall average of the total fertility rate for the world is 2.5%. &#10;Unless noted on the graph, data are approximate.&#10;The legend shows the death rate during 2017 per 1000 population. The listed ranges are as follows: 11-15, 9-10, 7-8, 1-6, and No data. The maximum death rate of 11-15 is mostly in Russia, Mali, Chad, Nigeria, and Somalia while the least death rate 1-6 is mostly in Brazil, Mexico, Algeria, Libya, Iran, and Mongolia.">
            <a:extLst>
              <a:ext uri="{FF2B5EF4-FFF2-40B4-BE49-F238E27FC236}">
                <a16:creationId xmlns:a16="http://schemas.microsoft.com/office/drawing/2014/main" id="{48B538EB-A746-0440-8236-FE112F2A9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829" y="1536824"/>
            <a:ext cx="9509760" cy="459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CFF187E-5E5A-4799-85CE-018F9A31EDBD}"/>
              </a:ext>
            </a:extLst>
          </p:cNvPr>
          <p:cNvSpPr>
            <a:spLocks noGrp="1"/>
          </p:cNvSpPr>
          <p:nvPr>
            <p:ph type="title"/>
          </p:nvPr>
        </p:nvSpPr>
        <p:spPr/>
        <p:txBody>
          <a:bodyPr/>
          <a:lstStyle/>
          <a:p>
            <a:r>
              <a:rPr lang="en-US" dirty="0"/>
              <a:t>Death Rates, 2017</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29600-98CF-41B1-8F1D-4FC10932F171}"/>
              </a:ext>
            </a:extLst>
          </p:cNvPr>
          <p:cNvSpPr>
            <a:spLocks noGrp="1"/>
          </p:cNvSpPr>
          <p:nvPr>
            <p:ph type="title"/>
          </p:nvPr>
        </p:nvSpPr>
        <p:spPr/>
        <p:txBody>
          <a:bodyPr/>
          <a:lstStyle/>
          <a:p>
            <a:endParaRPr lang="en-US"/>
          </a:p>
        </p:txBody>
      </p:sp>
      <p:pic>
        <p:nvPicPr>
          <p:cNvPr id="1026" name="Picture 2" descr="Image">
            <a:extLst>
              <a:ext uri="{FF2B5EF4-FFF2-40B4-BE49-F238E27FC236}">
                <a16:creationId xmlns:a16="http://schemas.microsoft.com/office/drawing/2014/main" id="{C1859F9B-0DED-4BBB-82CB-AE93A7664B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4800" y="0"/>
            <a:ext cx="9042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772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p:txBody>
          <a:bodyPr/>
          <a:lstStyle/>
          <a:p>
            <a:pPr eaLnBrk="1" hangingPunct="1">
              <a:defRPr/>
            </a:pPr>
            <a:r>
              <a:rPr lang="en-US" dirty="0"/>
              <a:t>Conditions of Usage</a:t>
            </a:r>
          </a:p>
        </p:txBody>
      </p:sp>
      <p:sp>
        <p:nvSpPr>
          <p:cNvPr id="10243" name="Rectangle 3"/>
          <p:cNvSpPr>
            <a:spLocks noGrp="1" noChangeArrowheads="1"/>
          </p:cNvSpPr>
          <p:nvPr>
            <p:ph idx="1"/>
          </p:nvPr>
        </p:nvSpPr>
        <p:spPr/>
        <p:txBody>
          <a:bodyPr/>
          <a:lstStyle/>
          <a:p>
            <a:pPr eaLnBrk="1" hangingPunct="1"/>
            <a:r>
              <a:rPr lang="en-US" dirty="0"/>
              <a:t>For personal and classroom use only</a:t>
            </a:r>
          </a:p>
          <a:p>
            <a:pPr lvl="1" eaLnBrk="1" hangingPunct="1"/>
            <a:r>
              <a:rPr lang="en-US" dirty="0"/>
              <a:t>Excludes any other forms of communication such as conference presentations, published reports and papers.</a:t>
            </a:r>
          </a:p>
          <a:p>
            <a:pPr eaLnBrk="1" hangingPunct="1"/>
            <a:r>
              <a:rPr lang="en-US" dirty="0"/>
              <a:t>No modification and redistribution permitted</a:t>
            </a:r>
          </a:p>
          <a:p>
            <a:pPr lvl="1" eaLnBrk="1" hangingPunct="1"/>
            <a:r>
              <a:rPr lang="en-US" dirty="0"/>
              <a:t>Cannot be published, in whole or in part, in any form (printed or electronic) and on any media without consent.</a:t>
            </a:r>
          </a:p>
          <a:p>
            <a:pPr eaLnBrk="1" hangingPunct="1"/>
            <a:r>
              <a:rPr lang="en-US" dirty="0"/>
              <a:t>Citation</a:t>
            </a:r>
          </a:p>
          <a:p>
            <a:pPr lvl="1" eaLnBrk="1" hangingPunct="1"/>
            <a:r>
              <a:rPr lang="en-US" dirty="0"/>
              <a:t>Dr. Jean-Paul Rodrigue, Dept. of Global Studies &amp; Geography, Hofstra University.</a:t>
            </a:r>
          </a:p>
        </p:txBody>
      </p:sp>
    </p:spTree>
    <p:extLst>
      <p:ext uri="{BB962C8B-B14F-4D97-AF65-F5344CB8AC3E}">
        <p14:creationId xmlns:p14="http://schemas.microsoft.com/office/powerpoint/2010/main" val="154168571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 world map shows the pattern of infant mortality rate, 2017. The legend shows the infant mortality rate, 2017 deaths per 1000 live births. The listed ranges are as follows: Below 5, 5-10, 10.1-20, 20.1-50, Above 50, and No data. The infant death rate below 5 is mostly in Canada and Australia while the infant mortality rate above 50 is mostly in Mali, Niger, Chad, and Pakistan.">
            <a:extLst>
              <a:ext uri="{FF2B5EF4-FFF2-40B4-BE49-F238E27FC236}">
                <a16:creationId xmlns:a16="http://schemas.microsoft.com/office/drawing/2014/main" id="{E8A03365-A414-3F46-842B-320703CE5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31802"/>
            <a:ext cx="9601200" cy="471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6034D1-7663-463A-A7B7-17B7F78A0E0D}"/>
              </a:ext>
            </a:extLst>
          </p:cNvPr>
          <p:cNvSpPr>
            <a:spLocks noGrp="1"/>
          </p:cNvSpPr>
          <p:nvPr>
            <p:ph type="title"/>
          </p:nvPr>
        </p:nvSpPr>
        <p:spPr/>
        <p:txBody>
          <a:bodyPr/>
          <a:lstStyle/>
          <a:p>
            <a:r>
              <a:rPr lang="en-US" dirty="0"/>
              <a:t>Infant Mortality Rates, 2017</a:t>
            </a:r>
          </a:p>
        </p:txBody>
      </p:sp>
      <p:pic>
        <p:nvPicPr>
          <p:cNvPr id="4" name="Picture 2" descr="C:\Users\ecojpr\AppData\Local\Microsoft\Windows\Temporary Internet Files\Content.IE5\H0P94DF5\MC900442072[1].wmf">
            <a:extLst>
              <a:ext uri="{FF2B5EF4-FFF2-40B4-BE49-F238E27FC236}">
                <a16:creationId xmlns:a16="http://schemas.microsoft.com/office/drawing/2014/main" id="{7181C390-F6B2-4EBC-A72E-C081B35FC9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6101021"/>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EBE52E-90C0-4EEC-AF8A-F70CC09F589B}"/>
              </a:ext>
            </a:extLst>
          </p:cNvPr>
          <p:cNvSpPr txBox="1"/>
          <p:nvPr/>
        </p:nvSpPr>
        <p:spPr>
          <a:xfrm>
            <a:off x="1295400" y="6324748"/>
            <a:ext cx="6753131" cy="400110"/>
          </a:xfrm>
          <a:prstGeom prst="rect">
            <a:avLst/>
          </a:prstGeom>
          <a:noFill/>
        </p:spPr>
        <p:txBody>
          <a:bodyPr wrap="square" rtlCol="0">
            <a:spAutoFit/>
          </a:bodyPr>
          <a:lstStyle/>
          <a:p>
            <a:r>
              <a:rPr lang="en-US" sz="2000" b="1" dirty="0">
                <a:latin typeface="Arial Narrow" panose="020B0606020202030204" pitchFamily="34" charset="0"/>
              </a:rPr>
              <a:t>Explain the global patterns of fertility and mortality.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44831B-6A20-8E4B-AB0B-07E19C34FFC0}"/>
              </a:ext>
            </a:extLst>
          </p:cNvPr>
          <p:cNvSpPr txBox="1"/>
          <p:nvPr/>
        </p:nvSpPr>
        <p:spPr>
          <a:xfrm>
            <a:off x="4417671" y="2581154"/>
            <a:ext cx="2351926" cy="369332"/>
          </a:xfrm>
          <a:prstGeom prst="rect">
            <a:avLst/>
          </a:prstGeom>
          <a:noFill/>
        </p:spPr>
        <p:txBody>
          <a:bodyPr wrap="none" rtlCol="0">
            <a:spAutoFit/>
          </a:bodyPr>
          <a:lstStyle/>
          <a:p>
            <a:r>
              <a:rPr lang="en-US" dirty="0"/>
              <a:t>Insert HDI world map</a:t>
            </a:r>
          </a:p>
        </p:txBody>
      </p:sp>
      <p:pic>
        <p:nvPicPr>
          <p:cNvPr id="3" name="Picture 2" descr="A color-shaded world map shows regions shaded based on their Human Development Index (H D I). Regions with a very high H D I: North America, Canada, Argentina, Chile, Iceland, Ireland, United Kingdom, major portions of Europe, Russia, Bahrain, Saudi Arabia, Qatar, Australia, and New Zealand. Regions with High H D I: Mexico, Islands below the North America, Costa Rica, Panama, Peru, Ecuador, Colombia, Brazil, Venezuela, Algeria, Tunisia, Libya, Oman, Iran, Turkey, Jordan, Georgia, Armenia, Azerbaijan, Belarus, Ukraine, Slovenia, Croatia, Bosnia and Herzegovina, Serbia, Hungary, Kazakhstan, Uzbekistan, Mongolia, China, Sri Lanka, Thailand, Malaysia, and Brunei. Regions with medium H D I: Guatemala, El Salvador, Honduras, Nicaragua, Guyana, Bolivia, Paraguay, South Africa, Namibia, Botswana, Zambia, Ghana, Gabon, Equatorial Guinea, Congo, Kenya, Egypt, Iraq, Turkmenistan, Kyrgyzstan, Tajikistan, Pakistan, India, Nepal, Bhutan, Bangladesh, Myanmar, Laos, Vietnam, Cambodia, Sumatra, Java, Indonesia, Philippines, and Timor-Leste. Regions with a low H D I: Mauritania, Mali, Senegal, Cote d’Ivoire, Burkina Faso, Liberia, Sierra Leone, Cyprus, Guinea, The Gambia, Ghana, Togo, Benin, Niger, Nigeria, Chad, Central African Republic, Cameroon, Sudan, South Sudan, Ethiopia, Eritrea, Tanzania, Uganda, Democratic republic of the Congo, Angola, Zimbabwe, Mozambique, Madagascar, Yemen, Syria, Afghanistan, Tajikistan, and Papua New Guinea. Other regions: No data available.">
            <a:extLst>
              <a:ext uri="{FF2B5EF4-FFF2-40B4-BE49-F238E27FC236}">
                <a16:creationId xmlns:a16="http://schemas.microsoft.com/office/drawing/2014/main" id="{9D46D928-49DC-B34D-A48C-51D9ECA16E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41491" y="1339570"/>
            <a:ext cx="9601200" cy="4561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528BBA-13D1-1A4A-AB7C-709C1F942A45}"/>
              </a:ext>
            </a:extLst>
          </p:cNvPr>
          <p:cNvSpPr txBox="1"/>
          <p:nvPr/>
        </p:nvSpPr>
        <p:spPr>
          <a:xfrm>
            <a:off x="6214384" y="5827632"/>
            <a:ext cx="5437707" cy="923330"/>
          </a:xfrm>
          <a:prstGeom prst="rect">
            <a:avLst/>
          </a:prstGeom>
          <a:noFill/>
        </p:spPr>
        <p:txBody>
          <a:bodyPr wrap="none" rtlCol="0">
            <a:spAutoFit/>
          </a:bodyPr>
          <a:lstStyle/>
          <a:p>
            <a:pPr marL="342900" indent="-342900">
              <a:buAutoNum type="arabicPeriod"/>
            </a:pPr>
            <a:r>
              <a:rPr lang="en-US" dirty="0">
                <a:latin typeface="Arial Narrow" panose="020B0606020202030204" pitchFamily="34" charset="0"/>
                <a:cs typeface="Arial" panose="020B0604020202020204" pitchFamily="34" charset="0"/>
              </a:rPr>
              <a:t>Life expectancy at birth</a:t>
            </a:r>
          </a:p>
          <a:p>
            <a:pPr marL="342900" indent="-342900">
              <a:buAutoNum type="arabicPeriod"/>
            </a:pPr>
            <a:r>
              <a:rPr lang="en-US" dirty="0">
                <a:latin typeface="Arial Narrow" panose="020B0606020202030204" pitchFamily="34" charset="0"/>
                <a:cs typeface="Arial" panose="020B0604020202020204" pitchFamily="34" charset="0"/>
              </a:rPr>
              <a:t>Expected years of schooling, and mean years of schooling</a:t>
            </a:r>
          </a:p>
          <a:p>
            <a:pPr marL="342900" indent="-342900">
              <a:buAutoNum type="arabicPeriod"/>
            </a:pPr>
            <a:r>
              <a:rPr lang="en-US" dirty="0">
                <a:latin typeface="Arial Narrow" panose="020B0606020202030204" pitchFamily="34" charset="0"/>
                <a:cs typeface="Arial" panose="020B0604020202020204" pitchFamily="34" charset="0"/>
              </a:rPr>
              <a:t>GNI per capita in USD, PPP</a:t>
            </a:r>
          </a:p>
        </p:txBody>
      </p:sp>
      <p:sp>
        <p:nvSpPr>
          <p:cNvPr id="6" name="Title 5">
            <a:extLst>
              <a:ext uri="{FF2B5EF4-FFF2-40B4-BE49-F238E27FC236}">
                <a16:creationId xmlns:a16="http://schemas.microsoft.com/office/drawing/2014/main" id="{CA457BBD-518E-4C38-99C9-4BFA8CF062D3}"/>
              </a:ext>
            </a:extLst>
          </p:cNvPr>
          <p:cNvSpPr>
            <a:spLocks noGrp="1"/>
          </p:cNvSpPr>
          <p:nvPr>
            <p:ph type="title"/>
          </p:nvPr>
        </p:nvSpPr>
        <p:spPr/>
        <p:txBody>
          <a:bodyPr/>
          <a:lstStyle/>
          <a:p>
            <a:r>
              <a:rPr lang="en-US" dirty="0"/>
              <a:t>Human Development Index</a:t>
            </a:r>
          </a:p>
        </p:txBody>
      </p:sp>
    </p:spTree>
    <p:extLst>
      <p:ext uri="{BB962C8B-B14F-4D97-AF65-F5344CB8AC3E}">
        <p14:creationId xmlns:p14="http://schemas.microsoft.com/office/powerpoint/2010/main" val="2283205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2AFD6-F296-4A57-A45A-001A2ED6E4E0}"/>
              </a:ext>
            </a:extLst>
          </p:cNvPr>
          <p:cNvSpPr>
            <a:spLocks noGrp="1"/>
          </p:cNvSpPr>
          <p:nvPr>
            <p:ph type="title"/>
          </p:nvPr>
        </p:nvSpPr>
        <p:spPr/>
        <p:txBody>
          <a:bodyPr/>
          <a:lstStyle/>
          <a:p>
            <a:r>
              <a:rPr lang="en-US" dirty="0"/>
              <a:t>Discussion about transition in demography and fertility</a:t>
            </a:r>
          </a:p>
        </p:txBody>
      </p:sp>
      <p:sp>
        <p:nvSpPr>
          <p:cNvPr id="4" name="Content Placeholder 3">
            <a:extLst>
              <a:ext uri="{FF2B5EF4-FFF2-40B4-BE49-F238E27FC236}">
                <a16:creationId xmlns:a16="http://schemas.microsoft.com/office/drawing/2014/main" id="{5452C72A-1E4D-4C66-9A75-BB5F929207CF}"/>
              </a:ext>
            </a:extLst>
          </p:cNvPr>
          <p:cNvSpPr>
            <a:spLocks noGrp="1"/>
          </p:cNvSpPr>
          <p:nvPr>
            <p:ph idx="1"/>
          </p:nvPr>
        </p:nvSpPr>
        <p:spPr/>
        <p:txBody>
          <a:bodyPr/>
          <a:lstStyle/>
          <a:p>
            <a:r>
              <a:rPr lang="en-US" dirty="0"/>
              <a:t>How many siblings did your grandparents have?</a:t>
            </a:r>
          </a:p>
          <a:p>
            <a:r>
              <a:rPr lang="en-US" dirty="0"/>
              <a:t>How many siblings do your parents have?</a:t>
            </a:r>
          </a:p>
          <a:p>
            <a:r>
              <a:rPr lang="en-US" dirty="0"/>
              <a:t>How many siblings do you have?</a:t>
            </a:r>
          </a:p>
          <a:p>
            <a:r>
              <a:rPr lang="en-US" dirty="0"/>
              <a:t>How many children – if any - do you think you will have?</a:t>
            </a:r>
          </a:p>
          <a:p>
            <a:r>
              <a:rPr lang="en-US" dirty="0"/>
              <a:t>What could be the consequences of this?</a:t>
            </a:r>
          </a:p>
        </p:txBody>
      </p:sp>
    </p:spTree>
    <p:extLst>
      <p:ext uri="{BB962C8B-B14F-4D97-AF65-F5344CB8AC3E}">
        <p14:creationId xmlns:p14="http://schemas.microsoft.com/office/powerpoint/2010/main" val="169637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DE0B-BA96-4D92-92F0-5C3F2C52B8FA}"/>
              </a:ext>
            </a:extLst>
          </p:cNvPr>
          <p:cNvSpPr>
            <a:spLocks noGrp="1"/>
          </p:cNvSpPr>
          <p:nvPr>
            <p:ph type="title"/>
          </p:nvPr>
        </p:nvSpPr>
        <p:spPr/>
        <p:txBody>
          <a:bodyPr/>
          <a:lstStyle/>
          <a:p>
            <a:r>
              <a:rPr lang="en-US" dirty="0"/>
              <a:t>Demographic Transition Model</a:t>
            </a:r>
          </a:p>
        </p:txBody>
      </p:sp>
      <p:sp>
        <p:nvSpPr>
          <p:cNvPr id="3" name="Content Placeholder 2">
            <a:extLst>
              <a:ext uri="{FF2B5EF4-FFF2-40B4-BE49-F238E27FC236}">
                <a16:creationId xmlns:a16="http://schemas.microsoft.com/office/drawing/2014/main" id="{43516453-A088-4147-9F12-A86FD1261EBA}"/>
              </a:ext>
            </a:extLst>
          </p:cNvPr>
          <p:cNvSpPr>
            <a:spLocks noGrp="1"/>
          </p:cNvSpPr>
          <p:nvPr>
            <p:ph idx="1"/>
          </p:nvPr>
        </p:nvSpPr>
        <p:spPr/>
        <p:txBody>
          <a:bodyPr/>
          <a:lstStyle/>
          <a:p>
            <a:r>
              <a:rPr lang="en-US" dirty="0"/>
              <a:t>Demographic transition model</a:t>
            </a:r>
          </a:p>
          <a:p>
            <a:pPr lvl="1"/>
            <a:r>
              <a:rPr lang="en-US" dirty="0"/>
              <a:t>A transition of the reproductive behavior of a population.</a:t>
            </a:r>
          </a:p>
          <a:p>
            <a:pPr lvl="1"/>
            <a:r>
              <a:rPr lang="en-US" dirty="0"/>
              <a:t>The movement from high birth and death rates to low birth and death rates.</a:t>
            </a:r>
          </a:p>
          <a:p>
            <a:pPr lvl="1"/>
            <a:r>
              <a:rPr lang="en-US" dirty="0"/>
              <a:t>Summarizes historically observed population growth or decline related to stages of economic development.</a:t>
            </a:r>
          </a:p>
          <a:p>
            <a:pPr lvl="1"/>
            <a:r>
              <a:rPr lang="en-US" dirty="0"/>
              <a:t>Traces the changing levels of human fertility and mortality associated with industrialization and urbanization.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1244A-B866-4993-B084-A87B5AE06760}"/>
              </a:ext>
            </a:extLst>
          </p:cNvPr>
          <p:cNvSpPr>
            <a:spLocks noGrp="1"/>
          </p:cNvSpPr>
          <p:nvPr>
            <p:ph type="title"/>
          </p:nvPr>
        </p:nvSpPr>
        <p:spPr/>
        <p:txBody>
          <a:bodyPr/>
          <a:lstStyle/>
          <a:p>
            <a:r>
              <a:rPr lang="en-US" dirty="0"/>
              <a:t>The Demographic Transition</a:t>
            </a:r>
          </a:p>
        </p:txBody>
      </p:sp>
      <p:pic>
        <p:nvPicPr>
          <p:cNvPr id="31746" name="Picture 2" descr="A graph depicts the demographic transition in stages. The horizontal axis is divided into five stages. The preindustrial stage is labeled before stage 1, Beginning of industrialization is labeled at the end of stage 1 and beginning of stage 2, Industrialization completed is labeled at the end of stage 3 and beginning of stage 4, and the Post-industrial period is labeled in stage 5. The vertical axis is labeled as Births and deaths per year per thousand people ranges from 0 to 40 in increments of 10 units. The text in stage 1 to 5 reads: Stage 1, Stabilized population, high birth and death rates; stage 2, Population explosion, high birth rate, decreasing death rate; stage 3, Decreasing growth, rapidly declining birth rate; Stage 4, Low birth and death rates, low growth of population; and Stage 5, Death rates outpacing birth rates, declining total population. The death rate curve starts below 40 on the vertical axis with a slight increase and decreases gradually to stage 5. The birth rate curve starts above 40 on the vertical axis with a slight bend and decreases with a rise upward curve during stage 4, and ends below the death rate curve in stage 5.">
            <a:extLst>
              <a:ext uri="{FF2B5EF4-FFF2-40B4-BE49-F238E27FC236}">
                <a16:creationId xmlns:a16="http://schemas.microsoft.com/office/drawing/2014/main" id="{A6A38451-2242-654E-8968-642A0F2F5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285" y="1300163"/>
            <a:ext cx="10315576"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A world map shows the annual population increase in 2017. The legend shows the annual population increase in 2017. The listed ranges in the legend are as follows: Above 3%, 2.1-3%, 1-2%, below 1%, Decrease, and No data. The annual population increase above 3% in the regions of Mali, Niger, Chad, and Democratic Rep of the Congo, below 1% in the regions of Canada, United States of America, Brazil, Argentina, Russia, China, and Australia. The annual population decrease in the regions of Ukraine and Germany.">
            <a:extLst>
              <a:ext uri="{FF2B5EF4-FFF2-40B4-BE49-F238E27FC236}">
                <a16:creationId xmlns:a16="http://schemas.microsoft.com/office/drawing/2014/main" id="{6141A54F-56F7-9D46-8AD8-9BDE1705E5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981" y="1345933"/>
            <a:ext cx="9601200" cy="495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152EC75-8B59-4C40-9A7C-262DCC2F1173}"/>
              </a:ext>
            </a:extLst>
          </p:cNvPr>
          <p:cNvSpPr txBox="1"/>
          <p:nvPr/>
        </p:nvSpPr>
        <p:spPr>
          <a:xfrm>
            <a:off x="1561981" y="6211669"/>
            <a:ext cx="8626374" cy="646331"/>
          </a:xfrm>
          <a:prstGeom prst="rect">
            <a:avLst/>
          </a:prstGeom>
          <a:noFill/>
        </p:spPr>
        <p:txBody>
          <a:bodyPr wrap="square" rtlCol="0">
            <a:spAutoFit/>
          </a:bodyPr>
          <a:lstStyle/>
          <a:p>
            <a:r>
              <a:rPr lang="en-US" dirty="0">
                <a:latin typeface="Arial Narrow" panose="020B0606020202030204" pitchFamily="34" charset="0"/>
                <a:cs typeface="Arial" panose="020B0604020202020204" pitchFamily="34" charset="0"/>
              </a:rPr>
              <a:t>The difference between the number of births and deaths in a year, taken as a percentage of total population. Migration is not considered.</a:t>
            </a:r>
          </a:p>
        </p:txBody>
      </p:sp>
      <p:sp>
        <p:nvSpPr>
          <p:cNvPr id="3" name="Title 2">
            <a:extLst>
              <a:ext uri="{FF2B5EF4-FFF2-40B4-BE49-F238E27FC236}">
                <a16:creationId xmlns:a16="http://schemas.microsoft.com/office/drawing/2014/main" id="{47B22382-732B-4E11-9582-45A2C29D1941}"/>
              </a:ext>
            </a:extLst>
          </p:cNvPr>
          <p:cNvSpPr>
            <a:spLocks noGrp="1"/>
          </p:cNvSpPr>
          <p:nvPr>
            <p:ph type="title"/>
          </p:nvPr>
        </p:nvSpPr>
        <p:spPr/>
        <p:txBody>
          <a:bodyPr/>
          <a:lstStyle/>
          <a:p>
            <a:r>
              <a:rPr lang="en-US" dirty="0"/>
              <a:t>Annual Population Change (increase/decrease)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E08551-7A6C-48E1-A2BE-9F7AD2684532}"/>
              </a:ext>
            </a:extLst>
          </p:cNvPr>
          <p:cNvSpPr>
            <a:spLocks noGrp="1"/>
          </p:cNvSpPr>
          <p:nvPr>
            <p:ph type="title"/>
          </p:nvPr>
        </p:nvSpPr>
        <p:spPr/>
        <p:txBody>
          <a:bodyPr/>
          <a:lstStyle/>
          <a:p>
            <a:r>
              <a:rPr lang="en-US" dirty="0"/>
              <a:t>Shortcomings of the Demographic Transition Model</a:t>
            </a:r>
          </a:p>
        </p:txBody>
      </p:sp>
      <p:sp>
        <p:nvSpPr>
          <p:cNvPr id="4" name="Content Placeholder 3">
            <a:extLst>
              <a:ext uri="{FF2B5EF4-FFF2-40B4-BE49-F238E27FC236}">
                <a16:creationId xmlns:a16="http://schemas.microsoft.com/office/drawing/2014/main" id="{2798D566-5E01-402A-8E70-BF83933D38AD}"/>
              </a:ext>
            </a:extLst>
          </p:cNvPr>
          <p:cNvSpPr>
            <a:spLocks noGrp="1"/>
          </p:cNvSpPr>
          <p:nvPr>
            <p:ph idx="1"/>
          </p:nvPr>
        </p:nvSpPr>
        <p:spPr/>
        <p:txBody>
          <a:bodyPr/>
          <a:lstStyle/>
          <a:p>
            <a:r>
              <a:rPr lang="en-US" dirty="0"/>
              <a:t>Eurocentric</a:t>
            </a:r>
          </a:p>
          <a:p>
            <a:pPr lvl="1"/>
            <a:r>
              <a:rPr lang="en-US" dirty="0"/>
              <a:t>Reflects experience of Western Europe.</a:t>
            </a:r>
          </a:p>
          <a:p>
            <a:pPr lvl="1"/>
            <a:r>
              <a:rPr lang="en-US" dirty="0"/>
              <a:t>Limited evidence that it is not applicable elsewhere.</a:t>
            </a:r>
          </a:p>
          <a:p>
            <a:r>
              <a:rPr lang="en-US" dirty="0"/>
              <a:t>Sequence</a:t>
            </a:r>
          </a:p>
          <a:p>
            <a:pPr lvl="1"/>
            <a:r>
              <a:rPr lang="en-US" dirty="0"/>
              <a:t>Lock-step, stage-by-stage progression.</a:t>
            </a:r>
          </a:p>
          <a:p>
            <a:pPr lvl="1"/>
            <a:r>
              <a:rPr lang="en-US" dirty="0"/>
              <a:t>Not all countries go through all stages in same way.</a:t>
            </a:r>
          </a:p>
          <a:p>
            <a:pPr lvl="1"/>
            <a:r>
              <a:rPr lang="en-US" dirty="0"/>
              <a:t>Acceleration of the transition with modernization.</a:t>
            </a:r>
          </a:p>
          <a:p>
            <a:r>
              <a:rPr lang="en-US" dirty="0"/>
              <a:t>Influencing factors</a:t>
            </a:r>
          </a:p>
          <a:p>
            <a:pPr lvl="1"/>
            <a:r>
              <a:rPr lang="en-US" dirty="0"/>
              <a:t>Government policies (e.g. One Child Policy in China).</a:t>
            </a:r>
          </a:p>
          <a:p>
            <a:pPr lvl="1"/>
            <a:r>
              <a:rPr lang="en-US" dirty="0"/>
              <a:t>Wars, mass migrations, widespread disease.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50BAA-28D5-4BAE-87E0-0406C7707F2B}"/>
              </a:ext>
            </a:extLst>
          </p:cNvPr>
          <p:cNvSpPr>
            <a:spLocks noGrp="1"/>
          </p:cNvSpPr>
          <p:nvPr>
            <p:ph type="title"/>
          </p:nvPr>
        </p:nvSpPr>
        <p:spPr/>
        <p:txBody>
          <a:bodyPr/>
          <a:lstStyle/>
          <a:p>
            <a:r>
              <a:rPr lang="en-US" dirty="0"/>
              <a:t>Population Pyramids</a:t>
            </a:r>
          </a:p>
        </p:txBody>
      </p:sp>
      <p:sp>
        <p:nvSpPr>
          <p:cNvPr id="3" name="Content Placeholder 2">
            <a:extLst>
              <a:ext uri="{FF2B5EF4-FFF2-40B4-BE49-F238E27FC236}">
                <a16:creationId xmlns:a16="http://schemas.microsoft.com/office/drawing/2014/main" id="{ECEF9EB7-C56C-4224-9FB6-361D566A4B81}"/>
              </a:ext>
            </a:extLst>
          </p:cNvPr>
          <p:cNvSpPr>
            <a:spLocks noGrp="1"/>
          </p:cNvSpPr>
          <p:nvPr>
            <p:ph idx="1"/>
          </p:nvPr>
        </p:nvSpPr>
        <p:spPr/>
        <p:txBody>
          <a:bodyPr/>
          <a:lstStyle/>
          <a:p>
            <a:r>
              <a:rPr lang="en-US" dirty="0"/>
              <a:t>Population Pyramids</a:t>
            </a:r>
          </a:p>
          <a:p>
            <a:pPr lvl="1"/>
            <a:r>
              <a:rPr lang="en-US" dirty="0"/>
              <a:t>A graphic device that represents a population’s age and sex composition.</a:t>
            </a:r>
          </a:p>
          <a:p>
            <a:pPr lvl="1"/>
            <a:r>
              <a:rPr lang="en-US" dirty="0"/>
              <a:t>A means of comparing populations.</a:t>
            </a:r>
          </a:p>
          <a:p>
            <a:pPr lvl="1"/>
            <a:r>
              <a:rPr lang="en-US" dirty="0"/>
              <a:t>Most countries’ diagrams used to have a pyramid shape.</a:t>
            </a:r>
          </a:p>
        </p:txBody>
      </p:sp>
      <p:sp>
        <p:nvSpPr>
          <p:cNvPr id="4" name="Action Button: Video 3">
            <a:hlinkClick r:id="rId3" highlightClick="1"/>
            <a:extLst>
              <a:ext uri="{FF2B5EF4-FFF2-40B4-BE49-F238E27FC236}">
                <a16:creationId xmlns:a16="http://schemas.microsoft.com/office/drawing/2014/main" id="{B8C7E737-9513-4F20-9C86-43AB11E43BCE}"/>
              </a:ext>
            </a:extLst>
          </p:cNvPr>
          <p:cNvSpPr/>
          <p:nvPr/>
        </p:nvSpPr>
        <p:spPr bwMode="auto">
          <a:xfrm>
            <a:off x="307818" y="6038661"/>
            <a:ext cx="1131683" cy="642796"/>
          </a:xfrm>
          <a:prstGeom prst="actionButtonMovi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extBox 4">
            <a:extLst>
              <a:ext uri="{FF2B5EF4-FFF2-40B4-BE49-F238E27FC236}">
                <a16:creationId xmlns:a16="http://schemas.microsoft.com/office/drawing/2014/main" id="{6B121287-F76A-4D07-83FF-6956186F1E21}"/>
              </a:ext>
            </a:extLst>
          </p:cNvPr>
          <p:cNvSpPr txBox="1"/>
          <p:nvPr/>
        </p:nvSpPr>
        <p:spPr>
          <a:xfrm>
            <a:off x="1539089" y="6175393"/>
            <a:ext cx="1683025" cy="369332"/>
          </a:xfrm>
          <a:prstGeom prst="rect">
            <a:avLst/>
          </a:prstGeom>
          <a:noFill/>
        </p:spPr>
        <p:txBody>
          <a:bodyPr wrap="none" rtlCol="0">
            <a:spAutoFit/>
          </a:bodyPr>
          <a:lstStyle/>
          <a:p>
            <a:r>
              <a:rPr lang="en-US" b="1" dirty="0">
                <a:latin typeface="Arial Narrow" panose="020B0606020202030204" pitchFamily="34" charset="0"/>
              </a:rPr>
              <a:t>Watch this video</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legend shows the top contraception method by country. The listed methods are as follows: the pill, female sterilization, male condom, IUD, male sterilization, injectable, withdrawal, rhythm (calendar), other traditional means, and no data.&#10;The pill contraception is in Australia, some countries in Africa, and parts of lower South America.&#10;Female sterilization is primarly in Brazil, the United States of America, India, and Alaska.&#10;Male condom is in Russia.&#10;IUD contraception is in China, Kazakhstan, and Mongolia.&#10;Male sterilization is in Canada.&#10;Injectable contraception is used mostly in Peru, southeastern Africa, Zimbabwe, Malawi, and Tanzania.&#10;Withdrawal contraception is in Iran and Turkey.&#10;Rhythm is in the Democratic Republic of Congo and Libya.&#10;Other tradition contraception is in Chad, Guinea, and Somalia.&#10;&quot; The legend shows significantly younger or older population, 2017. The listed ranges are as follows: 40% or more are 14 years of age or younger; 15% or more is 65 years of age or older; other countries and no data. The 40% or more are 15 years of age or younger and in central Africa and parts of Asia. 15% or more are 65 years or older are located in North America, Australia, and Europe. The other countries’ population are in South and Central America, north and south Africa, and Asia.">
            <a:extLst>
              <a:ext uri="{FF2B5EF4-FFF2-40B4-BE49-F238E27FC236}">
                <a16:creationId xmlns:a16="http://schemas.microsoft.com/office/drawing/2014/main" id="{EACEA778-D529-7842-B25D-88583506C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36063" y="1407013"/>
            <a:ext cx="9509760" cy="4700732"/>
          </a:xfrm>
          <a:prstGeom prst="rect">
            <a:avLst/>
          </a:prstGeom>
        </p:spPr>
      </p:pic>
      <p:sp>
        <p:nvSpPr>
          <p:cNvPr id="4" name="Title 3">
            <a:extLst>
              <a:ext uri="{FF2B5EF4-FFF2-40B4-BE49-F238E27FC236}">
                <a16:creationId xmlns:a16="http://schemas.microsoft.com/office/drawing/2014/main" id="{C56AFFBE-92E1-4942-887B-8BCE5AFED764}"/>
              </a:ext>
            </a:extLst>
          </p:cNvPr>
          <p:cNvSpPr>
            <a:spLocks noGrp="1"/>
          </p:cNvSpPr>
          <p:nvPr>
            <p:ph type="title"/>
          </p:nvPr>
        </p:nvSpPr>
        <p:spPr/>
        <p:txBody>
          <a:bodyPr/>
          <a:lstStyle/>
          <a:p>
            <a:r>
              <a:rPr lang="en-US" dirty="0"/>
              <a:t>World Pattern of Young and Old Populations</a:t>
            </a:r>
          </a:p>
        </p:txBody>
      </p:sp>
    </p:spTree>
    <p:extLst>
      <p:ext uri="{BB962C8B-B14F-4D97-AF65-F5344CB8AC3E}">
        <p14:creationId xmlns:p14="http://schemas.microsoft.com/office/powerpoint/2010/main" val="3396021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Six graphs depict population pyramids for selected countries and communities. The horizontal axes represent percentages and read 20, 10, 0, 10, 20 and vertical axes read as follows: 0-4, 5-9, 10-14, 15-19, 20-24, 25-29, 30-34, 35-39, 40-44, 45- 49, 50-54, 55-59, 60-64, 65-69, 70-74, 75-79, 80 plus. &#10;Spain:&#10;0-4: Male – 2; Female - 2 &#10;5-9: Male – 2.1; Female – 2.1 &#10;10-14: Male – 2.1; Female – 2.1 &#10;15-19: Male – 2; Female - 2 &#10;20-24: Male – 2; Female - 2 &#10;25-29: Male – 2.1; Female – 2.1 &#10;30-34: Male – 3; Female -3 &#10;35-39: Male – 4; Female - 4 &#10;40-44: Male – 5; Female - 5 &#10;45- 49: Male – 4.5; Female – 4.5 &#10;50-54: Male – 4; Female - 4 &#10;55-59: Male – 3; Female - 3 &#10;60-64: Male – 2.2; Female – 2.3 &#10;65-69: Male – 2.1; Female – 2.2 &#10;70-74: Male – 2; Female – 2.1 &#10;75-79: Male – 1.8; Female - 2 &#10;80 plus: Male – 1; Female – 1.9 &#10;United States:&#10;0-4: Male – 2.1; Female – 2.1 &#10;5-9: Male – 2.1; Female – 2.1 &#10;10-14: Male – 2.2; Female – 2.2 &#10;15-19: Male – 2.1; Female – 2.1 &#10;20-24: Male – 2.2; Female – 2.2 &#10;25-29: Male – 2.2; Female – 2.2 &#10;30-34: Male – 2.2; Female -2.2 &#10;35-39: Male – 2.1; Female – 2.1&#10;40-44: Male – 2.1; Female – 2.1 &#10;45- 49: Male – 2.1; Female – 2.1&#10;50-54: Male – 2.2; Female – 2.4 &#10;55-59: Male – 2.2; Female – 2.4 &#10;60-64: Male – 2.1; Female – 2.2 &#10;65-69: Male – 2; Female – 2.2 &#10;70-74: Male – 1.8; Female – 2 &#10;75-79: Male – 1; Female – 1.6 &#10;80 plus: Male – 0.4; Female – 1.6 &#10;Sun City, AZ:&#10;0-4: Male – 0; Female – 0 &#10;5-9: Male – .1; Female – 0 &#10;10-14: Male – 0.2; Female – 0 &#10;15-19: Male – 0.2; Female – 0 &#10;20-24: Male – 0.3; Female – 0.1&#10;25-29: Male – 0.4; Female – 0.1 &#10;30-34: Male – 0; Female – 0.1&#10;35-39: Male – 0.2; Female – 0.1&#10;40-44: Male – 0.6; Female – 0.2 &#10;45- 49: Male – 0.8; Female – 0.3&#10;50-54: Male – 0.8; Female – 3&#10;55-59: Male – 6.2; Female – 6 &#10;60-64: Male – 9.4; Female – 12&#10;65-69: Male – 12; Female – 15 &#10;70-74: Male – 15; Female – 15 &#10;75-79: Male – 15.5; Female – 15.5 &#10;80 plus: Male – 25; Female – 25&#10;Tanzania:&#10;0-4: Male – 8.1; Female – 8.1 &#10;5-9: Male – 7.9; Female – 7.9 &#10;10-14: Male – 6; Female – 6 &#10;15-19: Male – 5.5; Female – 5.5 &#10;20-24: Male – 4.8; Female – 4.8&#10;25-29: Male – 4; Female – 4 &#10;30-34: Male – 3.6; Female -3.6&#10;35-39: Male – 2.4; Female – 2.4&#10;40-44: Male – 2; Female – 2 &#10;45- 49: Male – 1.8; Female – 1.8&#10;50-54: Male – 1; Female – 1&#10;55-59: Male – 0.5; Female – 0.5 &#10;60-64: Male – 0.3; Female – 0.3&#10;65-69: Male – 0.2; Female – 0.2 &#10;70-74: Male – 0.1; Female – 0.1 &#10;75-79: Male – 0; Female – 0 &#10;80 plus: Male – 0; Female – 0&#10;China&#10;0-4: Male – 2.2; Female – 2.2 &#10;5-9: Male – 2.2; Female – 2.2 &#10;10-14: Male – 2.1; Female – 2.1 &#10;15-19: Male – 2.1; Female – 2.1 &#10;20-24: Male – 3; Female - 3 &#10;25-29: Male – 4.2; Female – 4.2 &#10;30-34: Male – 4.1; Female -4.1 &#10;35-39: Male – 3; Female - 3 &#10;40-44: Male – 4; Female - 4 &#10;45- 49: Male – 4.2; Female – 4.2 &#10;50-54: Male – 4; Female - 4 &#10;55-59: Male – 3.2; Female – 3.2 &#10;60-64: Male – 3.1; Female – 3.1 &#10;65-69: Male – 0.8; Female – 0.8 &#10;70-74: Male – 0.4; Female – 0.4 &#10;75-79: Male – 0.2; Female – 0.2 &#10;80 plus: Male – 0.1; Female – 0.1 &#10;Oman&#10;0-4: Male – 4.1; Female - 4 &#10;5-9: Male – 3.8; Female – 3.8 &#10;10-14: Male – 2.2; Female – 2.1&#10;15-19: Male – 3; Female - 2 &#10;20-24: Male – 5; Female – 2.5 &#10;25-29: Male – 11; Female – 4 &#10;30-34: Male – 12; Female -3.8 &#10;35-39: Male – 8; Female – 2.4 &#10;40-44: Male – 5; Female – 2.1 &#10;45- 49: Male – 4; Female – 0.5 &#10;50-54: Male – 2.5; Female – 0.4 &#10;55-59: Male – 1; Female – 0.3 &#10;60-64: Male – 0.4; Female – 0.2 &#10;65-69: Male – 0.2; Female – 0.1 &#10;70-74: Male – 0.1; Female – 0.1 &#10;75-79: Male – 0; Female – 0.1 &#10;80 plus: Male – 0; Female – 0 &#10;All data are approximate.">
            <a:extLst>
              <a:ext uri="{FF2B5EF4-FFF2-40B4-BE49-F238E27FC236}">
                <a16:creationId xmlns:a16="http://schemas.microsoft.com/office/drawing/2014/main" id="{F9048A10-1F8B-B54E-8B35-4D1E7DA582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760" y="61551"/>
            <a:ext cx="6309360" cy="673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0BB56F-0B78-44F8-A7DE-C8386C463812}"/>
              </a:ext>
            </a:extLst>
          </p:cNvPr>
          <p:cNvSpPr>
            <a:spLocks noGrp="1"/>
          </p:cNvSpPr>
          <p:nvPr>
            <p:ph type="title"/>
          </p:nvPr>
        </p:nvSpPr>
        <p:spPr/>
        <p:txBody>
          <a:bodyPr/>
          <a:lstStyle/>
          <a:p>
            <a:r>
              <a:rPr lang="en-US" dirty="0"/>
              <a:t>What is Population Geography?</a:t>
            </a:r>
          </a:p>
        </p:txBody>
      </p:sp>
      <p:sp>
        <p:nvSpPr>
          <p:cNvPr id="3" name="Content Placeholder 2">
            <a:extLst>
              <a:ext uri="{FF2B5EF4-FFF2-40B4-BE49-F238E27FC236}">
                <a16:creationId xmlns:a16="http://schemas.microsoft.com/office/drawing/2014/main" id="{3B824762-CDCD-4D9E-A220-0C3696FEA609}"/>
              </a:ext>
            </a:extLst>
          </p:cNvPr>
          <p:cNvSpPr>
            <a:spLocks noGrp="1"/>
          </p:cNvSpPr>
          <p:nvPr>
            <p:ph idx="1"/>
          </p:nvPr>
        </p:nvSpPr>
        <p:spPr/>
        <p:txBody>
          <a:bodyPr/>
          <a:lstStyle/>
          <a:p>
            <a:r>
              <a:rPr lang="en-US" dirty="0"/>
              <a:t>The study of the spatial and ecological aspects of population</a:t>
            </a:r>
          </a:p>
          <a:p>
            <a:pPr lvl="1"/>
            <a:r>
              <a:rPr lang="en-US" dirty="0"/>
              <a:t>Distribution.</a:t>
            </a:r>
          </a:p>
          <a:p>
            <a:pPr lvl="1"/>
            <a:r>
              <a:rPr lang="en-US" dirty="0"/>
              <a:t>Density per unit of land area.</a:t>
            </a:r>
          </a:p>
          <a:p>
            <a:pPr lvl="1"/>
            <a:r>
              <a:rPr lang="en-US" dirty="0"/>
              <a:t>Fertility and mortality.</a:t>
            </a:r>
          </a:p>
          <a:p>
            <a:pPr lvl="1"/>
            <a:r>
              <a:rPr lang="en-US" dirty="0"/>
              <a:t>Group characteristics (Gender, age).</a:t>
            </a:r>
          </a:p>
          <a:p>
            <a:pPr lvl="1"/>
            <a:r>
              <a:rPr lang="en-US" dirty="0"/>
              <a:t>Health.</a:t>
            </a:r>
          </a:p>
          <a:p>
            <a:pPr lvl="1"/>
            <a:r>
              <a:rPr lang="en-US" dirty="0"/>
              <a:t>Migration.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01B10F-D7AD-4777-BF7F-AA934BE6865D}"/>
              </a:ext>
            </a:extLst>
          </p:cNvPr>
          <p:cNvSpPr>
            <a:spLocks noGrp="1"/>
          </p:cNvSpPr>
          <p:nvPr>
            <p:ph type="title"/>
          </p:nvPr>
        </p:nvSpPr>
        <p:spPr/>
        <p:txBody>
          <a:bodyPr/>
          <a:lstStyle/>
          <a:p>
            <a:r>
              <a:rPr lang="en-US" dirty="0"/>
              <a:t>The Geography of Gender</a:t>
            </a:r>
          </a:p>
        </p:txBody>
      </p:sp>
      <p:sp>
        <p:nvSpPr>
          <p:cNvPr id="5" name="Content Placeholder 4">
            <a:extLst>
              <a:ext uri="{FF2B5EF4-FFF2-40B4-BE49-F238E27FC236}">
                <a16:creationId xmlns:a16="http://schemas.microsoft.com/office/drawing/2014/main" id="{222BF893-8F2C-453F-843B-282EDFA7E190}"/>
              </a:ext>
            </a:extLst>
          </p:cNvPr>
          <p:cNvSpPr>
            <a:spLocks noGrp="1"/>
          </p:cNvSpPr>
          <p:nvPr>
            <p:ph idx="1"/>
          </p:nvPr>
        </p:nvSpPr>
        <p:spPr/>
        <p:txBody>
          <a:bodyPr/>
          <a:lstStyle/>
          <a:p>
            <a:r>
              <a:rPr lang="en-US" dirty="0"/>
              <a:t>Geographical differences in sex ratio</a:t>
            </a:r>
          </a:p>
          <a:p>
            <a:pPr lvl="1"/>
            <a:r>
              <a:rPr lang="en-US" dirty="0"/>
              <a:t>Slightly more boys than girls are born.</a:t>
            </a:r>
          </a:p>
          <a:p>
            <a:pPr lvl="1"/>
            <a:r>
              <a:rPr lang="en-US" dirty="0"/>
              <a:t>Slight differences in infant mortality rates create an equilibrium by adulthood.</a:t>
            </a:r>
          </a:p>
          <a:p>
            <a:pPr lvl="1"/>
            <a:r>
              <a:rPr lang="en-US" dirty="0"/>
              <a:t>Recently settled areas have more males than females.</a:t>
            </a:r>
          </a:p>
          <a:p>
            <a:pPr lvl="1"/>
            <a:r>
              <a:rPr lang="en-US" dirty="0"/>
              <a:t>Prolonged wars reduce the male population.</a:t>
            </a:r>
          </a:p>
          <a:p>
            <a:pPr lvl="1"/>
            <a:r>
              <a:rPr lang="en-US" dirty="0"/>
              <a:t>Females have a longer life expectancy.</a:t>
            </a:r>
          </a:p>
        </p:txBody>
      </p:sp>
    </p:spTree>
    <p:extLst>
      <p:ext uri="{BB962C8B-B14F-4D97-AF65-F5344CB8AC3E}">
        <p14:creationId xmlns:p14="http://schemas.microsoft.com/office/powerpoint/2010/main" val="568537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6B84F7-1ED3-4620-B52E-C7B91E0BABF0}"/>
              </a:ext>
            </a:extLst>
          </p:cNvPr>
          <p:cNvSpPr>
            <a:spLocks noGrp="1"/>
          </p:cNvSpPr>
          <p:nvPr>
            <p:ph type="title"/>
          </p:nvPr>
        </p:nvSpPr>
        <p:spPr/>
        <p:txBody>
          <a:bodyPr/>
          <a:lstStyle/>
          <a:p>
            <a:r>
              <a:rPr lang="en-US" dirty="0"/>
              <a:t>Females as a Percentage of Total Population, 2016</a:t>
            </a:r>
          </a:p>
        </p:txBody>
      </p:sp>
      <p:pic>
        <p:nvPicPr>
          <p:cNvPr id="6" name="Picture 5">
            <a:extLst>
              <a:ext uri="{FF2B5EF4-FFF2-40B4-BE49-F238E27FC236}">
                <a16:creationId xmlns:a16="http://schemas.microsoft.com/office/drawing/2014/main" id="{02A6C7C0-9FD8-4808-B419-98408FF77ACA}"/>
              </a:ext>
            </a:extLst>
          </p:cNvPr>
          <p:cNvPicPr>
            <a:picLocks noChangeAspect="1"/>
          </p:cNvPicPr>
          <p:nvPr/>
        </p:nvPicPr>
        <p:blipFill rotWithShape="1">
          <a:blip r:embed="rId2"/>
          <a:srcRect l="29188" t="46767" r="40180" b="16349"/>
          <a:stretch/>
        </p:blipFill>
        <p:spPr>
          <a:xfrm>
            <a:off x="1223790" y="1402155"/>
            <a:ext cx="9326880" cy="4787261"/>
          </a:xfrm>
          <a:prstGeom prst="rect">
            <a:avLst/>
          </a:prstGeom>
        </p:spPr>
      </p:pic>
      <p:pic>
        <p:nvPicPr>
          <p:cNvPr id="5" name="Picture 2" descr="C:\Users\ecojpr\AppData\Local\Microsoft\Windows\Temporary Internet Files\Content.IE5\H0P94DF5\MC900442072[1].wmf">
            <a:extLst>
              <a:ext uri="{FF2B5EF4-FFF2-40B4-BE49-F238E27FC236}">
                <a16:creationId xmlns:a16="http://schemas.microsoft.com/office/drawing/2014/main" id="{B076CB20-2E5D-42C3-B310-43EAA21114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101021"/>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1D5C715-36CA-4D3D-A146-07389E6B5308}"/>
              </a:ext>
            </a:extLst>
          </p:cNvPr>
          <p:cNvSpPr txBox="1"/>
          <p:nvPr/>
        </p:nvSpPr>
        <p:spPr>
          <a:xfrm>
            <a:off x="1295400" y="6153204"/>
            <a:ext cx="6753131" cy="707886"/>
          </a:xfrm>
          <a:prstGeom prst="rect">
            <a:avLst/>
          </a:prstGeom>
          <a:noFill/>
        </p:spPr>
        <p:txBody>
          <a:bodyPr wrap="square" rtlCol="0">
            <a:spAutoFit/>
          </a:bodyPr>
          <a:lstStyle/>
          <a:p>
            <a:r>
              <a:rPr lang="en-US" sz="2000" b="1" dirty="0">
                <a:latin typeface="Arial Narrow" panose="020B0606020202030204" pitchFamily="34" charset="0"/>
              </a:rPr>
              <a:t>How is the demographic transition changing the composition of the global population by number and age?</a:t>
            </a:r>
          </a:p>
        </p:txBody>
      </p:sp>
    </p:spTree>
    <p:extLst>
      <p:ext uri="{BB962C8B-B14F-4D97-AF65-F5344CB8AC3E}">
        <p14:creationId xmlns:p14="http://schemas.microsoft.com/office/powerpoint/2010/main" val="4280831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a:extLst>
              <a:ext uri="{FF2B5EF4-FFF2-40B4-BE49-F238E27FC236}">
                <a16:creationId xmlns:a16="http://schemas.microsoft.com/office/drawing/2014/main" id="{148E91D9-009C-7647-B3EB-070747903FE7}"/>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B – Patterns, causes, and consequences of population migrations</a:t>
            </a:r>
          </a:p>
        </p:txBody>
      </p:sp>
      <p:sp>
        <p:nvSpPr>
          <p:cNvPr id="2" name="Text Placeholder 1">
            <a:extLst>
              <a:ext uri="{FF2B5EF4-FFF2-40B4-BE49-F238E27FC236}">
                <a16:creationId xmlns:a16="http://schemas.microsoft.com/office/drawing/2014/main" id="{2BAC0C1A-2079-4C73-AFEB-73AF85D428AD}"/>
              </a:ext>
            </a:extLst>
          </p:cNvPr>
          <p:cNvSpPr>
            <a:spLocks noGrp="1"/>
          </p:cNvSpPr>
          <p:nvPr>
            <p:ph type="body" idx="1"/>
          </p:nvPr>
        </p:nvSpPr>
        <p:spPr/>
        <p:txBody>
          <a:bodyPr/>
          <a:lstStyle/>
          <a:p>
            <a:r>
              <a:rPr lang="en-US" dirty="0"/>
              <a:t>After natural increases and decreases in populations, the second of the two basic ways in which population numbers are altered is by the migration of people from one place to another.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9FC540-DF87-492B-AF67-9D68904A3F19}"/>
              </a:ext>
            </a:extLst>
          </p:cNvPr>
          <p:cNvSpPr>
            <a:spLocks noGrp="1"/>
          </p:cNvSpPr>
          <p:nvPr>
            <p:ph type="title"/>
          </p:nvPr>
        </p:nvSpPr>
        <p:spPr/>
        <p:txBody>
          <a:bodyPr/>
          <a:lstStyle/>
          <a:p>
            <a:r>
              <a:rPr lang="en-US" dirty="0"/>
              <a:t>Migration</a:t>
            </a:r>
          </a:p>
        </p:txBody>
      </p:sp>
      <p:sp>
        <p:nvSpPr>
          <p:cNvPr id="5" name="Content Placeholder 4">
            <a:extLst>
              <a:ext uri="{FF2B5EF4-FFF2-40B4-BE49-F238E27FC236}">
                <a16:creationId xmlns:a16="http://schemas.microsoft.com/office/drawing/2014/main" id="{86C9440A-C396-47B0-A728-66468CECA377}"/>
              </a:ext>
            </a:extLst>
          </p:cNvPr>
          <p:cNvSpPr>
            <a:spLocks noGrp="1"/>
          </p:cNvSpPr>
          <p:nvPr>
            <p:ph idx="1"/>
          </p:nvPr>
        </p:nvSpPr>
        <p:spPr/>
        <p:txBody>
          <a:bodyPr/>
          <a:lstStyle/>
          <a:p>
            <a:r>
              <a:rPr lang="en-US" dirty="0"/>
              <a:t>Usually the outcome of seeking better opportunities</a:t>
            </a:r>
          </a:p>
          <a:p>
            <a:r>
              <a:rPr lang="en-US" dirty="0"/>
              <a:t>Push factors</a:t>
            </a:r>
          </a:p>
          <a:p>
            <a:pPr lvl="1"/>
            <a:r>
              <a:rPr lang="en-US" dirty="0"/>
              <a:t>Unfavorable, repelling conditions that spur migration.</a:t>
            </a:r>
          </a:p>
          <a:p>
            <a:pPr lvl="1"/>
            <a:r>
              <a:rPr lang="en-US" dirty="0"/>
              <a:t>(Inability to live off the land, high taxes, repressive government, war)</a:t>
            </a:r>
          </a:p>
          <a:p>
            <a:r>
              <a:rPr lang="en-US" dirty="0"/>
              <a:t>Pull factors</a:t>
            </a:r>
          </a:p>
          <a:p>
            <a:pPr lvl="1"/>
            <a:r>
              <a:rPr lang="en-US" dirty="0"/>
              <a:t>Favorable, attractive conditions that spur migration.</a:t>
            </a:r>
          </a:p>
          <a:p>
            <a:pPr lvl="1"/>
            <a:r>
              <a:rPr lang="en-US" dirty="0"/>
              <a:t>(Opportunities for education and employment, proximity to family members).</a:t>
            </a:r>
          </a:p>
          <a:p>
            <a:r>
              <a:rPr lang="en-US" dirty="0"/>
              <a:t>Refugees</a:t>
            </a:r>
          </a:p>
        </p:txBody>
      </p:sp>
    </p:spTree>
    <p:extLst>
      <p:ext uri="{BB962C8B-B14F-4D97-AF65-F5344CB8AC3E}">
        <p14:creationId xmlns:p14="http://schemas.microsoft.com/office/powerpoint/2010/main" val="2484181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96D8-DC23-4D33-AC4E-BBFC7F593E9D}"/>
              </a:ext>
            </a:extLst>
          </p:cNvPr>
          <p:cNvSpPr>
            <a:spLocks noGrp="1"/>
          </p:cNvSpPr>
          <p:nvPr>
            <p:ph type="title"/>
          </p:nvPr>
        </p:nvSpPr>
        <p:spPr/>
        <p:txBody>
          <a:bodyPr/>
          <a:lstStyle/>
          <a:p>
            <a:r>
              <a:rPr lang="en-US" dirty="0"/>
              <a:t>Immigration and emigration flows (current)</a:t>
            </a:r>
          </a:p>
        </p:txBody>
      </p:sp>
      <p:pic>
        <p:nvPicPr>
          <p:cNvPr id="46082" name="Picture 2" descr="A map depicts major and minor migration flows. The legend shows net change per 1,000 population 2017. The listed ranges are as follows: Gain from in-migration – 5-20, 1-4; stable migration – 0; loss from out-migration – 1-4, 5-20 and no data. &#10;Gain from in migration:&#10;The majority of the population growth is in Australia and Canada. The lesser portion of the population growth is in the United States of America, Alaska, and Russia. &#10;Stable migration:&#10;The population is stable in most of South America, China, parts of Africa, and India.&#10;Loss from out-migration:&#10;The largest of lost population is in Greenland (Denmark), and the lowest population loss is in parts of South America, large sections of Africa, and some areas of Asia.">
            <a:extLst>
              <a:ext uri="{FF2B5EF4-FFF2-40B4-BE49-F238E27FC236}">
                <a16:creationId xmlns:a16="http://schemas.microsoft.com/office/drawing/2014/main" id="{460906AC-84A3-0F4D-863F-18E7ACA05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186" y="1466178"/>
            <a:ext cx="9601200" cy="48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F825E9A-7760-454D-9A8C-E93061BBA0CB}"/>
              </a:ext>
            </a:extLst>
          </p:cNvPr>
          <p:cNvSpPr txBox="1"/>
          <p:nvPr/>
        </p:nvSpPr>
        <p:spPr>
          <a:xfrm>
            <a:off x="1740321" y="6353115"/>
            <a:ext cx="6089723" cy="400110"/>
          </a:xfrm>
          <a:prstGeom prst="rect">
            <a:avLst/>
          </a:prstGeom>
          <a:noFill/>
        </p:spPr>
        <p:txBody>
          <a:bodyPr wrap="square" rtlCol="0">
            <a:spAutoFit/>
          </a:bodyPr>
          <a:lstStyle/>
          <a:p>
            <a:r>
              <a:rPr lang="en-US" sz="2000" b="1" dirty="0">
                <a:latin typeface="Arial Narrow" panose="020B0606020202030204" pitchFamily="34" charset="0"/>
              </a:rPr>
              <a:t>244 million people live outside their birth country.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a:extLst>
              <a:ext uri="{FF2B5EF4-FFF2-40B4-BE49-F238E27FC236}">
                <a16:creationId xmlns:a16="http://schemas.microsoft.com/office/drawing/2014/main" id="{148E91D9-009C-7647-B3EB-070747903FE7}"/>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C – Theories of population growth and control</a:t>
            </a:r>
          </a:p>
        </p:txBody>
      </p:sp>
      <p:sp>
        <p:nvSpPr>
          <p:cNvPr id="2" name="Text Placeholder 1">
            <a:extLst>
              <a:ext uri="{FF2B5EF4-FFF2-40B4-BE49-F238E27FC236}">
                <a16:creationId xmlns:a16="http://schemas.microsoft.com/office/drawing/2014/main" id="{2BAC0C1A-2079-4C73-AFEB-73AF85D428AD}"/>
              </a:ext>
            </a:extLst>
          </p:cNvPr>
          <p:cNvSpPr>
            <a:spLocks noGrp="1"/>
          </p:cNvSpPr>
          <p:nvPr>
            <p:ph type="body" idx="1"/>
          </p:nvPr>
        </p:nvSpPr>
        <p:spPr/>
        <p:txBody>
          <a:bodyPr/>
          <a:lstStyle/>
          <a:p>
            <a:r>
              <a:rPr lang="en-US" dirty="0"/>
              <a:t>Demographic processes and their global ramifications.</a:t>
            </a:r>
          </a:p>
        </p:txBody>
      </p:sp>
    </p:spTree>
    <p:extLst>
      <p:ext uri="{BB962C8B-B14F-4D97-AF65-F5344CB8AC3E}">
        <p14:creationId xmlns:p14="http://schemas.microsoft.com/office/powerpoint/2010/main" val="4143442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26834-B9E6-43B1-AE6C-5BD3B12A6A66}"/>
              </a:ext>
            </a:extLst>
          </p:cNvPr>
          <p:cNvSpPr>
            <a:spLocks noGrp="1"/>
          </p:cNvSpPr>
          <p:nvPr>
            <p:ph type="title"/>
          </p:nvPr>
        </p:nvSpPr>
        <p:spPr/>
        <p:txBody>
          <a:bodyPr/>
          <a:lstStyle/>
          <a:p>
            <a:r>
              <a:rPr lang="en-US" dirty="0"/>
              <a:t>Population “explosion”</a:t>
            </a:r>
          </a:p>
        </p:txBody>
      </p:sp>
      <p:sp>
        <p:nvSpPr>
          <p:cNvPr id="3" name="Content Placeholder 2">
            <a:extLst>
              <a:ext uri="{FF2B5EF4-FFF2-40B4-BE49-F238E27FC236}">
                <a16:creationId xmlns:a16="http://schemas.microsoft.com/office/drawing/2014/main" id="{D60617FA-9EE9-4BBB-806E-6F855A4D666D}"/>
              </a:ext>
            </a:extLst>
          </p:cNvPr>
          <p:cNvSpPr>
            <a:spLocks noGrp="1"/>
          </p:cNvSpPr>
          <p:nvPr>
            <p:ph idx="1"/>
          </p:nvPr>
        </p:nvSpPr>
        <p:spPr/>
        <p:txBody>
          <a:bodyPr/>
          <a:lstStyle/>
          <a:p>
            <a:r>
              <a:rPr lang="en-US" dirty="0"/>
              <a:t>The rapid and accelerating increase in world population since 1900</a:t>
            </a:r>
          </a:p>
          <a:p>
            <a:pPr lvl="1"/>
            <a:r>
              <a:rPr lang="en-US" dirty="0"/>
              <a:t>The crucial element triggering this “explosion” has been a steep decline in the death rate, particularly for infants and children, in most of the world, without an accompanying universal decline in fertility.</a:t>
            </a:r>
          </a:p>
          <a:p>
            <a:pPr lvl="1"/>
            <a:r>
              <a:rPr lang="en-US" dirty="0"/>
              <a:t>Until very recently, the number of people in the world has been increasing geometrically, doubling in shorter and shorter periods of time.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8DAD8-6740-BF46-ADDF-8340939731DF}"/>
              </a:ext>
            </a:extLst>
          </p:cNvPr>
          <p:cNvSpPr>
            <a:spLocks noGrp="1"/>
          </p:cNvSpPr>
          <p:nvPr>
            <p:ph type="title"/>
          </p:nvPr>
        </p:nvSpPr>
        <p:spPr/>
        <p:txBody>
          <a:bodyPr/>
          <a:lstStyle/>
          <a:p>
            <a:pPr>
              <a:defRPr/>
            </a:pPr>
            <a:r>
              <a:rPr lang="en-US" dirty="0"/>
              <a:t>World Population to 2100: Possible Scenarios</a:t>
            </a:r>
          </a:p>
        </p:txBody>
      </p:sp>
      <p:pic>
        <p:nvPicPr>
          <p:cNvPr id="104450" name="Picture 2" descr="A line graph shows the projected world population by fertility scenario in billions to the year 2100. The x-axis shows the years from 1700 to 2100 with intervals of 50 years. The y-axis shows the population in billions from 10 to 20 with intervals of 2 billion. The medium global fertility rate during each corresponding year is as follows: 1700, 0.6 billion; 1750, 0.8 billion; 1800, 1.0 billion, 1850, 1.2 billion; 1900, 1.6 billion; 1950, 2.5 billion; 2000, 6.1 billion; 2017, 7.6 billion; 2050, 9.7 billion projected; 2100, 11.2 billion projected.  The Current rate (Unchanged), 26.8 billion projected for 2050. The high (above replacement), 15.8 billion projected for 2100. The low (below replacement), 6.2 billion projected for 2100.">
            <a:extLst>
              <a:ext uri="{FF2B5EF4-FFF2-40B4-BE49-F238E27FC236}">
                <a16:creationId xmlns:a16="http://schemas.microsoft.com/office/drawing/2014/main" id="{08CB2C90-615A-1144-B2AE-EAEFF8BF7548}"/>
              </a:ext>
            </a:extLst>
          </p:cNvPr>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14534" r="14264"/>
          <a:stretch/>
        </p:blipFill>
        <p:spPr>
          <a:xfrm>
            <a:off x="2458995" y="1286370"/>
            <a:ext cx="7606624" cy="5320504"/>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1EC3E-4535-4A84-B83B-279D37CE7CE4}"/>
              </a:ext>
            </a:extLst>
          </p:cNvPr>
          <p:cNvSpPr>
            <a:spLocks noGrp="1"/>
          </p:cNvSpPr>
          <p:nvPr>
            <p:ph type="title"/>
          </p:nvPr>
        </p:nvSpPr>
        <p:spPr/>
        <p:txBody>
          <a:bodyPr/>
          <a:lstStyle/>
          <a:p>
            <a:r>
              <a:rPr lang="en-US" dirty="0"/>
              <a:t>Thomas Malthus (1766-1834)</a:t>
            </a:r>
          </a:p>
        </p:txBody>
      </p:sp>
      <p:sp>
        <p:nvSpPr>
          <p:cNvPr id="3" name="Content Placeholder 2">
            <a:extLst>
              <a:ext uri="{FF2B5EF4-FFF2-40B4-BE49-F238E27FC236}">
                <a16:creationId xmlns:a16="http://schemas.microsoft.com/office/drawing/2014/main" id="{7CC4034E-FC5F-4021-94BE-748A18604D1C}"/>
              </a:ext>
            </a:extLst>
          </p:cNvPr>
          <p:cNvSpPr>
            <a:spLocks noGrp="1"/>
          </p:cNvSpPr>
          <p:nvPr>
            <p:ph sz="half" idx="1"/>
          </p:nvPr>
        </p:nvSpPr>
        <p:spPr/>
        <p:txBody>
          <a:bodyPr/>
          <a:lstStyle/>
          <a:p>
            <a:r>
              <a:rPr lang="en-US" dirty="0"/>
              <a:t>English economist and demographer</a:t>
            </a:r>
          </a:p>
          <a:p>
            <a:r>
              <a:rPr lang="en-US" dirty="0"/>
              <a:t>Published “An Essay on the Principle of Population” 1798</a:t>
            </a:r>
          </a:p>
          <a:p>
            <a:r>
              <a:rPr lang="en-US" dirty="0"/>
              <a:t>Population growth will exceed food production capacity</a:t>
            </a:r>
          </a:p>
          <a:p>
            <a:r>
              <a:rPr lang="en-US" dirty="0"/>
              <a:t>Checks are either “private” (moral restraint) or “destructive” (war, poverty, pestilence, famine)</a:t>
            </a:r>
          </a:p>
        </p:txBody>
      </p:sp>
      <p:sp>
        <p:nvSpPr>
          <p:cNvPr id="4" name="Content Placeholder 3">
            <a:extLst>
              <a:ext uri="{FF2B5EF4-FFF2-40B4-BE49-F238E27FC236}">
                <a16:creationId xmlns:a16="http://schemas.microsoft.com/office/drawing/2014/main" id="{269CDF4E-6534-4055-94D8-4F605B5B5A9E}"/>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1B6C35D2-349F-44B9-B03F-8BCB35C487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34337" y="1378389"/>
            <a:ext cx="5669280" cy="501197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B111D6-631C-48E2-BD1A-78A38C90A64E}"/>
              </a:ext>
            </a:extLst>
          </p:cNvPr>
          <p:cNvSpPr>
            <a:spLocks noGrp="1"/>
          </p:cNvSpPr>
          <p:nvPr>
            <p:ph type="title"/>
          </p:nvPr>
        </p:nvSpPr>
        <p:spPr/>
        <p:txBody>
          <a:bodyPr/>
          <a:lstStyle/>
          <a:p>
            <a:r>
              <a:rPr lang="en-US" dirty="0" err="1"/>
              <a:t>Cornucopians</a:t>
            </a:r>
            <a:r>
              <a:rPr lang="en-US" dirty="0"/>
              <a:t> and Neo-Malthusians</a:t>
            </a:r>
          </a:p>
        </p:txBody>
      </p:sp>
      <p:sp>
        <p:nvSpPr>
          <p:cNvPr id="4" name="Content Placeholder 3">
            <a:extLst>
              <a:ext uri="{FF2B5EF4-FFF2-40B4-BE49-F238E27FC236}">
                <a16:creationId xmlns:a16="http://schemas.microsoft.com/office/drawing/2014/main" id="{F70EDC78-3DC2-4B36-9E96-32CC4103099E}"/>
              </a:ext>
            </a:extLst>
          </p:cNvPr>
          <p:cNvSpPr>
            <a:spLocks noGrp="1"/>
          </p:cNvSpPr>
          <p:nvPr>
            <p:ph idx="1"/>
          </p:nvPr>
        </p:nvSpPr>
        <p:spPr/>
        <p:txBody>
          <a:bodyPr/>
          <a:lstStyle/>
          <a:p>
            <a:r>
              <a:rPr lang="en-US" dirty="0" err="1"/>
              <a:t>Cornucopians</a:t>
            </a:r>
            <a:endParaRPr lang="en-US" dirty="0"/>
          </a:p>
          <a:p>
            <a:pPr lvl="1"/>
            <a:r>
              <a:rPr lang="en-US" dirty="0"/>
              <a:t>Those who believe that science and technology can solve resource shortages.</a:t>
            </a:r>
          </a:p>
          <a:p>
            <a:pPr lvl="1"/>
            <a:r>
              <a:rPr lang="en-US" dirty="0"/>
              <a:t>In this view, human beings are a resource rather than a burden to be limited.</a:t>
            </a:r>
          </a:p>
          <a:p>
            <a:r>
              <a:rPr lang="en-US" dirty="0"/>
              <a:t>Neo-Malthusians</a:t>
            </a:r>
          </a:p>
          <a:p>
            <a:pPr lvl="1"/>
            <a:r>
              <a:rPr lang="en-US" dirty="0"/>
              <a:t>Modern-day followers of Thomas Malthus argue that Earth’s support systems are being strained beyond their capacity by the widespread adoption of wasteful Western lifestyles.</a:t>
            </a:r>
          </a:p>
          <a:p>
            <a:pPr lvl="1"/>
            <a:r>
              <a:rPr lang="en-US" dirty="0"/>
              <a:t>Remedy: Birth control and family planning.</a:t>
            </a:r>
          </a:p>
        </p:txBody>
      </p:sp>
      <p:pic>
        <p:nvPicPr>
          <p:cNvPr id="5" name="Picture 2" descr="C:\Users\ecojpr\AppData\Local\Microsoft\Windows\Temporary Internet Files\Content.IE5\H0P94DF5\MC900442072[1].wmf">
            <a:extLst>
              <a:ext uri="{FF2B5EF4-FFF2-40B4-BE49-F238E27FC236}">
                <a16:creationId xmlns:a16="http://schemas.microsoft.com/office/drawing/2014/main" id="{9EA949C6-476B-411E-AFBB-3DDF43E962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461" y="5996246"/>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29BB5B9-D279-416E-B1C9-09025D3F0423}"/>
              </a:ext>
            </a:extLst>
          </p:cNvPr>
          <p:cNvSpPr txBox="1"/>
          <p:nvPr/>
        </p:nvSpPr>
        <p:spPr>
          <a:xfrm>
            <a:off x="1323861" y="6045339"/>
            <a:ext cx="6089723" cy="707886"/>
          </a:xfrm>
          <a:prstGeom prst="rect">
            <a:avLst/>
          </a:prstGeom>
          <a:noFill/>
        </p:spPr>
        <p:txBody>
          <a:bodyPr wrap="square" rtlCol="0">
            <a:spAutoFit/>
          </a:bodyPr>
          <a:lstStyle/>
          <a:p>
            <a:r>
              <a:rPr lang="en-US" sz="2000" b="1" dirty="0">
                <a:latin typeface="Arial Narrow" panose="020B0606020202030204" pitchFamily="34" charset="0"/>
              </a:rPr>
              <a:t>Why perspectives about population growth and control are so controversial?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13F718-1B37-4CAC-9514-CF0C6574591E}"/>
              </a:ext>
            </a:extLst>
          </p:cNvPr>
          <p:cNvSpPr>
            <a:spLocks noGrp="1"/>
          </p:cNvSpPr>
          <p:nvPr>
            <p:ph type="title"/>
          </p:nvPr>
        </p:nvSpPr>
        <p:spPr/>
        <p:txBody>
          <a:bodyPr/>
          <a:lstStyle/>
          <a:p>
            <a:r>
              <a:rPr lang="en-US" dirty="0"/>
              <a:t>A – Regional Patterns of Population Characteristics</a:t>
            </a:r>
          </a:p>
        </p:txBody>
      </p:sp>
      <p:sp>
        <p:nvSpPr>
          <p:cNvPr id="5" name="Text Placeholder 4">
            <a:extLst>
              <a:ext uri="{FF2B5EF4-FFF2-40B4-BE49-F238E27FC236}">
                <a16:creationId xmlns:a16="http://schemas.microsoft.com/office/drawing/2014/main" id="{983D54FA-3664-422E-8ABF-82CC2E6C8C9E}"/>
              </a:ext>
            </a:extLst>
          </p:cNvPr>
          <p:cNvSpPr>
            <a:spLocks noGrp="1"/>
          </p:cNvSpPr>
          <p:nvPr>
            <p:ph type="body" idx="1"/>
          </p:nvPr>
        </p:nvSpPr>
        <p:spPr/>
        <p:txBody>
          <a:bodyPr/>
          <a:lstStyle/>
          <a:p>
            <a:pPr marL="514350" indent="-514350">
              <a:buFont typeface="+mj-lt"/>
              <a:buAutoNum type="arabicPeriod"/>
            </a:pPr>
            <a:r>
              <a:rPr lang="en-US" dirty="0"/>
              <a:t>Population distribution and density</a:t>
            </a:r>
          </a:p>
          <a:p>
            <a:pPr marL="514350" indent="-514350">
              <a:buFont typeface="+mj-lt"/>
              <a:buAutoNum type="arabicPeriod"/>
            </a:pPr>
            <a:r>
              <a:rPr lang="en-US" dirty="0"/>
              <a:t>Patterns of natality</a:t>
            </a:r>
          </a:p>
          <a:p>
            <a:pPr marL="514350" indent="-514350">
              <a:buFont typeface="+mj-lt"/>
              <a:buAutoNum type="arabicPeriod"/>
            </a:pPr>
            <a:r>
              <a:rPr lang="en-US" dirty="0"/>
              <a:t>Patterns of mortality</a:t>
            </a:r>
          </a:p>
          <a:p>
            <a:pPr marL="514350" indent="-514350">
              <a:buFont typeface="+mj-lt"/>
              <a:buAutoNum type="arabicPeriod"/>
            </a:pPr>
            <a:r>
              <a:rPr lang="en-US" dirty="0"/>
              <a:t>Demographic transition</a:t>
            </a:r>
          </a:p>
          <a:p>
            <a:pPr marL="514350" indent="-514350">
              <a:buFont typeface="+mj-lt"/>
              <a:buAutoNum type="arabicPeriod"/>
            </a:pPr>
            <a:r>
              <a:rPr lang="en-US" dirty="0"/>
              <a:t>Age distribution</a:t>
            </a:r>
          </a:p>
        </p:txBody>
      </p:sp>
    </p:spTree>
    <p:extLst>
      <p:ext uri="{BB962C8B-B14F-4D97-AF65-F5344CB8AC3E}">
        <p14:creationId xmlns:p14="http://schemas.microsoft.com/office/powerpoint/2010/main" val="3329384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BCE2E8-723B-415E-86F9-D09B7574A0AE}"/>
              </a:ext>
            </a:extLst>
          </p:cNvPr>
          <p:cNvSpPr>
            <a:spLocks noGrp="1"/>
          </p:cNvSpPr>
          <p:nvPr>
            <p:ph type="title"/>
          </p:nvPr>
        </p:nvSpPr>
        <p:spPr/>
        <p:txBody>
          <a:bodyPr/>
          <a:lstStyle/>
          <a:p>
            <a:r>
              <a:rPr lang="en-US" dirty="0"/>
              <a:t>Simon Abundance Index, 1980-2019</a:t>
            </a:r>
          </a:p>
        </p:txBody>
      </p:sp>
      <p:pic>
        <p:nvPicPr>
          <p:cNvPr id="2050" name="Picture 2">
            <a:extLst>
              <a:ext uri="{FF2B5EF4-FFF2-40B4-BE49-F238E27FC236}">
                <a16:creationId xmlns:a16="http://schemas.microsoft.com/office/drawing/2014/main" id="{8238C310-D01B-4700-BE87-BB98E09BFA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1749" y="1052513"/>
            <a:ext cx="8764588" cy="57983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41256C-2ECA-4879-8E5F-D90EB11A4987}"/>
              </a:ext>
            </a:extLst>
          </p:cNvPr>
          <p:cNvSpPr txBox="1"/>
          <p:nvPr/>
        </p:nvSpPr>
        <p:spPr>
          <a:xfrm>
            <a:off x="5228479" y="1365422"/>
            <a:ext cx="4831772" cy="369332"/>
          </a:xfrm>
          <a:prstGeom prst="rect">
            <a:avLst/>
          </a:prstGeom>
          <a:noFill/>
        </p:spPr>
        <p:txBody>
          <a:bodyPr wrap="none" rtlCol="0">
            <a:spAutoFit/>
          </a:bodyPr>
          <a:lstStyle/>
          <a:p>
            <a:r>
              <a:rPr lang="en-US" dirty="0">
                <a:latin typeface="Arial Narrow" panose="020B0606020202030204" pitchFamily="34" charset="0"/>
              </a:rPr>
              <a:t>The earth is 570% more abundant in 2019 than in 1980</a:t>
            </a:r>
          </a:p>
        </p:txBody>
      </p:sp>
      <p:sp>
        <p:nvSpPr>
          <p:cNvPr id="7" name="TextBox 6">
            <a:extLst>
              <a:ext uri="{FF2B5EF4-FFF2-40B4-BE49-F238E27FC236}">
                <a16:creationId xmlns:a16="http://schemas.microsoft.com/office/drawing/2014/main" id="{46AF43DC-FA82-4043-8684-AE6A1CA5D22B}"/>
              </a:ext>
            </a:extLst>
          </p:cNvPr>
          <p:cNvSpPr txBox="1"/>
          <p:nvPr/>
        </p:nvSpPr>
        <p:spPr>
          <a:xfrm>
            <a:off x="259492" y="5934670"/>
            <a:ext cx="4269259" cy="923330"/>
          </a:xfrm>
          <a:prstGeom prst="rect">
            <a:avLst/>
          </a:prstGeom>
          <a:noFill/>
        </p:spPr>
        <p:txBody>
          <a:bodyPr wrap="square">
            <a:spAutoFit/>
          </a:bodyPr>
          <a:lstStyle/>
          <a:p>
            <a:r>
              <a:rPr lang="en-US" dirty="0">
                <a:solidFill>
                  <a:srgbClr val="333333"/>
                </a:solidFill>
                <a:latin typeface="Arial Narrow" panose="020B0606020202030204" pitchFamily="34" charset="0"/>
              </a:rPr>
              <a:t>For a pool of commodities. T</a:t>
            </a:r>
            <a:r>
              <a:rPr lang="en-US" b="0" i="0" dirty="0">
                <a:solidFill>
                  <a:srgbClr val="333333"/>
                </a:solidFill>
                <a:effectLst/>
                <a:latin typeface="Arial Narrow" panose="020B0606020202030204" pitchFamily="34" charset="0"/>
              </a:rPr>
              <a:t>he ratio of the change in population over the change in the time price, times 100.</a:t>
            </a:r>
            <a:endParaRPr lang="en-US" dirty="0">
              <a:latin typeface="Arial Narrow" panose="020B0606020202030204" pitchFamily="34" charset="0"/>
            </a:endParaRPr>
          </a:p>
        </p:txBody>
      </p:sp>
    </p:spTree>
    <p:extLst>
      <p:ext uri="{BB962C8B-B14F-4D97-AF65-F5344CB8AC3E}">
        <p14:creationId xmlns:p14="http://schemas.microsoft.com/office/powerpoint/2010/main" val="779782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C48EF-4DB8-4306-9640-5CAE79033B9B}"/>
              </a:ext>
            </a:extLst>
          </p:cNvPr>
          <p:cNvSpPr>
            <a:spLocks noGrp="1"/>
          </p:cNvSpPr>
          <p:nvPr>
            <p:ph type="title"/>
          </p:nvPr>
        </p:nvSpPr>
        <p:spPr/>
        <p:txBody>
          <a:bodyPr/>
          <a:lstStyle/>
          <a:p>
            <a:r>
              <a:rPr lang="en-US" dirty="0"/>
              <a:t>Slowdown in Population Growth</a:t>
            </a:r>
          </a:p>
        </p:txBody>
      </p:sp>
      <p:sp>
        <p:nvSpPr>
          <p:cNvPr id="3" name="Content Placeholder 2">
            <a:extLst>
              <a:ext uri="{FF2B5EF4-FFF2-40B4-BE49-F238E27FC236}">
                <a16:creationId xmlns:a16="http://schemas.microsoft.com/office/drawing/2014/main" id="{2BA856CC-ACE3-46CC-98F8-B9A1E4EA33A4}"/>
              </a:ext>
            </a:extLst>
          </p:cNvPr>
          <p:cNvSpPr>
            <a:spLocks noGrp="1"/>
          </p:cNvSpPr>
          <p:nvPr>
            <p:ph idx="1"/>
          </p:nvPr>
        </p:nvSpPr>
        <p:spPr/>
        <p:txBody>
          <a:bodyPr/>
          <a:lstStyle/>
          <a:p>
            <a:r>
              <a:rPr lang="en-US" dirty="0"/>
              <a:t>The end of the population explosion</a:t>
            </a:r>
          </a:p>
          <a:p>
            <a:pPr lvl="1"/>
            <a:r>
              <a:rPr lang="en-US" dirty="0"/>
              <a:t>Global TFR around 2.3 in 2020 (2.4 in 2018).</a:t>
            </a:r>
          </a:p>
          <a:p>
            <a:r>
              <a:rPr lang="en-US" dirty="0"/>
              <a:t>Longer “doubling times”</a:t>
            </a:r>
          </a:p>
          <a:p>
            <a:pPr lvl="1"/>
            <a:r>
              <a:rPr lang="en-US" dirty="0"/>
              <a:t>The Rule of 72.</a:t>
            </a:r>
          </a:p>
          <a:p>
            <a:pPr lvl="1"/>
            <a:r>
              <a:rPr lang="en-US" dirty="0"/>
              <a:t>The law of compounding interest.</a:t>
            </a:r>
          </a:p>
          <a:p>
            <a:pPr lvl="1"/>
            <a:r>
              <a:rPr lang="en-US" dirty="0"/>
              <a:t>Annual rate of population increase / 72.</a:t>
            </a:r>
          </a:p>
          <a:p>
            <a:pPr lvl="1"/>
            <a:r>
              <a:rPr lang="en-US" dirty="0"/>
              <a:t>USA (2016) 0.43% / 72 = 167 years.</a:t>
            </a:r>
          </a:p>
          <a:p>
            <a:pPr lvl="1"/>
            <a:r>
              <a:rPr lang="en-US" dirty="0"/>
              <a:t>Guatemala (2016) 2% / 72 = 36 years.</a:t>
            </a:r>
          </a:p>
        </p:txBody>
      </p:sp>
    </p:spTree>
    <p:extLst>
      <p:ext uri="{BB962C8B-B14F-4D97-AF65-F5344CB8AC3E}">
        <p14:creationId xmlns:p14="http://schemas.microsoft.com/office/powerpoint/2010/main" val="1855114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FFBA2-7BAE-4505-948B-B258E61E34CE}"/>
              </a:ext>
            </a:extLst>
          </p:cNvPr>
          <p:cNvSpPr>
            <a:spLocks noGrp="1"/>
          </p:cNvSpPr>
          <p:nvPr>
            <p:ph type="title"/>
          </p:nvPr>
        </p:nvSpPr>
        <p:spPr/>
        <p:txBody>
          <a:bodyPr/>
          <a:lstStyle/>
          <a:p>
            <a:r>
              <a:rPr lang="en-US" dirty="0"/>
              <a:t>Population Control Programs</a:t>
            </a:r>
          </a:p>
        </p:txBody>
      </p:sp>
      <p:sp>
        <p:nvSpPr>
          <p:cNvPr id="3" name="Content Placeholder 2">
            <a:extLst>
              <a:ext uri="{FF2B5EF4-FFF2-40B4-BE49-F238E27FC236}">
                <a16:creationId xmlns:a16="http://schemas.microsoft.com/office/drawing/2014/main" id="{816D1343-D76C-43AB-BAE5-586D1BAA0AC4}"/>
              </a:ext>
            </a:extLst>
          </p:cNvPr>
          <p:cNvSpPr>
            <a:spLocks noGrp="1"/>
          </p:cNvSpPr>
          <p:nvPr>
            <p:ph idx="1"/>
          </p:nvPr>
        </p:nvSpPr>
        <p:spPr/>
        <p:txBody>
          <a:bodyPr/>
          <a:lstStyle/>
          <a:p>
            <a:r>
              <a:rPr lang="en-US" dirty="0"/>
              <a:t>Pronatalist programs</a:t>
            </a:r>
          </a:p>
          <a:p>
            <a:pPr lvl="1"/>
            <a:r>
              <a:rPr lang="en-US" dirty="0"/>
              <a:t>Supporting an increase in population, particularly when fertility rates and numbers are low.</a:t>
            </a:r>
          </a:p>
          <a:p>
            <a:pPr lvl="1"/>
            <a:r>
              <a:rPr lang="en-US" dirty="0"/>
              <a:t>The case of the Nordic countries.</a:t>
            </a:r>
          </a:p>
          <a:p>
            <a:pPr lvl="1"/>
            <a:r>
              <a:rPr lang="en-US" dirty="0"/>
              <a:t>Likely to become prevalent in advanced economies.</a:t>
            </a:r>
          </a:p>
          <a:p>
            <a:r>
              <a:rPr lang="en-US" dirty="0" err="1"/>
              <a:t>Antinatalists</a:t>
            </a:r>
            <a:r>
              <a:rPr lang="en-US" dirty="0"/>
              <a:t> programs</a:t>
            </a:r>
          </a:p>
          <a:p>
            <a:pPr lvl="1"/>
            <a:r>
              <a:rPr lang="en-US" dirty="0"/>
              <a:t>China’s One Child Policy (1981).</a:t>
            </a:r>
          </a:p>
          <a:p>
            <a:pPr lvl="1"/>
            <a:r>
              <a:rPr lang="en-US" dirty="0"/>
              <a:t>Between 1970 and 1980, the TFR in China fell from 5.9 to 2.7, then to 2.2 by 1990, 2.0 by 1994, 1.7 by 2007, and 1.5 by 2013.</a:t>
            </a:r>
          </a:p>
          <a:p>
            <a:pPr lvl="1"/>
            <a:r>
              <a:rPr lang="en-US" dirty="0"/>
              <a:t>400 million fewer births.</a:t>
            </a:r>
          </a:p>
          <a:p>
            <a:pPr lvl="1"/>
            <a:r>
              <a:rPr lang="en-US" dirty="0"/>
              <a:t>Social consequences:</a:t>
            </a:r>
          </a:p>
          <a:p>
            <a:pPr lvl="2"/>
            <a:r>
              <a:rPr lang="en-US" dirty="0"/>
              <a:t>“The little emperor syndrome”</a:t>
            </a:r>
          </a:p>
          <a:p>
            <a:pPr lvl="2"/>
            <a:r>
              <a:rPr lang="en-US" dirty="0"/>
              <a:t>Abortion of female fetuses.</a:t>
            </a:r>
          </a:p>
          <a:p>
            <a:pPr lvl="2"/>
            <a:r>
              <a:rPr lang="en-US" dirty="0"/>
              <a:t>Daughters given up for adoption  </a:t>
            </a:r>
          </a:p>
          <a:p>
            <a:pPr lvl="1"/>
            <a:r>
              <a:rPr lang="en-US" dirty="0"/>
              <a:t>The program ended in 2015.</a:t>
            </a:r>
          </a:p>
        </p:txBody>
      </p:sp>
    </p:spTree>
    <p:extLst>
      <p:ext uri="{BB962C8B-B14F-4D97-AF65-F5344CB8AC3E}">
        <p14:creationId xmlns:p14="http://schemas.microsoft.com/office/powerpoint/2010/main" val="2201087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D63EA4-3EBA-4075-B9EC-358D320D99FD}"/>
              </a:ext>
            </a:extLst>
          </p:cNvPr>
          <p:cNvSpPr>
            <a:spLocks noGrp="1"/>
          </p:cNvSpPr>
          <p:nvPr>
            <p:ph type="title"/>
          </p:nvPr>
        </p:nvSpPr>
        <p:spPr/>
        <p:txBody>
          <a:bodyPr/>
          <a:lstStyle/>
          <a:p>
            <a:r>
              <a:rPr lang="en-US" dirty="0"/>
              <a:t>China’s Population Control Program</a:t>
            </a:r>
          </a:p>
        </p:txBody>
      </p:sp>
      <p:pic>
        <p:nvPicPr>
          <p:cNvPr id="60418" name="Picture 2">
            <a:extLst>
              <a:ext uri="{FF2B5EF4-FFF2-40B4-BE49-F238E27FC236}">
                <a16:creationId xmlns:a16="http://schemas.microsoft.com/office/drawing/2014/main" id="{C80AA5BD-6622-F144-AEEB-C5F111D8670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t="14548" b="14548"/>
          <a:stretch>
            <a:fillRect/>
          </a:stretch>
        </p:blipFill>
        <p:spPr>
          <a:xfrm>
            <a:off x="1070505" y="2595900"/>
            <a:ext cx="5443538" cy="3175000"/>
          </a:xfrm>
          <a:noFill/>
        </p:spPr>
      </p:pic>
      <p:pic>
        <p:nvPicPr>
          <p:cNvPr id="60419" name="Picture 3">
            <a:extLst>
              <a:ext uri="{FF2B5EF4-FFF2-40B4-BE49-F238E27FC236}">
                <a16:creationId xmlns:a16="http://schemas.microsoft.com/office/drawing/2014/main" id="{3A0470F2-0194-FC42-8E31-109E55D8E8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3669" y="2201390"/>
            <a:ext cx="4798444" cy="396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0CDB8-6DD3-418D-B3FB-D21DF3EA09CE}"/>
              </a:ext>
            </a:extLst>
          </p:cNvPr>
          <p:cNvSpPr>
            <a:spLocks noGrp="1"/>
          </p:cNvSpPr>
          <p:nvPr>
            <p:ph type="title"/>
          </p:nvPr>
        </p:nvSpPr>
        <p:spPr/>
        <p:txBody>
          <a:bodyPr/>
          <a:lstStyle/>
          <a:p>
            <a:r>
              <a:rPr lang="en-US" dirty="0" err="1"/>
              <a:t>Antinatalism</a:t>
            </a:r>
            <a:endParaRPr lang="en-US" dirty="0"/>
          </a:p>
        </p:txBody>
      </p:sp>
      <p:pic>
        <p:nvPicPr>
          <p:cNvPr id="1026" name="Picture 2" descr="Image">
            <a:extLst>
              <a:ext uri="{FF2B5EF4-FFF2-40B4-BE49-F238E27FC236}">
                <a16:creationId xmlns:a16="http://schemas.microsoft.com/office/drawing/2014/main" id="{7A46498C-D6BD-48AF-8654-2C3CE1A86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2709" y="0"/>
            <a:ext cx="7110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784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3">
            <a:extLst>
              <a:ext uri="{FF2B5EF4-FFF2-40B4-BE49-F238E27FC236}">
                <a16:creationId xmlns:a16="http://schemas.microsoft.com/office/drawing/2014/main" id="{07CF903D-F997-7E4C-A4CD-EC3FDC384B34}"/>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D – How the natural world shapes population characteristics</a:t>
            </a:r>
          </a:p>
        </p:txBody>
      </p:sp>
      <p:sp>
        <p:nvSpPr>
          <p:cNvPr id="5" name="Text Placeholder 4">
            <a:extLst>
              <a:ext uri="{FF2B5EF4-FFF2-40B4-BE49-F238E27FC236}">
                <a16:creationId xmlns:a16="http://schemas.microsoft.com/office/drawing/2014/main" id="{8E49757F-157E-EE4F-B06E-E32F360116AE}"/>
              </a:ext>
            </a:extLst>
          </p:cNvPr>
          <p:cNvSpPr>
            <a:spLocks noGrp="1"/>
          </p:cNvSpPr>
          <p:nvPr>
            <p:ph type="body" idx="1"/>
          </p:nvPr>
        </p:nvSpPr>
        <p:spPr/>
        <p:txBody>
          <a:bodyPr>
            <a:normAutofit/>
          </a:bodyPr>
          <a:lstStyle/>
          <a:p>
            <a:pPr fontAlgn="auto">
              <a:spcAft>
                <a:spcPts val="0"/>
              </a:spcAft>
              <a:defRPr/>
            </a:pPr>
            <a:r>
              <a:rPr lang="en-US" dirty="0">
                <a:ea typeface="+mn-ea"/>
                <a:cs typeface="+mn-cs"/>
              </a:rPr>
              <a:t>Environmental influences on settlement patterns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7C6583-0B52-45F3-8FCF-7A3ED3BA385A}"/>
              </a:ext>
            </a:extLst>
          </p:cNvPr>
          <p:cNvSpPr>
            <a:spLocks noGrp="1"/>
          </p:cNvSpPr>
          <p:nvPr>
            <p:ph type="title"/>
          </p:nvPr>
        </p:nvSpPr>
        <p:spPr/>
        <p:txBody>
          <a:bodyPr/>
          <a:lstStyle/>
          <a:p>
            <a:r>
              <a:rPr lang="en-US" dirty="0"/>
              <a:t>Environmental Influence on Population</a:t>
            </a:r>
          </a:p>
        </p:txBody>
      </p:sp>
      <p:sp>
        <p:nvSpPr>
          <p:cNvPr id="5" name="Content Placeholder 4">
            <a:extLst>
              <a:ext uri="{FF2B5EF4-FFF2-40B4-BE49-F238E27FC236}">
                <a16:creationId xmlns:a16="http://schemas.microsoft.com/office/drawing/2014/main" id="{09068030-05E8-4E93-B395-050EEF2A6640}"/>
              </a:ext>
            </a:extLst>
          </p:cNvPr>
          <p:cNvSpPr>
            <a:spLocks noGrp="1"/>
          </p:cNvSpPr>
          <p:nvPr>
            <p:ph idx="1"/>
          </p:nvPr>
        </p:nvSpPr>
        <p:spPr/>
        <p:txBody>
          <a:bodyPr/>
          <a:lstStyle/>
          <a:p>
            <a:r>
              <a:rPr lang="en-US" dirty="0"/>
              <a:t>Important factors</a:t>
            </a:r>
          </a:p>
          <a:p>
            <a:pPr lvl="1"/>
            <a:r>
              <a:rPr lang="en-US" dirty="0"/>
              <a:t>Climate (comfort and agriculture).</a:t>
            </a:r>
          </a:p>
          <a:p>
            <a:pPr lvl="1"/>
            <a:r>
              <a:rPr lang="en-US" dirty="0"/>
              <a:t>Soil (potential for agriculture).</a:t>
            </a:r>
          </a:p>
          <a:p>
            <a:pPr lvl="1"/>
            <a:r>
              <a:rPr lang="en-US" dirty="0"/>
              <a:t>Resources, such as minerals.</a:t>
            </a:r>
          </a:p>
          <a:p>
            <a:pPr lvl="1"/>
            <a:r>
              <a:rPr lang="en-US" dirty="0"/>
              <a:t>Proximity to water (human and industrial demand, agriculture, navigation).</a:t>
            </a:r>
          </a:p>
          <a:p>
            <a:pPr lvl="1"/>
            <a:r>
              <a:rPr lang="en-US" dirty="0"/>
              <a:t>Elevation (impact on climate and accessibility).</a:t>
            </a:r>
          </a:p>
          <a:p>
            <a:r>
              <a:rPr lang="en-US" dirty="0"/>
              <a:t>Preference for subtropical and temperate climates</a:t>
            </a:r>
          </a:p>
          <a:p>
            <a:pPr lvl="1"/>
            <a:r>
              <a:rPr lang="en-US" dirty="0"/>
              <a:t>Avoidance of mountainous areas in temperate climates (Rockies).</a:t>
            </a:r>
          </a:p>
          <a:p>
            <a:pPr lvl="1"/>
            <a:r>
              <a:rPr lang="en-US" dirty="0"/>
              <a:t>Preference for mountainous areas in tropical and subtropical areas (Andes).</a:t>
            </a:r>
          </a:p>
        </p:txBody>
      </p:sp>
    </p:spTree>
    <p:extLst>
      <p:ext uri="{BB962C8B-B14F-4D97-AF65-F5344CB8AC3E}">
        <p14:creationId xmlns:p14="http://schemas.microsoft.com/office/powerpoint/2010/main" val="3196865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331BC-9E4A-4190-AD42-BA5FFB351E50}"/>
              </a:ext>
            </a:extLst>
          </p:cNvPr>
          <p:cNvSpPr>
            <a:spLocks noGrp="1"/>
          </p:cNvSpPr>
          <p:nvPr>
            <p:ph type="title"/>
          </p:nvPr>
        </p:nvSpPr>
        <p:spPr/>
        <p:txBody>
          <a:bodyPr/>
          <a:lstStyle/>
          <a:p>
            <a:r>
              <a:rPr lang="en-US" dirty="0"/>
              <a:t>Temperate Climate Zones (C type </a:t>
            </a:r>
            <a:r>
              <a:rPr lang="en-US" dirty="0" err="1"/>
              <a:t>Koppen</a:t>
            </a:r>
            <a:r>
              <a:rPr lang="en-US" dirty="0"/>
              <a:t>-Geiger)</a:t>
            </a:r>
          </a:p>
        </p:txBody>
      </p:sp>
      <p:pic>
        <p:nvPicPr>
          <p:cNvPr id="1026" name="Picture 2" descr="Image">
            <a:extLst>
              <a:ext uri="{FF2B5EF4-FFF2-40B4-BE49-F238E27FC236}">
                <a16:creationId xmlns:a16="http://schemas.microsoft.com/office/drawing/2014/main" id="{B86C27CB-D353-411E-B620-91A840F7E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732" y="1726532"/>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990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4" descr="F:\GEOG1017 Human Geography\Figures_11 edition_2010\Figure 04.22.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584" y="1272844"/>
            <a:ext cx="8839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Population Distribution by Latitude</a:t>
            </a:r>
          </a:p>
        </p:txBody>
      </p:sp>
    </p:spTree>
    <p:extLst>
      <p:ext uri="{BB962C8B-B14F-4D97-AF65-F5344CB8AC3E}">
        <p14:creationId xmlns:p14="http://schemas.microsoft.com/office/powerpoint/2010/main" val="972651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AE36DA-C0DA-4BC8-B381-1778625BAE9B}"/>
              </a:ext>
            </a:extLst>
          </p:cNvPr>
          <p:cNvSpPr>
            <a:spLocks noGrp="1"/>
          </p:cNvSpPr>
          <p:nvPr>
            <p:ph type="title"/>
          </p:nvPr>
        </p:nvSpPr>
        <p:spPr/>
        <p:txBody>
          <a:bodyPr/>
          <a:lstStyle/>
          <a:p>
            <a:r>
              <a:rPr lang="en-US" dirty="0"/>
              <a:t>Political Border as Environmental Border</a:t>
            </a:r>
          </a:p>
        </p:txBody>
      </p:sp>
      <p:sp>
        <p:nvSpPr>
          <p:cNvPr id="2" name="Content Placeholder 1">
            <a:extLst>
              <a:ext uri="{FF2B5EF4-FFF2-40B4-BE49-F238E27FC236}">
                <a16:creationId xmlns:a16="http://schemas.microsoft.com/office/drawing/2014/main" id="{D70BCF99-F3EC-4167-89FF-8F11586FD4EF}"/>
              </a:ext>
            </a:extLst>
          </p:cNvPr>
          <p:cNvSpPr>
            <a:spLocks noGrp="1"/>
          </p:cNvSpPr>
          <p:nvPr>
            <p:ph sz="half" idx="1"/>
          </p:nvPr>
        </p:nvSpPr>
        <p:spPr/>
        <p:txBody>
          <a:bodyPr/>
          <a:lstStyle/>
          <a:p>
            <a:r>
              <a:rPr lang="en-US" dirty="0"/>
              <a:t>Environmental perception</a:t>
            </a:r>
          </a:p>
          <a:p>
            <a:pPr lvl="1"/>
            <a:r>
              <a:rPr lang="en-US" dirty="0"/>
              <a:t>Different cultural groups perceive the same physical environment in different ways.</a:t>
            </a:r>
          </a:p>
          <a:p>
            <a:r>
              <a:rPr lang="en-US" dirty="0"/>
              <a:t>Humans as modifiers of the environment</a:t>
            </a:r>
          </a:p>
          <a:p>
            <a:pPr lvl="1"/>
            <a:r>
              <a:rPr lang="en-US" dirty="0"/>
              <a:t>People modify their habitat via their adaptive strategies.</a:t>
            </a:r>
          </a:p>
          <a:p>
            <a:r>
              <a:rPr lang="en-US" dirty="0"/>
              <a:t>Are these strategies sustainable?</a:t>
            </a:r>
          </a:p>
          <a:p>
            <a:endParaRPr lang="en-US" dirty="0"/>
          </a:p>
        </p:txBody>
      </p:sp>
      <p:sp>
        <p:nvSpPr>
          <p:cNvPr id="5" name="Content Placeholder 4">
            <a:extLst>
              <a:ext uri="{FF2B5EF4-FFF2-40B4-BE49-F238E27FC236}">
                <a16:creationId xmlns:a16="http://schemas.microsoft.com/office/drawing/2014/main" id="{26445A91-71CC-43DC-9B87-69CDB0E168B9}"/>
              </a:ext>
            </a:extLst>
          </p:cNvPr>
          <p:cNvSpPr>
            <a:spLocks noGrp="1"/>
          </p:cNvSpPr>
          <p:nvPr>
            <p:ph sz="half" idx="2"/>
          </p:nvPr>
        </p:nvSpPr>
        <p:spPr/>
        <p:txBody>
          <a:bodyPr/>
          <a:lstStyle/>
          <a:p>
            <a:endParaRPr lang="en-US"/>
          </a:p>
        </p:txBody>
      </p:sp>
      <p:pic>
        <p:nvPicPr>
          <p:cNvPr id="69634" name="Picture 3">
            <a:extLst>
              <a:ext uri="{FF2B5EF4-FFF2-40B4-BE49-F238E27FC236}">
                <a16:creationId xmlns:a16="http://schemas.microsoft.com/office/drawing/2014/main" id="{FECD3805-53D5-F44D-AAC8-6B06B8E8FC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5949" y="1792729"/>
            <a:ext cx="5578987" cy="375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EED2BB6-41A8-427D-B36A-DE081281BF63}"/>
              </a:ext>
            </a:extLst>
          </p:cNvPr>
          <p:cNvSpPr txBox="1"/>
          <p:nvPr/>
        </p:nvSpPr>
        <p:spPr>
          <a:xfrm>
            <a:off x="6696301" y="5546725"/>
            <a:ext cx="5219248" cy="400110"/>
          </a:xfrm>
          <a:prstGeom prst="rect">
            <a:avLst/>
          </a:prstGeom>
          <a:noFill/>
        </p:spPr>
        <p:txBody>
          <a:bodyPr wrap="square" rtlCol="0">
            <a:spAutoFit/>
          </a:bodyPr>
          <a:lstStyle/>
          <a:p>
            <a:r>
              <a:rPr lang="en-US" sz="2000" b="1" dirty="0">
                <a:latin typeface="Arial Narrow" panose="020B0606020202030204" pitchFamily="34" charset="0"/>
              </a:rPr>
              <a:t>Border between Haiti and the Dominican Republic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E20FEB-976A-4FE8-9855-3CEA9DCF3054}"/>
              </a:ext>
            </a:extLst>
          </p:cNvPr>
          <p:cNvSpPr>
            <a:spLocks noGrp="1"/>
          </p:cNvSpPr>
          <p:nvPr>
            <p:ph type="title"/>
          </p:nvPr>
        </p:nvSpPr>
        <p:spPr/>
        <p:txBody>
          <a:bodyPr/>
          <a:lstStyle/>
          <a:p>
            <a:r>
              <a:rPr lang="en-US" dirty="0"/>
              <a:t>Population Distribution and Density</a:t>
            </a:r>
          </a:p>
        </p:txBody>
      </p:sp>
      <p:sp>
        <p:nvSpPr>
          <p:cNvPr id="4" name="Content Placeholder 3">
            <a:extLst>
              <a:ext uri="{FF2B5EF4-FFF2-40B4-BE49-F238E27FC236}">
                <a16:creationId xmlns:a16="http://schemas.microsoft.com/office/drawing/2014/main" id="{221F68DF-B872-4920-9309-7C2FA4B6DF3E}"/>
              </a:ext>
            </a:extLst>
          </p:cNvPr>
          <p:cNvSpPr>
            <a:spLocks noGrp="1"/>
          </p:cNvSpPr>
          <p:nvPr>
            <p:ph idx="1"/>
          </p:nvPr>
        </p:nvSpPr>
        <p:spPr/>
        <p:txBody>
          <a:bodyPr/>
          <a:lstStyle/>
          <a:p>
            <a:r>
              <a:rPr lang="en-US" dirty="0"/>
              <a:t>Uneven distribution of the population</a:t>
            </a:r>
          </a:p>
          <a:p>
            <a:r>
              <a:rPr lang="en-US" dirty="0"/>
              <a:t>Crude/arithmetic density</a:t>
            </a:r>
          </a:p>
          <a:p>
            <a:pPr lvl="1"/>
            <a:r>
              <a:rPr lang="en-US" dirty="0"/>
              <a:t>Number of people per unit area of land.</a:t>
            </a:r>
          </a:p>
          <a:p>
            <a:pPr lvl="1"/>
            <a:r>
              <a:rPr lang="en-US" dirty="0"/>
              <a:t>The world: 115 people/</a:t>
            </a:r>
            <a:r>
              <a:rPr lang="en-US" dirty="0" err="1"/>
              <a:t>sq.mi</a:t>
            </a:r>
            <a:r>
              <a:rPr lang="en-US" dirty="0"/>
              <a:t> (excluding oceans); (35 including oceans).</a:t>
            </a:r>
          </a:p>
          <a:p>
            <a:pPr lvl="1"/>
            <a:r>
              <a:rPr lang="en-US" dirty="0"/>
              <a:t>US: 80.</a:t>
            </a:r>
          </a:p>
          <a:p>
            <a:pPr lvl="1"/>
            <a:r>
              <a:rPr lang="en-US" dirty="0"/>
              <a:t>Bangladesh: 2,600; Urban areas 195,000.</a:t>
            </a:r>
          </a:p>
          <a:p>
            <a:pPr lvl="1"/>
            <a:r>
              <a:rPr lang="en-US" dirty="0"/>
              <a:t>Nassau county: 4,690.</a:t>
            </a:r>
          </a:p>
          <a:p>
            <a:pPr lvl="1"/>
            <a:r>
              <a:rPr lang="en-US" dirty="0"/>
              <a:t>NYC: 27,000.</a:t>
            </a:r>
          </a:p>
          <a:p>
            <a:pPr lvl="1"/>
            <a:r>
              <a:rPr lang="en-US" dirty="0"/>
              <a:t>Manhattan: 67,000.</a:t>
            </a:r>
          </a:p>
          <a:p>
            <a:r>
              <a:rPr lang="en-US" dirty="0"/>
              <a:t>Physiologic density</a:t>
            </a:r>
          </a:p>
          <a:p>
            <a:pPr lvl="1"/>
            <a:r>
              <a:rPr lang="en-US" dirty="0"/>
              <a:t>Number of people per unit area of arable land.</a:t>
            </a:r>
          </a:p>
        </p:txBody>
      </p:sp>
    </p:spTree>
    <p:extLst>
      <p:ext uri="{BB962C8B-B14F-4D97-AF65-F5344CB8AC3E}">
        <p14:creationId xmlns:p14="http://schemas.microsoft.com/office/powerpoint/2010/main" val="27141668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3">
            <a:extLst>
              <a:ext uri="{FF2B5EF4-FFF2-40B4-BE49-F238E27FC236}">
                <a16:creationId xmlns:a16="http://schemas.microsoft.com/office/drawing/2014/main" id="{D1C23336-7DD3-6A4E-BCB2-D16DEB52AFD3}"/>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E – Imprints of demographic factors on the Cultural Landscape</a:t>
            </a:r>
          </a:p>
        </p:txBody>
      </p:sp>
      <p:sp>
        <p:nvSpPr>
          <p:cNvPr id="2" name="Text Placeholder 1">
            <a:extLst>
              <a:ext uri="{FF2B5EF4-FFF2-40B4-BE49-F238E27FC236}">
                <a16:creationId xmlns:a16="http://schemas.microsoft.com/office/drawing/2014/main" id="{FC43DCDB-98BB-403D-A09C-67DE980EE928}"/>
              </a:ext>
            </a:extLst>
          </p:cNvPr>
          <p:cNvSpPr>
            <a:spLocks noGrp="1"/>
          </p:cNvSpPr>
          <p:nvPr>
            <p:ph type="body" idx="1"/>
          </p:nvPr>
        </p:nvSpPr>
        <p:spPr/>
        <p:txBody>
          <a:bodyPr/>
          <a:lstStyle/>
          <a:p>
            <a:r>
              <a:rPr lang="en-US" dirty="0"/>
              <a:t>Population geographies are visible in the landscape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119671-9318-4F9D-A666-6EB80B19ACED}"/>
              </a:ext>
            </a:extLst>
          </p:cNvPr>
          <p:cNvSpPr>
            <a:spLocks noGrp="1"/>
          </p:cNvSpPr>
          <p:nvPr>
            <p:ph type="title"/>
          </p:nvPr>
        </p:nvSpPr>
        <p:spPr/>
        <p:txBody>
          <a:bodyPr/>
          <a:lstStyle/>
          <a:p>
            <a:r>
              <a:rPr lang="en-US" dirty="0"/>
              <a:t>Diverse settlement types</a:t>
            </a:r>
          </a:p>
        </p:txBody>
      </p:sp>
      <p:sp>
        <p:nvSpPr>
          <p:cNvPr id="5" name="Content Placeholder 4">
            <a:extLst>
              <a:ext uri="{FF2B5EF4-FFF2-40B4-BE49-F238E27FC236}">
                <a16:creationId xmlns:a16="http://schemas.microsoft.com/office/drawing/2014/main" id="{3A605859-BD9F-46AC-87EF-AD085B6A1180}"/>
              </a:ext>
            </a:extLst>
          </p:cNvPr>
          <p:cNvSpPr>
            <a:spLocks noGrp="1"/>
          </p:cNvSpPr>
          <p:nvPr>
            <p:ph idx="1"/>
          </p:nvPr>
        </p:nvSpPr>
        <p:spPr/>
        <p:txBody>
          <a:bodyPr/>
          <a:lstStyle/>
          <a:p>
            <a:r>
              <a:rPr lang="en-US" dirty="0"/>
              <a:t>Farm village</a:t>
            </a:r>
          </a:p>
          <a:p>
            <a:pPr lvl="1"/>
            <a:r>
              <a:rPr lang="en-US" dirty="0"/>
              <a:t>Clustered rural settlement of moderate size.</a:t>
            </a:r>
          </a:p>
          <a:p>
            <a:pPr lvl="1"/>
            <a:r>
              <a:rPr lang="en-US" dirty="0"/>
              <a:t>Inhabited by people who are engaged in farming.</a:t>
            </a:r>
          </a:p>
          <a:p>
            <a:pPr lvl="1"/>
            <a:r>
              <a:rPr lang="en-US" dirty="0"/>
              <a:t>The fields surround the village.</a:t>
            </a:r>
          </a:p>
          <a:p>
            <a:r>
              <a:rPr lang="en-US" dirty="0"/>
              <a:t>Farmstead</a:t>
            </a:r>
          </a:p>
          <a:p>
            <a:pPr lvl="1"/>
            <a:r>
              <a:rPr lang="en-US" dirty="0"/>
              <a:t>The center of farm operations, containing the house, barn, sheds, and livestock pens.</a:t>
            </a:r>
          </a:p>
          <a:p>
            <a:pPr lvl="1"/>
            <a:r>
              <a:rPr lang="en-US" dirty="0"/>
              <a:t>Usually a single family.</a:t>
            </a:r>
          </a:p>
          <a:p>
            <a:r>
              <a:rPr lang="en-US" dirty="0"/>
              <a:t>Shantytowns</a:t>
            </a:r>
          </a:p>
          <a:p>
            <a:pPr lvl="1"/>
            <a:r>
              <a:rPr lang="en-US" dirty="0"/>
              <a:t>Informal settlements adjacent to urban areas.</a:t>
            </a:r>
          </a:p>
          <a:p>
            <a:pPr lvl="1"/>
            <a:r>
              <a:rPr lang="en-US" dirty="0"/>
              <a:t>Also known as favelas, slums, squatter settlements.</a:t>
            </a:r>
          </a:p>
        </p:txBody>
      </p:sp>
    </p:spTree>
    <p:extLst>
      <p:ext uri="{BB962C8B-B14F-4D97-AF65-F5344CB8AC3E}">
        <p14:creationId xmlns:p14="http://schemas.microsoft.com/office/powerpoint/2010/main" val="458581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B9701-1787-4A06-8330-760D554F029B}"/>
              </a:ext>
            </a:extLst>
          </p:cNvPr>
          <p:cNvSpPr>
            <a:spLocks noGrp="1"/>
          </p:cNvSpPr>
          <p:nvPr>
            <p:ph type="title"/>
          </p:nvPr>
        </p:nvSpPr>
        <p:spPr/>
        <p:txBody>
          <a:bodyPr/>
          <a:lstStyle/>
          <a:p>
            <a:r>
              <a:rPr lang="en-US" dirty="0"/>
              <a:t>Farm Village, India</a:t>
            </a:r>
          </a:p>
        </p:txBody>
      </p:sp>
      <p:pic>
        <p:nvPicPr>
          <p:cNvPr id="72706" name="Picture 1">
            <a:extLst>
              <a:ext uri="{FF2B5EF4-FFF2-40B4-BE49-F238E27FC236}">
                <a16:creationId xmlns:a16="http://schemas.microsoft.com/office/drawing/2014/main" id="{B7A9B094-B51F-0C47-8CFF-BF31A1EBF1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2637" y="1262063"/>
            <a:ext cx="8046720" cy="556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86466-5DC8-43B2-92CB-88C03134B556}"/>
              </a:ext>
            </a:extLst>
          </p:cNvPr>
          <p:cNvSpPr>
            <a:spLocks noGrp="1"/>
          </p:cNvSpPr>
          <p:nvPr>
            <p:ph type="title"/>
          </p:nvPr>
        </p:nvSpPr>
        <p:spPr/>
        <p:txBody>
          <a:bodyPr/>
          <a:lstStyle/>
          <a:p>
            <a:r>
              <a:rPr lang="en-US" dirty="0"/>
              <a:t>Isolated Farmstead, Iceland</a:t>
            </a:r>
          </a:p>
        </p:txBody>
      </p:sp>
      <p:pic>
        <p:nvPicPr>
          <p:cNvPr id="73730" name="Picture 2">
            <a:extLst>
              <a:ext uri="{FF2B5EF4-FFF2-40B4-BE49-F238E27FC236}">
                <a16:creationId xmlns:a16="http://schemas.microsoft.com/office/drawing/2014/main" id="{EB4FF02D-4442-1F49-B5DB-B2515BDD8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6826" y="1535113"/>
            <a:ext cx="69897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F56A6-3815-44BA-8E48-1DF1F5ED2F6C}"/>
              </a:ext>
            </a:extLst>
          </p:cNvPr>
          <p:cNvSpPr>
            <a:spLocks noGrp="1"/>
          </p:cNvSpPr>
          <p:nvPr>
            <p:ph type="title"/>
          </p:nvPr>
        </p:nvSpPr>
        <p:spPr/>
        <p:txBody>
          <a:bodyPr/>
          <a:lstStyle/>
          <a:p>
            <a:r>
              <a:rPr lang="en-US" dirty="0"/>
              <a:t>Shantytown Settlements</a:t>
            </a:r>
          </a:p>
        </p:txBody>
      </p:sp>
      <p:pic>
        <p:nvPicPr>
          <p:cNvPr id="74754" name="Picture 2">
            <a:extLst>
              <a:ext uri="{FF2B5EF4-FFF2-40B4-BE49-F238E27FC236}">
                <a16:creationId xmlns:a16="http://schemas.microsoft.com/office/drawing/2014/main" id="{5B9C4943-C4AF-AB4D-A7FF-EBD9AC0AEE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623" y="1052513"/>
            <a:ext cx="3539638" cy="571338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
            <a:extLst>
              <a:ext uri="{FF2B5EF4-FFF2-40B4-BE49-F238E27FC236}">
                <a16:creationId xmlns:a16="http://schemas.microsoft.com/office/drawing/2014/main" id="{307CF5E4-3C3E-49E5-8516-CDB37604BB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9086" y="1052513"/>
            <a:ext cx="3792538" cy="571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23718E0-B0AC-44D5-A5D0-6C31D355175F}"/>
              </a:ext>
            </a:extLst>
          </p:cNvPr>
          <p:cNvSpPr txBox="1"/>
          <p:nvPr/>
        </p:nvSpPr>
        <p:spPr>
          <a:xfrm>
            <a:off x="1673028" y="1083311"/>
            <a:ext cx="3605142" cy="400110"/>
          </a:xfrm>
          <a:prstGeom prst="rect">
            <a:avLst/>
          </a:prstGeom>
          <a:noFill/>
        </p:spPr>
        <p:txBody>
          <a:bodyPr wrap="square" rtlCol="0">
            <a:spAutoFit/>
          </a:bodyPr>
          <a:lstStyle/>
          <a:p>
            <a:r>
              <a:rPr lang="en-US" sz="2000" b="1" dirty="0">
                <a:latin typeface="Arial Narrow" panose="020B0606020202030204" pitchFamily="34" charset="0"/>
              </a:rPr>
              <a:t>Outskirt of Bogota, Colombia</a:t>
            </a:r>
          </a:p>
        </p:txBody>
      </p:sp>
      <p:sp>
        <p:nvSpPr>
          <p:cNvPr id="7" name="TextBox 6">
            <a:extLst>
              <a:ext uri="{FF2B5EF4-FFF2-40B4-BE49-F238E27FC236}">
                <a16:creationId xmlns:a16="http://schemas.microsoft.com/office/drawing/2014/main" id="{0DCB5B55-89F0-4E2D-8D05-1E03A3AEFDAF}"/>
              </a:ext>
            </a:extLst>
          </p:cNvPr>
          <p:cNvSpPr txBox="1"/>
          <p:nvPr/>
        </p:nvSpPr>
        <p:spPr>
          <a:xfrm>
            <a:off x="6514043" y="1052513"/>
            <a:ext cx="5219248" cy="400110"/>
          </a:xfrm>
          <a:prstGeom prst="rect">
            <a:avLst/>
          </a:prstGeom>
          <a:noFill/>
        </p:spPr>
        <p:txBody>
          <a:bodyPr wrap="square" rtlCol="0">
            <a:spAutoFit/>
          </a:bodyPr>
          <a:lstStyle/>
          <a:p>
            <a:r>
              <a:rPr lang="en-US" sz="2000" b="1" dirty="0">
                <a:latin typeface="Arial Narrow" panose="020B0606020202030204" pitchFamily="34" charset="0"/>
              </a:rPr>
              <a:t>Rio de Janeiro, Brazil</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E4741-45C9-4462-87E6-A03091724618}"/>
              </a:ext>
            </a:extLst>
          </p:cNvPr>
          <p:cNvSpPr>
            <a:spLocks noGrp="1"/>
          </p:cNvSpPr>
          <p:nvPr>
            <p:ph type="title"/>
          </p:nvPr>
        </p:nvSpPr>
        <p:spPr/>
        <p:txBody>
          <a:bodyPr/>
          <a:lstStyle/>
          <a:p>
            <a:r>
              <a:rPr lang="en-US" dirty="0"/>
              <a:t>Tent City, Reno, NV, 2008</a:t>
            </a:r>
          </a:p>
        </p:txBody>
      </p:sp>
      <p:pic>
        <p:nvPicPr>
          <p:cNvPr id="76802" name="Picture 2">
            <a:extLst>
              <a:ext uri="{FF2B5EF4-FFF2-40B4-BE49-F238E27FC236}">
                <a16:creationId xmlns:a16="http://schemas.microsoft.com/office/drawing/2014/main" id="{639A07B7-C105-A046-BFCB-C8D5340A45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188" y="1103314"/>
            <a:ext cx="7626350"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2D1C-1F98-4C48-A4BA-2799669DB51B}"/>
              </a:ext>
            </a:extLst>
          </p:cNvPr>
          <p:cNvSpPr>
            <a:spLocks noGrp="1"/>
          </p:cNvSpPr>
          <p:nvPr>
            <p:ph type="title"/>
          </p:nvPr>
        </p:nvSpPr>
        <p:spPr/>
        <p:txBody>
          <a:bodyPr/>
          <a:lstStyle/>
          <a:p>
            <a:r>
              <a:rPr lang="en-US" dirty="0"/>
              <a:t>Nomadic Mongols </a:t>
            </a:r>
          </a:p>
        </p:txBody>
      </p:sp>
      <p:pic>
        <p:nvPicPr>
          <p:cNvPr id="77826" name="Picture 2">
            <a:extLst>
              <a:ext uri="{FF2B5EF4-FFF2-40B4-BE49-F238E27FC236}">
                <a16:creationId xmlns:a16="http://schemas.microsoft.com/office/drawing/2014/main" id="{B9A2F386-484E-BF4A-A679-8938A9D53E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9285" y="1313935"/>
            <a:ext cx="6057900"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2">
            <a:extLst>
              <a:ext uri="{FF2B5EF4-FFF2-40B4-BE49-F238E27FC236}">
                <a16:creationId xmlns:a16="http://schemas.microsoft.com/office/drawing/2014/main" id="{FC640FD0-0D50-9947-8137-0E20383F6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0722" y="2890044"/>
            <a:ext cx="5194300"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Box 1">
            <a:extLst>
              <a:ext uri="{FF2B5EF4-FFF2-40B4-BE49-F238E27FC236}">
                <a16:creationId xmlns:a16="http://schemas.microsoft.com/office/drawing/2014/main" id="{4D130D6E-A2EA-7A48-9757-E8B34BA50B80}"/>
              </a:ext>
            </a:extLst>
          </p:cNvPr>
          <p:cNvSpPr txBox="1">
            <a:spLocks noChangeArrowheads="1"/>
          </p:cNvSpPr>
          <p:nvPr/>
        </p:nvSpPr>
        <p:spPr bwMode="auto">
          <a:xfrm>
            <a:off x="1039285" y="4749800"/>
            <a:ext cx="3187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ea typeface="ＭＳ Ｐゴシック" panose="020B0600070205080204" pitchFamily="34" charset="-128"/>
              </a:defRPr>
            </a:lvl1pPr>
            <a:lvl2pPr marL="742950" indent="-285750">
              <a:defRPr>
                <a:solidFill>
                  <a:schemeClr val="tx1"/>
                </a:solidFill>
                <a:latin typeface="Georgia" panose="02040502050405020303" pitchFamily="18" charset="0"/>
                <a:ea typeface="ＭＳ Ｐゴシック" panose="020B0600070205080204" pitchFamily="34" charset="-128"/>
              </a:defRPr>
            </a:lvl2pPr>
            <a:lvl3pPr marL="1143000" indent="-228600">
              <a:defRPr>
                <a:solidFill>
                  <a:schemeClr val="tx1"/>
                </a:solidFill>
                <a:latin typeface="Georgia" panose="02040502050405020303" pitchFamily="18" charset="0"/>
                <a:ea typeface="ＭＳ Ｐゴシック" panose="020B0600070205080204" pitchFamily="34" charset="-128"/>
              </a:defRPr>
            </a:lvl3pPr>
            <a:lvl4pPr marL="1600200" indent="-228600">
              <a:defRPr>
                <a:solidFill>
                  <a:schemeClr val="tx1"/>
                </a:solidFill>
                <a:latin typeface="Georgia" panose="02040502050405020303" pitchFamily="18" charset="0"/>
                <a:ea typeface="ＭＳ Ｐゴシック" panose="020B0600070205080204" pitchFamily="34" charset="-128"/>
              </a:defRPr>
            </a:lvl4pPr>
            <a:lvl5pPr marL="2057400" indent="-228600">
              <a:defRPr>
                <a:solidFill>
                  <a:schemeClr val="tx1"/>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9pPr>
          </a:lstStyle>
          <a:p>
            <a:endParaRPr lang="en-US" altLang="en-US" dirty="0">
              <a:latin typeface="Arial Narrow" panose="020B0606020202030204" pitchFamily="34" charset="0"/>
            </a:endParaRPr>
          </a:p>
          <a:p>
            <a:r>
              <a:rPr lang="en-US" altLang="en-US" dirty="0">
                <a:latin typeface="Arial Narrow" panose="020B0606020202030204" pitchFamily="34" charset="0"/>
              </a:rPr>
              <a:t>Today, it is common for Mongolian nomads to have cars (four-wheel drives).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61947-78A9-4E37-BA84-A20923B3E954}"/>
              </a:ext>
            </a:extLst>
          </p:cNvPr>
          <p:cNvSpPr>
            <a:spLocks noGrp="1"/>
          </p:cNvSpPr>
          <p:nvPr>
            <p:ph type="title"/>
          </p:nvPr>
        </p:nvSpPr>
        <p:spPr/>
        <p:txBody>
          <a:bodyPr/>
          <a:lstStyle/>
          <a:p>
            <a:r>
              <a:rPr lang="en-US" dirty="0"/>
              <a:t>High-Density Dwelling in Amsterdam</a:t>
            </a:r>
          </a:p>
        </p:txBody>
      </p:sp>
      <p:pic>
        <p:nvPicPr>
          <p:cNvPr id="79874" name="Picture 2">
            <a:extLst>
              <a:ext uri="{FF2B5EF4-FFF2-40B4-BE49-F238E27FC236}">
                <a16:creationId xmlns:a16="http://schemas.microsoft.com/office/drawing/2014/main" id="{9ECFEC8F-8F84-344D-9032-703E141D2D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9426" y="1376364"/>
            <a:ext cx="6556375" cy="52720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descr="figure_04_08">
            <a:extLst>
              <a:ext uri="{FF2B5EF4-FFF2-40B4-BE49-F238E27FC236}">
                <a16:creationId xmlns:a16="http://schemas.microsoft.com/office/drawing/2014/main" id="{83700AED-EF05-4D47-9361-C78891743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888" y="162718"/>
            <a:ext cx="7543800" cy="65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Box 1">
            <a:extLst>
              <a:ext uri="{FF2B5EF4-FFF2-40B4-BE49-F238E27FC236}">
                <a16:creationId xmlns:a16="http://schemas.microsoft.com/office/drawing/2014/main" id="{DE87A266-475E-4740-953F-D48A510C02E1}"/>
              </a:ext>
            </a:extLst>
          </p:cNvPr>
          <p:cNvSpPr txBox="1">
            <a:spLocks noChangeArrowheads="1"/>
          </p:cNvSpPr>
          <p:nvPr/>
        </p:nvSpPr>
        <p:spPr bwMode="auto">
          <a:xfrm>
            <a:off x="1319995" y="3634804"/>
            <a:ext cx="254793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ea typeface="ＭＳ Ｐゴシック" panose="020B0600070205080204" pitchFamily="34" charset="-128"/>
              </a:defRPr>
            </a:lvl1pPr>
            <a:lvl2pPr marL="742950" indent="-285750">
              <a:defRPr>
                <a:solidFill>
                  <a:schemeClr val="tx1"/>
                </a:solidFill>
                <a:latin typeface="Georgia" panose="02040502050405020303" pitchFamily="18" charset="0"/>
                <a:ea typeface="ＭＳ Ｐゴシック" panose="020B0600070205080204" pitchFamily="34" charset="-128"/>
              </a:defRPr>
            </a:lvl2pPr>
            <a:lvl3pPr marL="1143000" indent="-228600">
              <a:defRPr>
                <a:solidFill>
                  <a:schemeClr val="tx1"/>
                </a:solidFill>
                <a:latin typeface="Georgia" panose="02040502050405020303" pitchFamily="18" charset="0"/>
                <a:ea typeface="ＭＳ Ｐゴシック" panose="020B0600070205080204" pitchFamily="34" charset="-128"/>
              </a:defRPr>
            </a:lvl3pPr>
            <a:lvl4pPr marL="1600200" indent="-228600">
              <a:defRPr>
                <a:solidFill>
                  <a:schemeClr val="tx1"/>
                </a:solidFill>
                <a:latin typeface="Georgia" panose="02040502050405020303" pitchFamily="18" charset="0"/>
                <a:ea typeface="ＭＳ Ｐゴシック" panose="020B0600070205080204" pitchFamily="34" charset="-128"/>
              </a:defRPr>
            </a:lvl4pPr>
            <a:lvl5pPr marL="2057400" indent="-228600">
              <a:defRPr>
                <a:solidFill>
                  <a:schemeClr val="tx1"/>
                </a:solidFill>
                <a:latin typeface="Georgia" panose="02040502050405020303" pitchFamily="18"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ＭＳ Ｐゴシック" panose="020B0600070205080204" pitchFamily="34" charset="-128"/>
              </a:defRPr>
            </a:lvl9pPr>
          </a:lstStyle>
          <a:p>
            <a:r>
              <a:rPr lang="en-US" altLang="en-US" sz="2000" dirty="0">
                <a:latin typeface="Arial Narrow" panose="020B0606020202030204" pitchFamily="34" charset="0"/>
              </a:rPr>
              <a:t>A human-made place: coastal wetland filled in since the middle ages. 60% of population live below sea-level.</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DD41-6F44-40C8-826C-338C9B800D14}"/>
              </a:ext>
            </a:extLst>
          </p:cNvPr>
          <p:cNvSpPr>
            <a:spLocks noGrp="1"/>
          </p:cNvSpPr>
          <p:nvPr>
            <p:ph type="title"/>
          </p:nvPr>
        </p:nvSpPr>
        <p:spPr/>
        <p:txBody>
          <a:bodyPr/>
          <a:lstStyle/>
          <a:p>
            <a:r>
              <a:rPr lang="en-US" dirty="0"/>
              <a:t>Depopulation</a:t>
            </a:r>
          </a:p>
        </p:txBody>
      </p:sp>
      <p:sp>
        <p:nvSpPr>
          <p:cNvPr id="3" name="Content Placeholder 2">
            <a:extLst>
              <a:ext uri="{FF2B5EF4-FFF2-40B4-BE49-F238E27FC236}">
                <a16:creationId xmlns:a16="http://schemas.microsoft.com/office/drawing/2014/main" id="{0038719D-BC67-4BFE-90DA-A6C7517611F9}"/>
              </a:ext>
            </a:extLst>
          </p:cNvPr>
          <p:cNvSpPr>
            <a:spLocks noGrp="1"/>
          </p:cNvSpPr>
          <p:nvPr>
            <p:ph idx="1"/>
          </p:nvPr>
        </p:nvSpPr>
        <p:spPr/>
        <p:txBody>
          <a:bodyPr/>
          <a:lstStyle/>
          <a:p>
            <a:r>
              <a:rPr lang="en-US" dirty="0"/>
              <a:t>Often the outcome of a catastrophic event</a:t>
            </a:r>
          </a:p>
          <a:p>
            <a:pPr lvl="1"/>
            <a:r>
              <a:rPr lang="en-US" dirty="0"/>
              <a:t>Natural disaster, epidemic, warfare, genocide.</a:t>
            </a:r>
          </a:p>
          <a:p>
            <a:pPr lvl="1"/>
            <a:r>
              <a:rPr lang="en-US" dirty="0"/>
              <a:t>Smallpox in North America (16</a:t>
            </a:r>
            <a:r>
              <a:rPr lang="en-US" baseline="30000" dirty="0"/>
              <a:t>th</a:t>
            </a:r>
            <a:r>
              <a:rPr lang="en-US" dirty="0"/>
              <a:t> century; 10 to 20 million deaths).</a:t>
            </a:r>
          </a:p>
          <a:p>
            <a:pPr lvl="1"/>
            <a:r>
              <a:rPr lang="en-US" dirty="0"/>
              <a:t>Syrian Civil War (2.5 million Syrians fled to Turkey between 2011 and 2015; out of 21 million).</a:t>
            </a:r>
          </a:p>
          <a:p>
            <a:pPr lvl="1"/>
            <a:r>
              <a:rPr lang="en-US" dirty="0"/>
              <a:t>Venezuelan socialist utopia (5 million left between 2015 and 2019; out of 30 million).</a:t>
            </a:r>
          </a:p>
          <a:p>
            <a:pPr lvl="1"/>
            <a:r>
              <a:rPr lang="en-US" dirty="0"/>
              <a:t>Can be a gradual process due to technological and economic changes:</a:t>
            </a:r>
          </a:p>
          <a:p>
            <a:pPr lvl="2"/>
            <a:r>
              <a:rPr lang="en-US" dirty="0"/>
              <a:t>Rural to urban migrations.</a:t>
            </a:r>
          </a:p>
          <a:p>
            <a:pPr lvl="2"/>
            <a:r>
              <a:rPr lang="en-US" dirty="0"/>
              <a:t>The economic decline of the “rust belt”.</a:t>
            </a:r>
          </a:p>
          <a:p>
            <a:pPr lvl="2"/>
            <a:r>
              <a:rPr lang="en-US" dirty="0"/>
              <a:t>Changes in fertility patterns (countries with negative population growth).</a:t>
            </a:r>
          </a:p>
          <a:p>
            <a:pPr lvl="2"/>
            <a:r>
              <a:rPr lang="en-US" dirty="0"/>
              <a:t>Post-</a:t>
            </a:r>
            <a:r>
              <a:rPr lang="en-US" dirty="0" err="1"/>
              <a:t>Covid</a:t>
            </a:r>
            <a:r>
              <a:rPr lang="en-US" dirty="0"/>
              <a:t> cities.</a:t>
            </a:r>
          </a:p>
        </p:txBody>
      </p:sp>
      <p:pic>
        <p:nvPicPr>
          <p:cNvPr id="4" name="Picture 2" descr="C:\Users\ecojpr\AppData\Local\Microsoft\Windows\Temporary Internet Files\Content.IE5\H0P94DF5\MC900442072[1].wmf">
            <a:extLst>
              <a:ext uri="{FF2B5EF4-FFF2-40B4-BE49-F238E27FC236}">
                <a16:creationId xmlns:a16="http://schemas.microsoft.com/office/drawing/2014/main" id="{99DDA139-3617-4221-A9B4-CA80749127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461" y="5996246"/>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0B6925-53DE-4BCC-8D9C-BD97050BE754}"/>
              </a:ext>
            </a:extLst>
          </p:cNvPr>
          <p:cNvSpPr txBox="1"/>
          <p:nvPr/>
        </p:nvSpPr>
        <p:spPr>
          <a:xfrm>
            <a:off x="1323861" y="6045339"/>
            <a:ext cx="6089723" cy="400110"/>
          </a:xfrm>
          <a:prstGeom prst="rect">
            <a:avLst/>
          </a:prstGeom>
          <a:noFill/>
        </p:spPr>
        <p:txBody>
          <a:bodyPr wrap="square" rtlCol="0">
            <a:spAutoFit/>
          </a:bodyPr>
          <a:lstStyle/>
          <a:p>
            <a:r>
              <a:rPr lang="en-US" sz="2000" b="1" dirty="0">
                <a:latin typeface="Arial Narrow" panose="020B0606020202030204" pitchFamily="34" charset="0"/>
              </a:rPr>
              <a:t>What is depopulation and provide some examples.</a:t>
            </a:r>
          </a:p>
        </p:txBody>
      </p:sp>
    </p:spTree>
    <p:extLst>
      <p:ext uri="{BB962C8B-B14F-4D97-AF65-F5344CB8AC3E}">
        <p14:creationId xmlns:p14="http://schemas.microsoft.com/office/powerpoint/2010/main" val="1441910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3C40-0D31-4FB0-89A0-4D8CB27C7A5C}"/>
              </a:ext>
            </a:extLst>
          </p:cNvPr>
          <p:cNvSpPr>
            <a:spLocks noGrp="1"/>
          </p:cNvSpPr>
          <p:nvPr>
            <p:ph type="title"/>
          </p:nvPr>
        </p:nvSpPr>
        <p:spPr/>
        <p:txBody>
          <a:bodyPr/>
          <a:lstStyle/>
          <a:p>
            <a:r>
              <a:rPr lang="en-US" dirty="0"/>
              <a:t>World Population Density </a:t>
            </a:r>
          </a:p>
        </p:txBody>
      </p:sp>
      <p:pic>
        <p:nvPicPr>
          <p:cNvPr id="16386" name="Picture 2" descr="A map shows the population density around the world. The data shows in two variants as population density per square kilometer and per square mile. The legend lists on the left side of the color key as follows: above 100 per square kilometer, 25 to 100 per square kilometer, 2 to 24 per square kilometer, 1 square kilometer, and below 1 square kilometer. The legend lists on the right side of the color key as follows: above 250 per square mile, 60 to 250 per square mile, 3 to 59 per square mile, 1 to 2 square miles, and below 1 square mile. The places with high density are marked as follows: European Cluster, East Asian Cluster, and Indian Subcontinent Cluster.">
            <a:extLst>
              <a:ext uri="{FF2B5EF4-FFF2-40B4-BE49-F238E27FC236}">
                <a16:creationId xmlns:a16="http://schemas.microsoft.com/office/drawing/2014/main" id="{9536327D-2DD9-8446-BD9A-C43332FF9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565" y="1450235"/>
            <a:ext cx="10058400" cy="49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9E5BB-3025-4B0C-8E45-01C901461AB0}"/>
              </a:ext>
            </a:extLst>
          </p:cNvPr>
          <p:cNvSpPr>
            <a:spLocks noGrp="1"/>
          </p:cNvSpPr>
          <p:nvPr>
            <p:ph type="title"/>
          </p:nvPr>
        </p:nvSpPr>
        <p:spPr/>
        <p:txBody>
          <a:bodyPr/>
          <a:lstStyle/>
          <a:p>
            <a:r>
              <a:rPr lang="en-US" dirty="0"/>
              <a:t>The Consummation of Empire (T. Cole, 1836)</a:t>
            </a:r>
          </a:p>
        </p:txBody>
      </p:sp>
      <p:pic>
        <p:nvPicPr>
          <p:cNvPr id="6" name="Picture 5" descr="A picture containing building, old, altar&#10;&#10;Description automatically generated">
            <a:extLst>
              <a:ext uri="{FF2B5EF4-FFF2-40B4-BE49-F238E27FC236}">
                <a16:creationId xmlns:a16="http://schemas.microsoft.com/office/drawing/2014/main" id="{54E68A86-8D48-458A-B03D-9EE4701D8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27" y="1204589"/>
            <a:ext cx="8184238" cy="5548636"/>
          </a:xfrm>
          <a:prstGeom prst="rect">
            <a:avLst/>
          </a:prstGeom>
        </p:spPr>
      </p:pic>
    </p:spTree>
    <p:extLst>
      <p:ext uri="{BB962C8B-B14F-4D97-AF65-F5344CB8AC3E}">
        <p14:creationId xmlns:p14="http://schemas.microsoft.com/office/powerpoint/2010/main" val="32958174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9A46B-9B9F-4478-8061-E3D7B71F475D}"/>
              </a:ext>
            </a:extLst>
          </p:cNvPr>
          <p:cNvSpPr>
            <a:spLocks noGrp="1"/>
          </p:cNvSpPr>
          <p:nvPr>
            <p:ph type="title"/>
          </p:nvPr>
        </p:nvSpPr>
        <p:spPr/>
        <p:txBody>
          <a:bodyPr/>
          <a:lstStyle/>
          <a:p>
            <a:r>
              <a:rPr lang="en-US" dirty="0"/>
              <a:t>Desolation (T. Cole, 1836)</a:t>
            </a:r>
          </a:p>
        </p:txBody>
      </p:sp>
      <p:pic>
        <p:nvPicPr>
          <p:cNvPr id="4" name="Picture 3" descr="A picture containing text, outdoor&#10;&#10;Description automatically generated">
            <a:extLst>
              <a:ext uri="{FF2B5EF4-FFF2-40B4-BE49-F238E27FC236}">
                <a16:creationId xmlns:a16="http://schemas.microsoft.com/office/drawing/2014/main" id="{7573C742-4FB5-4B4B-8661-6E22F1114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8280" y="1290534"/>
            <a:ext cx="8778240" cy="5462691"/>
          </a:xfrm>
          <a:prstGeom prst="rect">
            <a:avLst/>
          </a:prstGeom>
        </p:spPr>
      </p:pic>
    </p:spTree>
    <p:extLst>
      <p:ext uri="{BB962C8B-B14F-4D97-AF65-F5344CB8AC3E}">
        <p14:creationId xmlns:p14="http://schemas.microsoft.com/office/powerpoint/2010/main" val="41299932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931D2-11CD-4EC0-BF04-E31C81110BD3}"/>
              </a:ext>
            </a:extLst>
          </p:cNvPr>
          <p:cNvSpPr>
            <a:spLocks noGrp="1"/>
          </p:cNvSpPr>
          <p:nvPr>
            <p:ph type="title"/>
          </p:nvPr>
        </p:nvSpPr>
        <p:spPr/>
        <p:txBody>
          <a:bodyPr/>
          <a:lstStyle/>
          <a:p>
            <a:endParaRPr lang="en-US"/>
          </a:p>
        </p:txBody>
      </p:sp>
      <p:pic>
        <p:nvPicPr>
          <p:cNvPr id="1026" name="Picture 2" descr="Image result for civilization collapse">
            <a:extLst>
              <a:ext uri="{FF2B5EF4-FFF2-40B4-BE49-F238E27FC236}">
                <a16:creationId xmlns:a16="http://schemas.microsoft.com/office/drawing/2014/main" id="{CECDB95A-119E-4BA5-A306-F6EAB619BCE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1175" y="0"/>
            <a:ext cx="11168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880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8EE038-48B0-45F8-9415-3337C36DBAFD}"/>
              </a:ext>
            </a:extLst>
          </p:cNvPr>
          <p:cNvSpPr>
            <a:spLocks noGrp="1"/>
          </p:cNvSpPr>
          <p:nvPr>
            <p:ph type="title"/>
          </p:nvPr>
        </p:nvSpPr>
        <p:spPr/>
        <p:txBody>
          <a:bodyPr/>
          <a:lstStyle/>
          <a:p>
            <a:r>
              <a:rPr lang="en-US" dirty="0"/>
              <a:t>Population Distribution and Density</a:t>
            </a:r>
          </a:p>
        </p:txBody>
      </p:sp>
      <p:graphicFrame>
        <p:nvGraphicFramePr>
          <p:cNvPr id="9" name="Content Placeholder 8">
            <a:extLst>
              <a:ext uri="{FF2B5EF4-FFF2-40B4-BE49-F238E27FC236}">
                <a16:creationId xmlns:a16="http://schemas.microsoft.com/office/drawing/2014/main" id="{023176F7-E099-4A92-8BB5-1CC05EC83B3C}"/>
              </a:ext>
            </a:extLst>
          </p:cNvPr>
          <p:cNvGraphicFramePr>
            <a:graphicFrameLocks noGrp="1"/>
          </p:cNvGraphicFramePr>
          <p:nvPr>
            <p:ph sz="half" idx="1"/>
            <p:extLst>
              <p:ext uri="{D42A27DB-BD31-4B8C-83A1-F6EECF244321}">
                <p14:modId xmlns:p14="http://schemas.microsoft.com/office/powerpoint/2010/main" val="455360027"/>
              </p:ext>
            </p:extLst>
          </p:nvPr>
        </p:nvGraphicFramePr>
        <p:xfrm>
          <a:off x="1009650" y="1311275"/>
          <a:ext cx="5395913" cy="5291138"/>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5">
            <a:extLst>
              <a:ext uri="{FF2B5EF4-FFF2-40B4-BE49-F238E27FC236}">
                <a16:creationId xmlns:a16="http://schemas.microsoft.com/office/drawing/2014/main" id="{705CE4A4-4EE4-4418-8747-56800FBA5B4A}"/>
              </a:ext>
            </a:extLst>
          </p:cNvPr>
          <p:cNvSpPr>
            <a:spLocks noGrp="1"/>
          </p:cNvSpPr>
          <p:nvPr>
            <p:ph sz="half" idx="2"/>
          </p:nvPr>
        </p:nvSpPr>
        <p:spPr/>
        <p:txBody>
          <a:bodyPr/>
          <a:lstStyle/>
          <a:p>
            <a:endParaRPr lang="en-US" dirty="0"/>
          </a:p>
        </p:txBody>
      </p:sp>
      <p:pic>
        <p:nvPicPr>
          <p:cNvPr id="10" name="Picture 9">
            <a:extLst>
              <a:ext uri="{FF2B5EF4-FFF2-40B4-BE49-F238E27FC236}">
                <a16:creationId xmlns:a16="http://schemas.microsoft.com/office/drawing/2014/main" id="{3C0DEFAF-0016-4A73-9704-947D752CE8E3}"/>
              </a:ext>
            </a:extLst>
          </p:cNvPr>
          <p:cNvPicPr>
            <a:picLocks noChangeAspect="1"/>
          </p:cNvPicPr>
          <p:nvPr/>
        </p:nvPicPr>
        <p:blipFill>
          <a:blip r:embed="rId4"/>
          <a:stretch>
            <a:fillRect/>
          </a:stretch>
        </p:blipFill>
        <p:spPr>
          <a:xfrm>
            <a:off x="8687024" y="3469625"/>
            <a:ext cx="3253631" cy="3057924"/>
          </a:xfrm>
          <a:prstGeom prst="rect">
            <a:avLst/>
          </a:prstGeom>
        </p:spPr>
      </p:pic>
      <p:pic>
        <p:nvPicPr>
          <p:cNvPr id="11" name="Picture 10">
            <a:extLst>
              <a:ext uri="{FF2B5EF4-FFF2-40B4-BE49-F238E27FC236}">
                <a16:creationId xmlns:a16="http://schemas.microsoft.com/office/drawing/2014/main" id="{212325B5-2901-4F08-8688-26FAC00309DD}"/>
              </a:ext>
            </a:extLst>
          </p:cNvPr>
          <p:cNvPicPr>
            <a:picLocks noChangeAspect="1"/>
          </p:cNvPicPr>
          <p:nvPr/>
        </p:nvPicPr>
        <p:blipFill>
          <a:blip r:embed="rId5"/>
          <a:stretch>
            <a:fillRect/>
          </a:stretch>
        </p:blipFill>
        <p:spPr>
          <a:xfrm>
            <a:off x="7288642" y="1322961"/>
            <a:ext cx="4034565" cy="2017283"/>
          </a:xfrm>
          <a:prstGeom prst="rect">
            <a:avLst/>
          </a:prstGeom>
        </p:spPr>
      </p:pic>
      <p:pic>
        <p:nvPicPr>
          <p:cNvPr id="12" name="Picture 11">
            <a:extLst>
              <a:ext uri="{FF2B5EF4-FFF2-40B4-BE49-F238E27FC236}">
                <a16:creationId xmlns:a16="http://schemas.microsoft.com/office/drawing/2014/main" id="{0CDC4C53-F994-4933-B162-3D63867785C7}"/>
              </a:ext>
            </a:extLst>
          </p:cNvPr>
          <p:cNvPicPr>
            <a:picLocks noChangeAspect="1"/>
          </p:cNvPicPr>
          <p:nvPr/>
        </p:nvPicPr>
        <p:blipFill>
          <a:blip r:embed="rId6"/>
          <a:stretch>
            <a:fillRect/>
          </a:stretch>
        </p:blipFill>
        <p:spPr>
          <a:xfrm>
            <a:off x="6723142" y="3428999"/>
            <a:ext cx="1909562" cy="3057923"/>
          </a:xfrm>
          <a:prstGeom prst="rect">
            <a:avLst/>
          </a:prstGeom>
        </p:spPr>
      </p:pic>
      <p:sp>
        <p:nvSpPr>
          <p:cNvPr id="14" name="TextBox 13">
            <a:extLst>
              <a:ext uri="{FF2B5EF4-FFF2-40B4-BE49-F238E27FC236}">
                <a16:creationId xmlns:a16="http://schemas.microsoft.com/office/drawing/2014/main" id="{CC0773B7-3D7F-4086-9B88-2E13AABC8DE6}"/>
              </a:ext>
            </a:extLst>
          </p:cNvPr>
          <p:cNvSpPr txBox="1"/>
          <p:nvPr/>
        </p:nvSpPr>
        <p:spPr>
          <a:xfrm>
            <a:off x="8368536" y="2957986"/>
            <a:ext cx="2954671" cy="341632"/>
          </a:xfrm>
          <a:prstGeom prst="rect">
            <a:avLst/>
          </a:prstGeom>
          <a:noFill/>
        </p:spPr>
        <p:txBody>
          <a:bodyPr wrap="square">
            <a:spAutoFit/>
          </a:bodyPr>
          <a:lstStyle/>
          <a:p>
            <a:pPr eaLnBrk="1" hangingPunct="1">
              <a:lnSpc>
                <a:spcPct val="90000"/>
              </a:lnSpc>
              <a:defRPr/>
            </a:pPr>
            <a:r>
              <a:rPr lang="en-US" sz="1800" b="1" dirty="0">
                <a:solidFill>
                  <a:schemeClr val="bg1"/>
                </a:solidFill>
                <a:latin typeface="Arial Narrow" panose="020B0606020202030204" pitchFamily="34" charset="0"/>
              </a:rPr>
              <a:t>Singapore: 18,645 vs. 833,333</a:t>
            </a:r>
          </a:p>
        </p:txBody>
      </p:sp>
    </p:spTree>
    <p:extLst>
      <p:ext uri="{BB962C8B-B14F-4D97-AF65-F5344CB8AC3E}">
        <p14:creationId xmlns:p14="http://schemas.microsoft.com/office/powerpoint/2010/main" val="319830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32507-360E-4E91-8F13-9E7F2FA06C3A}"/>
              </a:ext>
            </a:extLst>
          </p:cNvPr>
          <p:cNvSpPr>
            <a:spLocks noGrp="1"/>
          </p:cNvSpPr>
          <p:nvPr>
            <p:ph type="title"/>
          </p:nvPr>
        </p:nvSpPr>
        <p:spPr/>
        <p:txBody>
          <a:bodyPr/>
          <a:lstStyle/>
          <a:p>
            <a:r>
              <a:rPr lang="en-US" dirty="0"/>
              <a:t>The Scale Issue in Population Density</a:t>
            </a:r>
          </a:p>
        </p:txBody>
      </p:sp>
      <p:pic>
        <p:nvPicPr>
          <p:cNvPr id="1026" name="Picture 2" descr="Image">
            <a:extLst>
              <a:ext uri="{FF2B5EF4-FFF2-40B4-BE49-F238E27FC236}">
                <a16:creationId xmlns:a16="http://schemas.microsoft.com/office/drawing/2014/main" id="{54DDCB68-C8D4-4EC6-B419-EB341F026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436" y="1577676"/>
            <a:ext cx="9658607" cy="46210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CE92FE-15D7-4B2A-A9A6-60D67DF4AFEA}"/>
              </a:ext>
            </a:extLst>
          </p:cNvPr>
          <p:cNvSpPr txBox="1"/>
          <p:nvPr/>
        </p:nvSpPr>
        <p:spPr>
          <a:xfrm>
            <a:off x="3068851" y="1309818"/>
            <a:ext cx="1305165" cy="400110"/>
          </a:xfrm>
          <a:prstGeom prst="rect">
            <a:avLst/>
          </a:prstGeom>
          <a:noFill/>
        </p:spPr>
        <p:txBody>
          <a:bodyPr wrap="none" rtlCol="0">
            <a:spAutoFit/>
          </a:bodyPr>
          <a:lstStyle/>
          <a:p>
            <a:r>
              <a:rPr lang="en-US" sz="2000" b="1" dirty="0">
                <a:latin typeface="Arial Narrow" panose="020B0606020202030204" pitchFamily="34" charset="0"/>
              </a:rPr>
              <a:t>Choropleth</a:t>
            </a:r>
          </a:p>
        </p:txBody>
      </p:sp>
      <p:sp>
        <p:nvSpPr>
          <p:cNvPr id="5" name="TextBox 4">
            <a:extLst>
              <a:ext uri="{FF2B5EF4-FFF2-40B4-BE49-F238E27FC236}">
                <a16:creationId xmlns:a16="http://schemas.microsoft.com/office/drawing/2014/main" id="{F98054B4-6F6B-4964-969F-88F8A363D1B7}"/>
              </a:ext>
            </a:extLst>
          </p:cNvPr>
          <p:cNvSpPr txBox="1"/>
          <p:nvPr/>
        </p:nvSpPr>
        <p:spPr>
          <a:xfrm>
            <a:off x="8244273" y="1309818"/>
            <a:ext cx="1319592" cy="400110"/>
          </a:xfrm>
          <a:prstGeom prst="rect">
            <a:avLst/>
          </a:prstGeom>
          <a:noFill/>
        </p:spPr>
        <p:txBody>
          <a:bodyPr wrap="none" rtlCol="0">
            <a:spAutoFit/>
          </a:bodyPr>
          <a:lstStyle/>
          <a:p>
            <a:r>
              <a:rPr lang="en-US" sz="2000" b="1" dirty="0" err="1">
                <a:latin typeface="Arial Narrow" panose="020B0606020202030204" pitchFamily="34" charset="0"/>
              </a:rPr>
              <a:t>Dasymetric</a:t>
            </a:r>
            <a:endParaRPr lang="en-US" sz="2000" b="1" dirty="0">
              <a:latin typeface="Arial Narrow" panose="020B0606020202030204" pitchFamily="34" charset="0"/>
            </a:endParaRPr>
          </a:p>
        </p:txBody>
      </p:sp>
      <p:sp>
        <p:nvSpPr>
          <p:cNvPr id="6" name="Rectangle 5"/>
          <p:cNvSpPr/>
          <p:nvPr/>
        </p:nvSpPr>
        <p:spPr>
          <a:xfrm>
            <a:off x="8244273" y="6033261"/>
            <a:ext cx="3700947" cy="369332"/>
          </a:xfrm>
          <a:prstGeom prst="rect">
            <a:avLst/>
          </a:prstGeom>
        </p:spPr>
        <p:txBody>
          <a:bodyPr wrap="square">
            <a:spAutoFit/>
          </a:bodyPr>
          <a:lstStyle/>
          <a:p>
            <a:pPr marL="285750" indent="-285750">
              <a:buFont typeface="Arial" panose="020B0604020202020204" pitchFamily="34" charset="0"/>
              <a:buChar char="•"/>
            </a:pPr>
            <a:r>
              <a:rPr lang="en-US" dirty="0">
                <a:latin typeface="Arial Narrow" panose="020B0606020202030204" pitchFamily="34" charset="0"/>
              </a:rPr>
              <a:t>Using the lowest possible spatial unit</a:t>
            </a:r>
          </a:p>
        </p:txBody>
      </p:sp>
      <p:sp>
        <p:nvSpPr>
          <p:cNvPr id="8" name="TextBox 7">
            <a:extLst>
              <a:ext uri="{FF2B5EF4-FFF2-40B4-BE49-F238E27FC236}">
                <a16:creationId xmlns:a16="http://schemas.microsoft.com/office/drawing/2014/main" id="{6CC8ADF8-264B-46EA-97A7-243983E328F4}"/>
              </a:ext>
            </a:extLst>
          </p:cNvPr>
          <p:cNvSpPr txBox="1"/>
          <p:nvPr/>
        </p:nvSpPr>
        <p:spPr>
          <a:xfrm>
            <a:off x="1039285" y="6143400"/>
            <a:ext cx="6101148" cy="646331"/>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Narrow" panose="020B0606020202030204" pitchFamily="34" charset="0"/>
              </a:rPr>
              <a:t>Marked and bounded area on a map denoting the distribution of some property.</a:t>
            </a:r>
            <a:endParaRPr lang="en-US" dirty="0">
              <a:latin typeface="Arial Narrow" panose="020B0606020202030204" pitchFamily="34" charset="0"/>
            </a:endParaRPr>
          </a:p>
        </p:txBody>
      </p:sp>
    </p:spTree>
    <p:extLst>
      <p:ext uri="{BB962C8B-B14F-4D97-AF65-F5344CB8AC3E}">
        <p14:creationId xmlns:p14="http://schemas.microsoft.com/office/powerpoint/2010/main" val="155688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7EB2-C32C-42A5-B7A3-D9D6C66CC70B}"/>
              </a:ext>
            </a:extLst>
          </p:cNvPr>
          <p:cNvSpPr>
            <a:spLocks noGrp="1"/>
          </p:cNvSpPr>
          <p:nvPr>
            <p:ph type="title"/>
          </p:nvPr>
        </p:nvSpPr>
        <p:spPr/>
        <p:txBody>
          <a:bodyPr/>
          <a:lstStyle/>
          <a:p>
            <a:r>
              <a:rPr lang="en-US" dirty="0"/>
              <a:t>Population Distribution and Density</a:t>
            </a:r>
          </a:p>
        </p:txBody>
      </p:sp>
      <p:sp>
        <p:nvSpPr>
          <p:cNvPr id="4" name="Content Placeholder 3">
            <a:extLst>
              <a:ext uri="{FF2B5EF4-FFF2-40B4-BE49-F238E27FC236}">
                <a16:creationId xmlns:a16="http://schemas.microsoft.com/office/drawing/2014/main" id="{D4723905-2C36-46E6-9E37-48D8E125AFDB}"/>
              </a:ext>
            </a:extLst>
          </p:cNvPr>
          <p:cNvSpPr>
            <a:spLocks noGrp="1"/>
          </p:cNvSpPr>
          <p:nvPr>
            <p:ph idx="1"/>
          </p:nvPr>
        </p:nvSpPr>
        <p:spPr/>
        <p:txBody>
          <a:bodyPr/>
          <a:lstStyle/>
          <a:p>
            <a:r>
              <a:rPr lang="en-US" dirty="0"/>
              <a:t>Carrying Capacity</a:t>
            </a:r>
          </a:p>
          <a:p>
            <a:pPr lvl="1"/>
            <a:r>
              <a:rPr lang="en-US" dirty="0"/>
              <a:t>The maximum number of people that can be supported in a given area.</a:t>
            </a:r>
          </a:p>
          <a:p>
            <a:pPr lvl="1"/>
            <a:r>
              <a:rPr lang="en-US" dirty="0"/>
              <a:t>Provides a more meaningful index of overpopulation than density alone.</a:t>
            </a:r>
          </a:p>
          <a:p>
            <a:pPr lvl="1"/>
            <a:r>
              <a:rPr lang="en-US" dirty="0"/>
              <a:t>Can be difficult to determine until the region under study is near or over the limit.</a:t>
            </a:r>
          </a:p>
          <a:p>
            <a:pPr lvl="1"/>
            <a:r>
              <a:rPr lang="en-US" dirty="0"/>
              <a:t>Sometimes the carrying capacity of one place can be expanded by drawing on the resources of another place:</a:t>
            </a:r>
          </a:p>
          <a:p>
            <a:pPr lvl="2"/>
            <a:r>
              <a:rPr lang="en-US" dirty="0"/>
              <a:t>The 11% of American petroleum consumption is imported (dropping sharply).</a:t>
            </a:r>
          </a:p>
          <a:p>
            <a:pPr lvl="1"/>
            <a:r>
              <a:rPr lang="en-US" dirty="0"/>
              <a:t>Some examples of countries importing a large share of their food:</a:t>
            </a:r>
          </a:p>
          <a:p>
            <a:pPr lvl="2"/>
            <a:r>
              <a:rPr lang="en-US" dirty="0"/>
              <a:t>Singapore.</a:t>
            </a:r>
          </a:p>
          <a:p>
            <a:pPr lvl="2"/>
            <a:r>
              <a:rPr lang="en-US" dirty="0"/>
              <a:t>United Arab Emirates.</a:t>
            </a:r>
          </a:p>
          <a:p>
            <a:pPr lvl="2"/>
            <a:r>
              <a:rPr lang="en-US" dirty="0"/>
              <a:t>Saudi Arabia.</a:t>
            </a:r>
          </a:p>
          <a:p>
            <a:pPr lvl="2"/>
            <a:r>
              <a:rPr lang="en-US" dirty="0"/>
              <a:t>Many small Caribbean islands.</a:t>
            </a:r>
          </a:p>
        </p:txBody>
      </p:sp>
      <p:pic>
        <p:nvPicPr>
          <p:cNvPr id="5" name="Picture 2" descr="C:\Users\ecojpr\AppData\Local\Microsoft\Windows\Temporary Internet Files\Content.IE5\H0P94DF5\MC900442072[1].wmf">
            <a:extLst>
              <a:ext uri="{FF2B5EF4-FFF2-40B4-BE49-F238E27FC236}">
                <a16:creationId xmlns:a16="http://schemas.microsoft.com/office/drawing/2014/main" id="{EBFE8D0F-CC42-499E-81FF-6CEBB14DC9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9129" y="5845434"/>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7D794A-DAA8-4E89-877C-91CE02F0688D}"/>
              </a:ext>
            </a:extLst>
          </p:cNvPr>
          <p:cNvSpPr txBox="1"/>
          <p:nvPr/>
        </p:nvSpPr>
        <p:spPr>
          <a:xfrm>
            <a:off x="2283529" y="5894527"/>
            <a:ext cx="6089723" cy="707886"/>
          </a:xfrm>
          <a:prstGeom prst="rect">
            <a:avLst/>
          </a:prstGeom>
          <a:noFill/>
        </p:spPr>
        <p:txBody>
          <a:bodyPr wrap="square" rtlCol="0">
            <a:spAutoFit/>
          </a:bodyPr>
          <a:lstStyle/>
          <a:p>
            <a:r>
              <a:rPr lang="en-US" sz="2000" b="1" dirty="0">
                <a:latin typeface="Arial Narrow" panose="020B0606020202030204" pitchFamily="34" charset="0"/>
              </a:rPr>
              <a:t>Explain the concepts of population density and carrying capacity.</a:t>
            </a:r>
          </a:p>
        </p:txBody>
      </p:sp>
    </p:spTree>
  </p:cSld>
  <p:clrMapOvr>
    <a:masterClrMapping/>
  </p:clrMapOvr>
</p:sld>
</file>

<file path=ppt/theme/theme1.xml><?xml version="1.0" encoding="utf-8"?>
<a:theme xmlns:a="http://schemas.openxmlformats.org/drawingml/2006/main" name="5_102Design">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5_102Desig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102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102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102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102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102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102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102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102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102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102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102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102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GEOG 6 Introduction</Template>
  <TotalTime>40807</TotalTime>
  <Words>2308</Words>
  <Application>Microsoft Office PowerPoint</Application>
  <PresentationFormat>Widescreen</PresentationFormat>
  <Paragraphs>297</Paragraphs>
  <Slides>62</Slides>
  <Notes>23</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Arial Narrow</vt:lpstr>
      <vt:lpstr>Calibri</vt:lpstr>
      <vt:lpstr>Impact</vt:lpstr>
      <vt:lpstr>Times New Roman</vt:lpstr>
      <vt:lpstr>5_102Design</vt:lpstr>
      <vt:lpstr>Topic 3 – Population Geography</vt:lpstr>
      <vt:lpstr>Conditions of Usage</vt:lpstr>
      <vt:lpstr>What is Population Geography?</vt:lpstr>
      <vt:lpstr>A – Regional Patterns of Population Characteristics</vt:lpstr>
      <vt:lpstr>Population Distribution and Density</vt:lpstr>
      <vt:lpstr>World Population Density </vt:lpstr>
      <vt:lpstr>Population Distribution and Density</vt:lpstr>
      <vt:lpstr>The Scale Issue in Population Density</vt:lpstr>
      <vt:lpstr>Population Distribution and Density</vt:lpstr>
      <vt:lpstr>Where does imported oil come from?</vt:lpstr>
      <vt:lpstr>PowerPoint Presentation</vt:lpstr>
      <vt:lpstr>US: Overpopulated?</vt:lpstr>
      <vt:lpstr>US Electricity Generation for Renewable Sources</vt:lpstr>
      <vt:lpstr>15 Largest Countries, 2018, 2050 (in millions)</vt:lpstr>
      <vt:lpstr>Patterns of Natality and Mortality</vt:lpstr>
      <vt:lpstr>TFR by Region</vt:lpstr>
      <vt:lpstr>Birth Rates, 2017</vt:lpstr>
      <vt:lpstr>Death Rates, 2017</vt:lpstr>
      <vt:lpstr>PowerPoint Presentation</vt:lpstr>
      <vt:lpstr>Infant Mortality Rates, 2017</vt:lpstr>
      <vt:lpstr>Human Development Index</vt:lpstr>
      <vt:lpstr>Discussion about transition in demography and fertility</vt:lpstr>
      <vt:lpstr>Demographic Transition Model</vt:lpstr>
      <vt:lpstr>The Demographic Transition</vt:lpstr>
      <vt:lpstr>Annual Population Change (increase/decrease)</vt:lpstr>
      <vt:lpstr>Shortcomings of the Demographic Transition Model</vt:lpstr>
      <vt:lpstr>Population Pyramids</vt:lpstr>
      <vt:lpstr>World Pattern of Young and Old Populations</vt:lpstr>
      <vt:lpstr>PowerPoint Presentation</vt:lpstr>
      <vt:lpstr>The Geography of Gender</vt:lpstr>
      <vt:lpstr>Females as a Percentage of Total Population, 2016</vt:lpstr>
      <vt:lpstr>B – Patterns, causes, and consequences of population migrations</vt:lpstr>
      <vt:lpstr>Migration</vt:lpstr>
      <vt:lpstr>Immigration and emigration flows (current)</vt:lpstr>
      <vt:lpstr>C – Theories of population growth and control</vt:lpstr>
      <vt:lpstr>Population “explosion”</vt:lpstr>
      <vt:lpstr>World Population to 2100: Possible Scenarios</vt:lpstr>
      <vt:lpstr>Thomas Malthus (1766-1834)</vt:lpstr>
      <vt:lpstr>Cornucopians and Neo-Malthusians</vt:lpstr>
      <vt:lpstr>Simon Abundance Index, 1980-2019</vt:lpstr>
      <vt:lpstr>Slowdown in Population Growth</vt:lpstr>
      <vt:lpstr>Population Control Programs</vt:lpstr>
      <vt:lpstr>China’s Population Control Program</vt:lpstr>
      <vt:lpstr>Antinatalism</vt:lpstr>
      <vt:lpstr>D – How the natural world shapes population characteristics</vt:lpstr>
      <vt:lpstr>Environmental Influence on Population</vt:lpstr>
      <vt:lpstr>Temperate Climate Zones (C type Koppen-Geiger)</vt:lpstr>
      <vt:lpstr>Population Distribution by Latitude</vt:lpstr>
      <vt:lpstr>Political Border as Environmental Border</vt:lpstr>
      <vt:lpstr>E – Imprints of demographic factors on the Cultural Landscape</vt:lpstr>
      <vt:lpstr>Diverse settlement types</vt:lpstr>
      <vt:lpstr>Farm Village, India</vt:lpstr>
      <vt:lpstr>Isolated Farmstead, Iceland</vt:lpstr>
      <vt:lpstr>Shantytown Settlements</vt:lpstr>
      <vt:lpstr>Tent City, Reno, NV, 2008</vt:lpstr>
      <vt:lpstr>Nomadic Mongols </vt:lpstr>
      <vt:lpstr>High-Density Dwelling in Amsterdam</vt:lpstr>
      <vt:lpstr>PowerPoint Presentation</vt:lpstr>
      <vt:lpstr>Depopulation</vt:lpstr>
      <vt:lpstr>The Consummation of Empire (T. Cole, 1836)</vt:lpstr>
      <vt:lpstr>Desolation (T. Cole, 1836)</vt:lpstr>
      <vt:lpstr>PowerPoint Presentation</vt:lpstr>
    </vt:vector>
  </TitlesOfParts>
  <Company>Hofstra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3 – Population Geography</dc:title>
  <dc:subject>GEOG 135 - Economic Geography</dc:subject>
  <dc:creator>Dr. Jean-Paul Rodrigue</dc:creator>
  <cp:lastModifiedBy>Jean-Paul Rodrigue</cp:lastModifiedBy>
  <cp:revision>2328</cp:revision>
  <cp:lastPrinted>1998-11-10T22:15:49Z</cp:lastPrinted>
  <dcterms:created xsi:type="dcterms:W3CDTF">1997-06-07T23:18:59Z</dcterms:created>
  <dcterms:modified xsi:type="dcterms:W3CDTF">2021-03-10T23:53:37Z</dcterms:modified>
  <cp:category/>
</cp:coreProperties>
</file>