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99" r:id="rId1"/>
  </p:sldMasterIdLst>
  <p:notesMasterIdLst>
    <p:notesMasterId r:id="rId68"/>
  </p:notesMasterIdLst>
  <p:sldIdLst>
    <p:sldId id="258" r:id="rId2"/>
    <p:sldId id="398" r:id="rId3"/>
    <p:sldId id="259" r:id="rId4"/>
    <p:sldId id="341" r:id="rId5"/>
    <p:sldId id="342" r:id="rId6"/>
    <p:sldId id="343" r:id="rId7"/>
    <p:sldId id="311" r:id="rId8"/>
    <p:sldId id="344" r:id="rId9"/>
    <p:sldId id="345" r:id="rId10"/>
    <p:sldId id="346" r:id="rId11"/>
    <p:sldId id="347" r:id="rId12"/>
    <p:sldId id="348" r:id="rId13"/>
    <p:sldId id="349" r:id="rId14"/>
    <p:sldId id="350" r:id="rId15"/>
    <p:sldId id="351" r:id="rId16"/>
    <p:sldId id="352" r:id="rId17"/>
    <p:sldId id="353" r:id="rId18"/>
    <p:sldId id="354" r:id="rId19"/>
    <p:sldId id="355" r:id="rId20"/>
    <p:sldId id="403" r:id="rId21"/>
    <p:sldId id="372" r:id="rId22"/>
    <p:sldId id="356" r:id="rId23"/>
    <p:sldId id="404" r:id="rId24"/>
    <p:sldId id="373" r:id="rId25"/>
    <p:sldId id="374" r:id="rId26"/>
    <p:sldId id="375" r:id="rId27"/>
    <p:sldId id="376" r:id="rId28"/>
    <p:sldId id="377" r:id="rId29"/>
    <p:sldId id="304" r:id="rId30"/>
    <p:sldId id="378" r:id="rId31"/>
    <p:sldId id="379" r:id="rId32"/>
    <p:sldId id="380" r:id="rId33"/>
    <p:sldId id="381" r:id="rId34"/>
    <p:sldId id="382" r:id="rId35"/>
    <p:sldId id="383" r:id="rId36"/>
    <p:sldId id="384" r:id="rId37"/>
    <p:sldId id="385" r:id="rId38"/>
    <p:sldId id="386" r:id="rId39"/>
    <p:sldId id="387" r:id="rId40"/>
    <p:sldId id="433" r:id="rId41"/>
    <p:sldId id="388" r:id="rId42"/>
    <p:sldId id="389" r:id="rId43"/>
    <p:sldId id="390" r:id="rId44"/>
    <p:sldId id="264" r:id="rId45"/>
    <p:sldId id="321" r:id="rId46"/>
    <p:sldId id="391" r:id="rId47"/>
    <p:sldId id="392" r:id="rId48"/>
    <p:sldId id="393" r:id="rId49"/>
    <p:sldId id="394" r:id="rId50"/>
    <p:sldId id="395" r:id="rId51"/>
    <p:sldId id="400" r:id="rId52"/>
    <p:sldId id="300" r:id="rId53"/>
    <p:sldId id="334" r:id="rId54"/>
    <p:sldId id="399" r:id="rId55"/>
    <p:sldId id="401" r:id="rId56"/>
    <p:sldId id="402" r:id="rId57"/>
    <p:sldId id="396" r:id="rId58"/>
    <p:sldId id="302" r:id="rId59"/>
    <p:sldId id="308" r:id="rId60"/>
    <p:sldId id="314" r:id="rId61"/>
    <p:sldId id="397" r:id="rId62"/>
    <p:sldId id="303" r:id="rId63"/>
    <p:sldId id="317" r:id="rId64"/>
    <p:sldId id="318" r:id="rId65"/>
    <p:sldId id="319" r:id="rId66"/>
    <p:sldId id="320" r:id="rId6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hapter 10 – Urban Geography" id="{ABFD5177-7424-4955-B5F9-8DE3AC43CBFB}">
          <p14:sldIdLst>
            <p14:sldId id="258"/>
            <p14:sldId id="398"/>
          </p14:sldIdLst>
        </p14:section>
        <p14:section name="A – Regional Patterns of Urbanization" id="{FB1B243D-138C-4D8F-A1E3-C0E6C5909CB2}">
          <p14:sldIdLst>
            <p14:sldId id="259"/>
            <p14:sldId id="341"/>
            <p14:sldId id="342"/>
            <p14:sldId id="343"/>
            <p14:sldId id="311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403"/>
            <p14:sldId id="372"/>
            <p14:sldId id="356"/>
            <p14:sldId id="404"/>
            <p14:sldId id="373"/>
            <p14:sldId id="374"/>
            <p14:sldId id="375"/>
            <p14:sldId id="376"/>
            <p14:sldId id="377"/>
          </p14:sldIdLst>
        </p14:section>
        <p14:section name="B – Urban Migration and Mobility" id="{2331F2F6-CEE3-4D33-8B22-87CF7DB47A69}">
          <p14:sldIdLst>
            <p14:sldId id="304"/>
            <p14:sldId id="378"/>
            <p14:sldId id="379"/>
            <p14:sldId id="380"/>
            <p14:sldId id="381"/>
            <p14:sldId id="382"/>
            <p14:sldId id="383"/>
            <p14:sldId id="384"/>
          </p14:sldIdLst>
        </p14:section>
        <p14:section name="C – Global Cities" id="{CEC6BC08-4EBF-4DEC-8B82-DF0CA40A2D55}">
          <p14:sldIdLst>
            <p14:sldId id="385"/>
            <p14:sldId id="386"/>
            <p14:sldId id="387"/>
            <p14:sldId id="433"/>
            <p14:sldId id="388"/>
            <p14:sldId id="389"/>
            <p14:sldId id="390"/>
            <p14:sldId id="264"/>
            <p14:sldId id="321"/>
          </p14:sldIdLst>
        </p14:section>
        <p14:section name="D – Cities and the Natural World" id="{DF1D992D-3500-4252-ADAF-081DD39DD840}">
          <p14:sldIdLst>
            <p14:sldId id="391"/>
            <p14:sldId id="392"/>
            <p14:sldId id="393"/>
            <p14:sldId id="394"/>
            <p14:sldId id="395"/>
            <p14:sldId id="400"/>
            <p14:sldId id="300"/>
            <p14:sldId id="334"/>
            <p14:sldId id="399"/>
            <p14:sldId id="401"/>
            <p14:sldId id="402"/>
          </p14:sldIdLst>
        </p14:section>
        <p14:section name="E – The Urban Landscape" id="{8B85BDDC-36CF-4F71-8B54-C42AE12847CC}">
          <p14:sldIdLst>
            <p14:sldId id="396"/>
            <p14:sldId id="302"/>
            <p14:sldId id="308"/>
            <p14:sldId id="314"/>
            <p14:sldId id="397"/>
            <p14:sldId id="303"/>
            <p14:sldId id="317"/>
            <p14:sldId id="318"/>
            <p14:sldId id="319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 autoAdjust="0"/>
    <p:restoredTop sz="94640" autoAdjust="0"/>
  </p:normalViewPr>
  <p:slideViewPr>
    <p:cSldViewPr snapToGrid="0" snapToObjects="1">
      <p:cViewPr varScale="1">
        <p:scale>
          <a:sx n="155" d="100"/>
          <a:sy n="155" d="100"/>
        </p:scale>
        <p:origin x="2490" y="1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6BF8CE-005C-1C48-8B37-77A6A91F8B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79930C-44C9-294D-9C92-FACAB3D5068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897A3691-01A9-7D40-B3C9-3B6E2B903354}" type="datetimeFigureOut">
              <a:rPr lang="en-US" altLang="en-US"/>
              <a:pPr>
                <a:defRPr/>
              </a:pPr>
              <a:t>5/7/2021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01B7D40-D852-F64D-AD0F-7115D1C573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A66FD6A-4EA8-2E4D-96F6-9AF8BF67B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854C4-7B5B-8240-AA95-3AFC94E108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A8787-5967-9446-A1E2-0FE4F8A53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A9A0032F-0072-8640-9B41-153AE8D75A5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92C746-3416-4790-8EFD-6E9F6F61421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066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0032F-0072-8640-9B41-153AE8D75A50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786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E55CEE08-5E0C-9E45-AC3A-5ADA880226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45AC4AF-0AFB-1241-B72F-00164690C932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0CA7C5CC-BFF9-A745-9A1D-166CA1F357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CEC2DCD8-A8B5-034B-99B6-9C78A97419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Number </a:t>
            </a:r>
            <a:r>
              <a:rPr lang="en-US" dirty="0"/>
              <a:t>of years an area has spent inside a state bigger than 500 000 km2 from 1000 BC to now. Persia and China emerge as the imperial heartlands.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0032F-0072-8640-9B41-153AE8D75A50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422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 location: </a:t>
            </a:r>
            <a:r>
              <a:rPr lang="en-US" err="1"/>
              <a:t>roman</a:t>
            </a:r>
            <a:r>
              <a:rPr lang="en-US"/>
              <a:t>_transportation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4CE932-0D68-48AA-B6FB-61E5AF83551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19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60363" y="690563"/>
            <a:ext cx="6137275" cy="3452812"/>
          </a:xfrm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pitchFamily="34" charset="0"/>
              </a:rPr>
              <a:t>Source: AT Kearney, 2012 Global Cities Index and Emerging Cities Outlook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1E3287-A6DE-4E38-861D-D7095E967A8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67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D5C69261-1ADD-EE4E-B2B9-D2055BBFFA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A2BAAC38-EB69-DB4E-8F67-0FA9196CC4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0A52E56F-CE7C-DE48-95C9-0501FDC641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90E4499-2C28-2A47-A4FE-6743031EBC22}" type="slidenum">
              <a:rPr lang="en-US" altLang="en-US"/>
              <a:pPr>
                <a:spcBef>
                  <a:spcPct val="0"/>
                </a:spcBef>
              </a:pPr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DA42FA3C-EEF6-5E43-BE1F-E292050FA8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F5889DA2-2EB8-5B45-A354-753B2FCDFA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729AC2C0-6DAA-124D-8F70-83A8861590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4A5312F-CEFD-BF46-871B-B776689EB15A}" type="slidenum">
              <a:rPr lang="en-US" altLang="en-US"/>
              <a:pPr>
                <a:spcBef>
                  <a:spcPct val="0"/>
                </a:spcBef>
              </a:pPr>
              <a:t>45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https://www.curbed.com/2016/3/30/11330838/phoenix-urban-development-planning-sustainable)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0032F-0072-8640-9B41-153AE8D75A50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0494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9E738527-9E11-0A4F-8E73-648787A70A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B2B8083E-2B9B-A345-B12E-A6C7DC78DF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http://upload.wikimedia.org/wikipedia/commons/b/b8/Oslo_Aker_Brygge_2005_June_19.jpg</a:t>
            </a: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1D0C0B67-5C2D-5649-9486-3F5D38BF9E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65D1C76-3361-7543-921C-1B0F488812FC}" type="slidenum">
              <a:rPr lang="en-US" altLang="en-US"/>
              <a:pPr>
                <a:spcBef>
                  <a:spcPct val="0"/>
                </a:spcBef>
              </a:pPr>
              <a:t>60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/>
          <p:cNvSpPr>
            <a:spLocks/>
          </p:cNvSpPr>
          <p:nvPr/>
        </p:nvSpPr>
        <p:spPr bwMode="auto">
          <a:xfrm>
            <a:off x="5526618" y="-3175"/>
            <a:ext cx="1037167" cy="1462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490" y="0"/>
              </a:cxn>
              <a:cxn ang="0">
                <a:pos x="140" y="921"/>
              </a:cxn>
              <a:cxn ang="0">
                <a:pos x="0" y="921"/>
              </a:cxn>
              <a:cxn ang="0">
                <a:pos x="34" y="0"/>
              </a:cxn>
            </a:cxnLst>
            <a:rect l="0" t="0" r="r" b="b"/>
            <a:pathLst>
              <a:path w="490" h="921">
                <a:moveTo>
                  <a:pt x="34" y="0"/>
                </a:moveTo>
                <a:lnTo>
                  <a:pt x="490" y="0"/>
                </a:lnTo>
                <a:lnTo>
                  <a:pt x="140" y="921"/>
                </a:lnTo>
                <a:lnTo>
                  <a:pt x="0" y="921"/>
                </a:lnTo>
                <a:lnTo>
                  <a:pt x="34" y="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" name="Picture 5" descr="world_cover_left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8850489" y="92515"/>
            <a:ext cx="3341512" cy="6761952"/>
          </a:xfrm>
          <a:prstGeom prst="rect">
            <a:avLst/>
          </a:prstGeom>
          <a:noFill/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-8467" y="-1588"/>
            <a:ext cx="5689600" cy="1460501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-12700" y="152400"/>
            <a:ext cx="10363200" cy="1143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10584" y="1447800"/>
            <a:ext cx="2252135" cy="4953000"/>
          </a:xfrm>
          <a:prstGeom prst="rect">
            <a:avLst/>
          </a:prstGeom>
          <a:gradFill rotWithShape="1">
            <a:gsLst>
              <a:gs pos="0">
                <a:schemeClr val="accent2">
                  <a:lumMod val="75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-8467" y="1451874"/>
            <a:ext cx="651933" cy="1422400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347" y="0"/>
              </a:cxn>
              <a:cxn ang="0">
                <a:pos x="0" y="1008"/>
              </a:cxn>
              <a:cxn ang="0">
                <a:pos x="1" y="0"/>
              </a:cxn>
            </a:cxnLst>
            <a:rect l="0" t="0" r="r" b="b"/>
            <a:pathLst>
              <a:path w="347" h="1008">
                <a:moveTo>
                  <a:pt x="1" y="0"/>
                </a:moveTo>
                <a:lnTo>
                  <a:pt x="347" y="0"/>
                </a:lnTo>
                <a:lnTo>
                  <a:pt x="0" y="1008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-12699" y="-4763"/>
            <a:ext cx="1318684" cy="1571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3" y="0"/>
              </a:cxn>
              <a:cxn ang="0">
                <a:pos x="584" y="99"/>
              </a:cxn>
              <a:cxn ang="0">
                <a:pos x="0" y="99"/>
              </a:cxn>
              <a:cxn ang="0">
                <a:pos x="0" y="0"/>
              </a:cxn>
            </a:cxnLst>
            <a:rect l="0" t="0" r="r" b="b"/>
            <a:pathLst>
              <a:path w="623" h="99">
                <a:moveTo>
                  <a:pt x="0" y="0"/>
                </a:moveTo>
                <a:lnTo>
                  <a:pt x="623" y="0"/>
                </a:lnTo>
                <a:lnTo>
                  <a:pt x="584" y="99"/>
                </a:lnTo>
                <a:lnTo>
                  <a:pt x="0" y="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822451" y="317500"/>
            <a:ext cx="57775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FFFF99"/>
                </a:solidFill>
                <a:effectLst/>
                <a:latin typeface="Arial Narrow" panose="020B0606020202030204" pitchFamily="34" charset="0"/>
                <a:cs typeface="Calibri" pitchFamily="34" charset="0"/>
              </a:rPr>
              <a:t>GEOG 2 – Human Geography (People, Place and Power)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822451" y="777875"/>
            <a:ext cx="29181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rgbClr val="FFFF99"/>
                </a:solidFill>
                <a:effectLst/>
                <a:latin typeface="Arial Narrow" panose="020B0606020202030204" pitchFamily="34" charset="0"/>
                <a:cs typeface="Calibri" pitchFamily="34" charset="0"/>
              </a:rPr>
              <a:t>Professor: Dr. Jean-Paul Rodrigue</a:t>
            </a:r>
          </a:p>
        </p:txBody>
      </p:sp>
      <p:pic>
        <p:nvPicPr>
          <p:cNvPr id="14" name="Picture 15" descr="Hofstra_Sh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7" y="232666"/>
            <a:ext cx="986408" cy="101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2D050">
                  <a:alpha val="75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165101" y="6502401"/>
            <a:ext cx="61078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rgbClr val="008000"/>
                </a:solidFill>
              </a:rPr>
              <a:t>Hofstra University, Department of Global Studies &amp; Geography</a:t>
            </a:r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C99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165101" y="6502401"/>
            <a:ext cx="61078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</a:rPr>
              <a:t>Hofstra University, Department of Global Studies &amp; Geography</a:t>
            </a:r>
          </a:p>
        </p:txBody>
      </p:sp>
      <p:sp>
        <p:nvSpPr>
          <p:cNvPr id="42804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269068" y="1501776"/>
            <a:ext cx="9478433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804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269068" y="3200400"/>
            <a:ext cx="9478433" cy="2971800"/>
          </a:xfrm>
        </p:spPr>
        <p:txBody>
          <a:bodyPr/>
          <a:lstStyle>
            <a:lvl1pPr marL="0" indent="0">
              <a:buFont typeface="Arial Narrow" pitchFamily="34" charset="0"/>
              <a:buNone/>
              <a:defRPr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chemeClr val="accent2">
                  <a:lumMod val="75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165100" y="6502401"/>
            <a:ext cx="49845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Calibri" pitchFamily="34" charset="0"/>
              </a:rPr>
              <a:t>Hofstra University, Department of Global Studies &amp; Geography</a:t>
            </a:r>
          </a:p>
        </p:txBody>
      </p:sp>
      <p:sp>
        <p:nvSpPr>
          <p:cNvPr id="22" name="Freeform 16"/>
          <p:cNvSpPr>
            <a:spLocks/>
          </p:cNvSpPr>
          <p:nvPr/>
        </p:nvSpPr>
        <p:spPr bwMode="auto">
          <a:xfrm>
            <a:off x="10153651" y="152400"/>
            <a:ext cx="920749" cy="1143000"/>
          </a:xfrm>
          <a:custGeom>
            <a:avLst/>
            <a:gdLst/>
            <a:ahLst/>
            <a:cxnLst>
              <a:cxn ang="0">
                <a:pos x="59" y="0"/>
              </a:cxn>
              <a:cxn ang="0">
                <a:pos x="435" y="1"/>
              </a:cxn>
              <a:cxn ang="0">
                <a:pos x="158" y="720"/>
              </a:cxn>
              <a:cxn ang="0">
                <a:pos x="0" y="719"/>
              </a:cxn>
              <a:cxn ang="0">
                <a:pos x="59" y="0"/>
              </a:cxn>
            </a:cxnLst>
            <a:rect l="0" t="0" r="r" b="b"/>
            <a:pathLst>
              <a:path w="435" h="720">
                <a:moveTo>
                  <a:pt x="59" y="0"/>
                </a:moveTo>
                <a:lnTo>
                  <a:pt x="435" y="1"/>
                </a:lnTo>
                <a:lnTo>
                  <a:pt x="158" y="720"/>
                </a:lnTo>
                <a:lnTo>
                  <a:pt x="0" y="719"/>
                </a:lnTo>
                <a:lnTo>
                  <a:pt x="59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632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6489F8-BAE9-8949-9E93-005A6E8505A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392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56185" y="104775"/>
            <a:ext cx="2747433" cy="64976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651" y="104775"/>
            <a:ext cx="8043333" cy="64976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48047C-7727-C147-A414-718179D28DE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7481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104775"/>
            <a:ext cx="10949516" cy="947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651" y="1311275"/>
            <a:ext cx="5395383" cy="5291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8233" y="1311275"/>
            <a:ext cx="5395384" cy="5291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7A748-4DD7-1C40-A641-687A53E40A8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829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533" y="152400"/>
            <a:ext cx="108542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1132417" y="1447800"/>
            <a:ext cx="5334000" cy="513715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9617" y="1447800"/>
            <a:ext cx="5334000" cy="5137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7A748-4DD7-1C40-A641-687A53E40A8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5613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79909-B4FD-1C44-8F8F-D6A39CA8F3B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240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588" y="156894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089" y="2941218"/>
            <a:ext cx="10363200" cy="3580353"/>
          </a:xfrm>
        </p:spPr>
        <p:txBody>
          <a:bodyPr anchor="t"/>
          <a:lstStyle>
            <a:lvl1pPr marL="0" indent="0">
              <a:buNone/>
              <a:defRPr sz="2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C2A8A-E79C-A644-A758-103FAECC0F7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813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651" y="1311275"/>
            <a:ext cx="5395383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8233" y="1311275"/>
            <a:ext cx="5395384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761F1-9736-AE47-A64A-CF9FD45DB60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433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AF7FD6-115D-854F-B86E-8E8C5196BF0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52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D6EF90-0CA9-044D-A98D-4B728C69285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220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45F0A7-3ACF-BF4B-A457-E85098E574B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5279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099EBC-F239-4A48-8607-5D61E6D0230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29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071253-522C-5F46-BECD-DE413DD9FE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87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world_cover_left"/>
          <p:cNvPicPr>
            <a:picLocks noChangeAspect="1" noChangeArrowheads="1"/>
          </p:cNvPicPr>
          <p:nvPr/>
        </p:nvPicPr>
        <p:blipFill>
          <a:blip r:embed="rId15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1511" y="1"/>
            <a:ext cx="1230489" cy="2571750"/>
          </a:xfrm>
          <a:prstGeom prst="rect">
            <a:avLst/>
          </a:prstGeom>
          <a:noFill/>
        </p:spPr>
      </p:pic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39285" y="104775"/>
            <a:ext cx="10949516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9651" y="1311275"/>
            <a:ext cx="10993967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2701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54000" y="6353175"/>
            <a:ext cx="508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+mn-lt"/>
              </a:defRPr>
            </a:lvl1pPr>
          </a:lstStyle>
          <a:p>
            <a:fld id="{61F7A748-4DD7-1C40-A641-687A53E40A8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27014" name="Rectangle 6"/>
          <p:cNvSpPr>
            <a:spLocks noChangeArrowheads="1"/>
          </p:cNvSpPr>
          <p:nvPr/>
        </p:nvSpPr>
        <p:spPr bwMode="auto">
          <a:xfrm>
            <a:off x="-14817" y="-11113"/>
            <a:ext cx="1016001" cy="1447801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7015" name="Rectangle 7"/>
          <p:cNvSpPr>
            <a:spLocks noChangeArrowheads="1"/>
          </p:cNvSpPr>
          <p:nvPr/>
        </p:nvSpPr>
        <p:spPr bwMode="auto">
          <a:xfrm>
            <a:off x="-14817" y="1436688"/>
            <a:ext cx="1016001" cy="5421312"/>
          </a:xfrm>
          <a:prstGeom prst="rect">
            <a:avLst/>
          </a:prstGeom>
          <a:gradFill rotWithShape="1">
            <a:gsLst>
              <a:gs pos="0">
                <a:schemeClr val="accent2">
                  <a:lumMod val="75000"/>
                </a:schemeClr>
              </a:gs>
              <a:gs pos="100000">
                <a:srgbClr val="FFFFFF">
                  <a:alpha val="50999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7016" name="Rectangle 8"/>
          <p:cNvSpPr>
            <a:spLocks noChangeArrowheads="1"/>
          </p:cNvSpPr>
          <p:nvPr/>
        </p:nvSpPr>
        <p:spPr bwMode="auto">
          <a:xfrm>
            <a:off x="1909234" y="1054100"/>
            <a:ext cx="10282767" cy="241300"/>
          </a:xfrm>
          <a:prstGeom prst="rect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chemeClr val="accent2">
                  <a:lumMod val="75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7018" name="Text Box 10"/>
          <p:cNvSpPr txBox="1">
            <a:spLocks noChangeArrowheads="1"/>
          </p:cNvSpPr>
          <p:nvPr/>
        </p:nvSpPr>
        <p:spPr bwMode="auto">
          <a:xfrm>
            <a:off x="10439377" y="6653213"/>
            <a:ext cx="119744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000" dirty="0">
                <a:latin typeface="Arial Narrow" panose="020B0606020202030204" pitchFamily="34" charset="0"/>
              </a:rPr>
              <a:t>© Dr. Jean-Paul Rodrigue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-14817" y="-11113"/>
            <a:ext cx="1016001" cy="1447801"/>
          </a:xfrm>
          <a:prstGeom prst="rect">
            <a:avLst/>
          </a:prstGeom>
          <a:solidFill>
            <a:srgbClr val="CC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-14817" y="-11113"/>
            <a:ext cx="1016001" cy="144780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7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  <p:sldLayoutId id="2147484211" r:id="rId12"/>
    <p:sldLayoutId id="2147484212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C0C0C0"/>
            </a:outerShdw>
          </a:effectLst>
          <a:latin typeface="Arial Narrow" panose="020B0606020202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Font typeface="Arial Narrow" pitchFamily="34" charset="0"/>
        <a:buChar char="■"/>
        <a:defRPr sz="2800" b="1">
          <a:solidFill>
            <a:srgbClr val="333333"/>
          </a:solidFill>
          <a:latin typeface="Arial Narrow" panose="020B0606020202030204" pitchFamily="34" charset="0"/>
          <a:ea typeface="+mn-ea"/>
          <a:cs typeface="Arial Narrow" panose="020B0606020202030204" pitchFamily="34" charset="0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2400">
          <a:solidFill>
            <a:srgbClr val="5F5F5F"/>
          </a:solidFill>
          <a:latin typeface="Arial Narrow" panose="020B0606020202030204" pitchFamily="34" charset="0"/>
          <a:cs typeface="Arial Narrow" panose="020B0606020202030204" pitchFamily="34" charset="0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Char char="•"/>
        <a:defRPr sz="2000">
          <a:solidFill>
            <a:srgbClr val="5F5F5F"/>
          </a:solidFill>
          <a:latin typeface="Arial Narrow" panose="020B0606020202030204" pitchFamily="34" charset="0"/>
          <a:cs typeface="Arial Narrow" panose="020B0606020202030204" pitchFamily="34" charset="0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Char char="–"/>
        <a:defRPr sz="1600">
          <a:solidFill>
            <a:srgbClr val="5F5F5F"/>
          </a:solidFill>
          <a:latin typeface="Arial Narrow" panose="020B0606020202030204" pitchFamily="34" charset="0"/>
          <a:cs typeface="Arial Narrow" panose="020B0606020202030204" pitchFamily="34" charset="0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Arial Narrow" panose="020B0606020202030204" pitchFamily="34" charset="0"/>
          <a:cs typeface="Arial Narrow" panose="020B0606020202030204" pitchFamily="34" charset="0"/>
        </a:defRPr>
      </a:lvl5pPr>
      <a:lvl6pPr marL="25146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?page_id=142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B694D-FCC6-4A02-B53C-78CC9A31C5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Topic </a:t>
            </a:r>
            <a:r>
              <a:rPr lang="en-US" dirty="0"/>
              <a:t>10 – Urban Geography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F2CBB7-8BA5-42BB-B748-964D189A64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– Regional Patterns of Urbanization</a:t>
            </a:r>
          </a:p>
          <a:p>
            <a:r>
              <a:rPr lang="en-US" dirty="0"/>
              <a:t>B – Urban Migration and Mobility</a:t>
            </a:r>
          </a:p>
          <a:p>
            <a:r>
              <a:rPr lang="en-US" dirty="0"/>
              <a:t>C – Global Cities</a:t>
            </a:r>
          </a:p>
          <a:p>
            <a:r>
              <a:rPr lang="en-US" dirty="0"/>
              <a:t>D – Cities and the Natural World</a:t>
            </a:r>
          </a:p>
          <a:p>
            <a:r>
              <a:rPr lang="en-US" dirty="0"/>
              <a:t>E – The Urban Landscape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AF752D-DF90-4413-8205-293EA21A2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Rise of Cities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A2DD1C-40C7-4B6D-B02D-D34122F5A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Emergence</a:t>
            </a:r>
          </a:p>
          <a:p>
            <a:pPr lvl="1"/>
            <a:r>
              <a:rPr lang="en-US" dirty="0"/>
              <a:t>In the Middle East, where the first cities appeared, a network of permanent agricultural villages developed about 10,000 years ago.</a:t>
            </a:r>
          </a:p>
          <a:p>
            <a:pPr lvl="1"/>
            <a:r>
              <a:rPr lang="en-US" dirty="0"/>
              <a:t>All the inhabitants of agricultural villages involved in some way in food procurement.</a:t>
            </a:r>
          </a:p>
          <a:p>
            <a:pPr lvl="1"/>
            <a:r>
              <a:rPr lang="en-US" dirty="0"/>
              <a:t>Urban settlements dating to around 4000 B.C.E. in Mesopotamia.</a:t>
            </a:r>
          </a:p>
          <a:p>
            <a:pPr lvl="1"/>
            <a:r>
              <a:rPr lang="en-US" dirty="0"/>
              <a:t>Mesopotamian cities covered 0.5 to 2 square miles (1.3 to 5 square kilometers), with populations that rarely exceeded 30,000.</a:t>
            </a:r>
          </a:p>
          <a:p>
            <a:pPr lvl="1"/>
            <a:r>
              <a:rPr lang="en-US" dirty="0"/>
              <a:t>Densities within these cities could easily reach 10,000 people per square mile (4,000 per square kilometer), which is comparable to the densities in many contemporary cities.</a:t>
            </a:r>
          </a:p>
          <a:p>
            <a:pPr lvl="1"/>
            <a:r>
              <a:rPr lang="en-US" dirty="0"/>
              <a:t>Cities more removed, both physically and psychologically, from everyday agricultural activities.</a:t>
            </a:r>
          </a:p>
          <a:p>
            <a:pPr lvl="1"/>
            <a:r>
              <a:rPr lang="en-US" dirty="0"/>
              <a:t>Food was supplied to the city, but not all city dwellers were involved in obtaining it.</a:t>
            </a:r>
          </a:p>
        </p:txBody>
      </p:sp>
    </p:spTree>
    <p:extLst>
      <p:ext uri="{BB962C8B-B14F-4D97-AF65-F5344CB8AC3E}">
        <p14:creationId xmlns:p14="http://schemas.microsoft.com/office/powerpoint/2010/main" val="1428822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DF0C69-8080-4166-9615-A038A2663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Mesopotamian and Egyptian cities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072971-BF1A-435C-8131-1AAE5AF659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8295" y="1368362"/>
            <a:ext cx="5760720" cy="526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43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AD29D0-39E7-4108-BB9F-0B4E30586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Rise of Cities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3FED3C-C265-426E-BFCB-355BAAA68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generation of surpluses</a:t>
            </a:r>
          </a:p>
          <a:p>
            <a:pPr lvl="1"/>
            <a:r>
              <a:rPr lang="en-US" dirty="0"/>
              <a:t>Surplus food is a prerequisite for supporting nonfarmers.</a:t>
            </a:r>
          </a:p>
          <a:p>
            <a:pPr lvl="1"/>
            <a:r>
              <a:rPr lang="en-US" dirty="0"/>
              <a:t>Cities associated with the productivity of their agricultural hinterlands.</a:t>
            </a:r>
          </a:p>
          <a:p>
            <a:r>
              <a:rPr lang="en-US" dirty="0"/>
              <a:t>Socioeconomic stratification</a:t>
            </a:r>
          </a:p>
          <a:p>
            <a:pPr lvl="1"/>
            <a:r>
              <a:rPr lang="en-US" dirty="0"/>
              <a:t>Hierarchical arrangement of society through the emergence of distinct socioeconomic classes.</a:t>
            </a:r>
          </a:p>
          <a:p>
            <a:pPr lvl="1"/>
            <a:r>
              <a:rPr lang="en-US" dirty="0"/>
              <a:t>Facilitates the collection, storage, and distribution of resources through well-defined channels of authority.</a:t>
            </a:r>
          </a:p>
          <a:p>
            <a:pPr lvl="1"/>
            <a:r>
              <a:rPr lang="en-US" dirty="0"/>
              <a:t>A society with these two elements— </a:t>
            </a:r>
            <a:r>
              <a:rPr lang="en-US" b="1" dirty="0"/>
              <a:t>surplus food</a:t>
            </a:r>
            <a:r>
              <a:rPr lang="en-US" dirty="0"/>
              <a:t> and an organized means of </a:t>
            </a:r>
            <a:r>
              <a:rPr lang="en-US" b="1" dirty="0"/>
              <a:t>storing and distributing it</a:t>
            </a:r>
            <a:r>
              <a:rPr lang="en-US" dirty="0"/>
              <a:t>— was prepared for urbanization.</a:t>
            </a:r>
          </a:p>
        </p:txBody>
      </p:sp>
    </p:spTree>
    <p:extLst>
      <p:ext uri="{BB962C8B-B14F-4D97-AF65-F5344CB8AC3E}">
        <p14:creationId xmlns:p14="http://schemas.microsoft.com/office/powerpoint/2010/main" val="3590632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17441-65AB-4D77-8D00-4352D6505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Rise of Cities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C4E9A-3601-4A7D-8FDB-E94D38D4A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Hydraulic civilization model</a:t>
            </a:r>
          </a:p>
          <a:p>
            <a:pPr lvl="1"/>
            <a:r>
              <a:rPr lang="en-US" dirty="0"/>
              <a:t>The development of large-scale irrigation systems was the primary driver of urbanization.</a:t>
            </a:r>
          </a:p>
          <a:p>
            <a:pPr lvl="1"/>
            <a:r>
              <a:rPr lang="en-US" dirty="0"/>
              <a:t>A class of technical specialists were the first urban dwellers.</a:t>
            </a:r>
          </a:p>
          <a:p>
            <a:pPr lvl="1"/>
            <a:r>
              <a:rPr lang="en-US" dirty="0"/>
              <a:t>Irrigation of agricultural crops yielded more food, and this surplus supported the development of a large non-farming population.</a:t>
            </a:r>
          </a:p>
          <a:p>
            <a:pPr lvl="1"/>
            <a:r>
              <a:rPr lang="en-US" dirty="0"/>
              <a:t>A strong, centralized government backed by an urban-based military could expand its power into the surrounding areas.</a:t>
            </a:r>
          </a:p>
          <a:p>
            <a:pPr lvl="1"/>
            <a:r>
              <a:rPr lang="en-US" dirty="0"/>
              <a:t>Fits several areas where cities first arose; China, Egypt, and Mesopotamia.</a:t>
            </a:r>
          </a:p>
          <a:p>
            <a:pPr lvl="1"/>
            <a:r>
              <a:rPr lang="en-US" dirty="0"/>
              <a:t>In parts of Mesoamerica an urban civilization blossomed without widespread irrigated agriculture.</a:t>
            </a:r>
          </a:p>
        </p:txBody>
      </p:sp>
      <p:pic>
        <p:nvPicPr>
          <p:cNvPr id="4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50104DEE-C4D9-4593-B8CB-D11A8D05C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93" y="5786181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3DA32D-7990-4B96-99DF-31FCBA7BE126}"/>
              </a:ext>
            </a:extLst>
          </p:cNvPr>
          <p:cNvSpPr txBox="1"/>
          <p:nvPr/>
        </p:nvSpPr>
        <p:spPr>
          <a:xfrm>
            <a:off x="2114693" y="5835274"/>
            <a:ext cx="6089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What could explain the rise of early cities?</a:t>
            </a:r>
          </a:p>
        </p:txBody>
      </p:sp>
    </p:spTree>
    <p:extLst>
      <p:ext uri="{BB962C8B-B14F-4D97-AF65-F5344CB8AC3E}">
        <p14:creationId xmlns:p14="http://schemas.microsoft.com/office/powerpoint/2010/main" val="3736459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E8B81-EF7F-4E02-8E03-54F3D7C36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Hearth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4376D-E28E-4FDC-A15E-9869BC82F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cities</a:t>
            </a:r>
          </a:p>
          <a:p>
            <a:pPr lvl="1"/>
            <a:r>
              <a:rPr lang="en-US" dirty="0"/>
              <a:t>The first cities appeared in distinct regions.</a:t>
            </a:r>
          </a:p>
          <a:p>
            <a:pPr lvl="1"/>
            <a:r>
              <a:rPr lang="en-US" dirty="0"/>
              <a:t>Mesopotamia, the Nile River valley, Pakistan’s Indus River valley, the Yellow River valley of China, Mesoamerica, and the Andean highlands and coastal areas of Peru.</a:t>
            </a:r>
          </a:p>
          <a:p>
            <a:r>
              <a:rPr lang="en-US" dirty="0" err="1"/>
              <a:t>Cosmomagical</a:t>
            </a:r>
            <a:r>
              <a:rPr lang="en-US" dirty="0"/>
              <a:t> cities</a:t>
            </a:r>
          </a:p>
          <a:p>
            <a:pPr lvl="1"/>
            <a:r>
              <a:rPr lang="en-US" dirty="0"/>
              <a:t>Cities that are arranged spatially according to religious principles.</a:t>
            </a:r>
          </a:p>
          <a:p>
            <a:pPr lvl="1"/>
            <a:r>
              <a:rPr lang="en-US" dirty="0"/>
              <a:t>Great importance was given to the city’s symbolic center (</a:t>
            </a:r>
            <a:r>
              <a:rPr lang="en-US" b="1" dirty="0"/>
              <a:t>axis mundi</a:t>
            </a:r>
            <a:r>
              <a:rPr lang="en-US" dirty="0"/>
              <a:t>), which was also believed to be the center of the known world.</a:t>
            </a:r>
          </a:p>
          <a:p>
            <a:pPr lvl="1"/>
            <a:r>
              <a:rPr lang="en-US" dirty="0"/>
              <a:t>The most sacred spot frequently identified by a vertical structure of monumental scale that represented the point on Earth closest to the heavens.</a:t>
            </a:r>
          </a:p>
          <a:p>
            <a:pPr lvl="1"/>
            <a:r>
              <a:rPr lang="en-US" dirty="0"/>
              <a:t>Ziggurat (a massive structure having the form of a terraced step pyramid with receding levels) in Mesopotamia, the palace or temple in China, and the pyramid in Mesoamerica.</a:t>
            </a:r>
          </a:p>
        </p:txBody>
      </p:sp>
    </p:spTree>
    <p:extLst>
      <p:ext uri="{BB962C8B-B14F-4D97-AF65-F5344CB8AC3E}">
        <p14:creationId xmlns:p14="http://schemas.microsoft.com/office/powerpoint/2010/main" val="219425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3358A6-97B0-44E5-8108-75375CEE9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world’s first cities arose in six urban hearth areas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03D433-B0E9-4FB6-BA08-4D8DFB697C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5640" y="1326995"/>
            <a:ext cx="7680960" cy="541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37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40658D-CA3B-4080-871A-DF812BD8E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Hearth Areas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7BA24-4717-43B2-9BA2-EEF166766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9651" y="1311275"/>
            <a:ext cx="6012941" cy="5291138"/>
          </a:xfrm>
        </p:spPr>
        <p:txBody>
          <a:bodyPr/>
          <a:lstStyle/>
          <a:p>
            <a:r>
              <a:rPr lang="en-US" dirty="0"/>
              <a:t>Celestial alignment</a:t>
            </a:r>
          </a:p>
          <a:p>
            <a:pPr lvl="1"/>
            <a:r>
              <a:rPr lang="en-US" dirty="0"/>
              <a:t>Four cardinal directions.</a:t>
            </a:r>
          </a:p>
          <a:p>
            <a:pPr lvl="1"/>
            <a:r>
              <a:rPr lang="en-US" dirty="0"/>
              <a:t>The geometric form of the city reflected the order of the universe.</a:t>
            </a:r>
          </a:p>
          <a:p>
            <a:pPr lvl="1"/>
            <a:r>
              <a:rPr lang="en-US" dirty="0"/>
              <a:t>Ensure harmony and order over the known world.</a:t>
            </a:r>
          </a:p>
          <a:p>
            <a:r>
              <a:rPr lang="en-US" dirty="0"/>
              <a:t>Shape and form</a:t>
            </a:r>
          </a:p>
          <a:p>
            <a:pPr lvl="1"/>
            <a:r>
              <a:rPr lang="en-US" dirty="0"/>
              <a:t>According to that of the universe.</a:t>
            </a:r>
          </a:p>
          <a:p>
            <a:pPr lvl="1"/>
            <a:r>
              <a:rPr lang="en-US" dirty="0"/>
              <a:t>Essential to maintaining harmony between the human and spiritual worlds.</a:t>
            </a:r>
          </a:p>
          <a:p>
            <a:pPr lvl="1"/>
            <a:r>
              <a:rPr lang="en-US" dirty="0"/>
              <a:t>The world of humans would symbolically replicate the world of the gods.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C415BE-5682-4965-B5CF-5156C1FF60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967595-66BD-4A8D-86B1-58D69614D1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32" t="9466" r="20975" b="7734"/>
          <a:stretch/>
        </p:blipFill>
        <p:spPr>
          <a:xfrm>
            <a:off x="8705088" y="104775"/>
            <a:ext cx="3298529" cy="65790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7B520F-1C0D-47F8-B59D-DF53B85A7846}"/>
              </a:ext>
            </a:extLst>
          </p:cNvPr>
          <p:cNvSpPr txBox="1"/>
          <p:nvPr/>
        </p:nvSpPr>
        <p:spPr>
          <a:xfrm>
            <a:off x="9305925" y="1789652"/>
            <a:ext cx="2416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Great Ziggurat of Ur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55F02A-69AB-4F85-A373-75E8ADBDA338}"/>
              </a:ext>
            </a:extLst>
          </p:cNvPr>
          <p:cNvSpPr txBox="1"/>
          <p:nvPr/>
        </p:nvSpPr>
        <p:spPr>
          <a:xfrm>
            <a:off x="9241917" y="2379543"/>
            <a:ext cx="2416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Forbidden City in Beijing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2F1FBC-16E3-4BEA-AC39-E3101FA885CA}"/>
              </a:ext>
            </a:extLst>
          </p:cNvPr>
          <p:cNvSpPr txBox="1"/>
          <p:nvPr/>
        </p:nvSpPr>
        <p:spPr>
          <a:xfrm>
            <a:off x="9241917" y="6314947"/>
            <a:ext cx="2416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Arial Narrow" panose="020B0606020202030204" pitchFamily="34" charset="0"/>
              </a:rPr>
              <a:t>Chichen</a:t>
            </a:r>
            <a:r>
              <a:rPr lang="en-US" b="1" dirty="0">
                <a:latin typeface="Arial Narrow" panose="020B0606020202030204" pitchFamily="34" charset="0"/>
              </a:rPr>
              <a:t> Itza, Yucatan</a:t>
            </a:r>
          </a:p>
        </p:txBody>
      </p:sp>
    </p:spTree>
    <p:extLst>
      <p:ext uri="{BB962C8B-B14F-4D97-AF65-F5344CB8AC3E}">
        <p14:creationId xmlns:p14="http://schemas.microsoft.com/office/powerpoint/2010/main" val="3270082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5376-FAA5-4BE2-9210-983DB6070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Imperialism and Urbanization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C2BD89-BFF6-4A4D-8D88-507026F15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Cities and conquest</a:t>
            </a:r>
          </a:p>
          <a:p>
            <a:pPr lvl="1"/>
            <a:r>
              <a:rPr lang="en-US" dirty="0"/>
              <a:t>Diffusion has been responsible for the dispersal of the city in historical times.</a:t>
            </a:r>
          </a:p>
          <a:p>
            <a:pPr lvl="1"/>
            <a:r>
              <a:rPr lang="en-US" dirty="0"/>
              <a:t>The city has commonly been used as a means for imperial expansion.</a:t>
            </a:r>
          </a:p>
          <a:p>
            <a:pPr lvl="1"/>
            <a:r>
              <a:rPr lang="en-US" dirty="0"/>
              <a:t>Won lands and sets up collection points for local resources, which are then shipped back to the heart of the empire.</a:t>
            </a:r>
          </a:p>
          <a:p>
            <a:pPr lvl="1"/>
            <a:r>
              <a:rPr lang="en-US" dirty="0"/>
              <a:t>Surrounding countryside is increasingly pacified.</a:t>
            </a:r>
          </a:p>
          <a:p>
            <a:pPr lvl="1"/>
            <a:r>
              <a:rPr lang="en-US" dirty="0"/>
              <a:t>Collection points lose some of their military atmosphere and begin to show the social diversity.</a:t>
            </a:r>
          </a:p>
          <a:p>
            <a:pPr lvl="1"/>
            <a:r>
              <a:rPr lang="en-US" dirty="0"/>
              <a:t>Artisans, merchants, and bureaucrats increase in number; families appear; the native people are slowly assimilated into the settlement as workers.</a:t>
            </a:r>
          </a:p>
          <a:p>
            <a:pPr lvl="1"/>
            <a:r>
              <a:rPr lang="en-US" dirty="0"/>
              <a:t>The process repeats itself as the empire pushes farther outward.</a:t>
            </a:r>
          </a:p>
        </p:txBody>
      </p:sp>
    </p:spTree>
    <p:extLst>
      <p:ext uri="{BB962C8B-B14F-4D97-AF65-F5344CB8AC3E}">
        <p14:creationId xmlns:p14="http://schemas.microsoft.com/office/powerpoint/2010/main" val="3496074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DF1CF9-A271-4EB5-8C8E-A909E8178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diffusion of urban life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2C8E34-1F23-41D9-877C-C5CDB5D572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9228" y="1265663"/>
            <a:ext cx="9144000" cy="525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65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1D5D2C-91A4-4621-A560-8B05B3AC5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Imperialism and Urbanization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57D030-6DEE-4E86-821D-D297E2B78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Ancient Empires and Imperial Expansion</a:t>
            </a:r>
          </a:p>
          <a:p>
            <a:pPr lvl="1"/>
            <a:r>
              <a:rPr lang="en-US" dirty="0"/>
              <a:t>Greek civilization, to which both Western civilization and the Western city trace their roots, expanded in part through spreading cities throughout the Mediterranean.</a:t>
            </a:r>
          </a:p>
          <a:p>
            <a:pPr lvl="1"/>
            <a:r>
              <a:rPr lang="en-US" dirty="0"/>
              <a:t>The Roman civilization supplanted ancient Greece and centered on a city: Rome.</a:t>
            </a:r>
          </a:p>
          <a:p>
            <a:pPr lvl="1"/>
            <a:r>
              <a:rPr lang="en-US" dirty="0"/>
              <a:t>Roman Empire expanded, city life diffused into France, Germany, England, interior Spain, the Alpine countries, and parts of eastern Europe.</a:t>
            </a:r>
          </a:p>
          <a:p>
            <a:pPr lvl="1"/>
            <a:r>
              <a:rPr lang="en-US" dirty="0"/>
              <a:t>Fundamental to Roman cities was the grid street pattern, composed of straight streets intersecting at right angles.</a:t>
            </a:r>
          </a:p>
          <a:p>
            <a:pPr lvl="1"/>
            <a:r>
              <a:rPr lang="en-US" dirty="0"/>
              <a:t>The Roman Empire was held together by a system of roads and highways linking towns and cities.</a:t>
            </a:r>
          </a:p>
          <a:p>
            <a:pPr lvl="1"/>
            <a:r>
              <a:rPr lang="en-US" dirty="0"/>
              <a:t>Many Chinese cities developed around a complex canal system.</a:t>
            </a:r>
          </a:p>
        </p:txBody>
      </p:sp>
      <p:pic>
        <p:nvPicPr>
          <p:cNvPr id="5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35BFE3CC-1DC0-4928-92F3-620DA5DAA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93" y="5786181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4D2971-93D2-4320-A5E9-73456B4275EF}"/>
              </a:ext>
            </a:extLst>
          </p:cNvPr>
          <p:cNvSpPr txBox="1"/>
          <p:nvPr/>
        </p:nvSpPr>
        <p:spPr>
          <a:xfrm>
            <a:off x="2114693" y="5835274"/>
            <a:ext cx="6089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What were imperial cities and provide some examples.</a:t>
            </a:r>
          </a:p>
        </p:txBody>
      </p:sp>
    </p:spTree>
    <p:extLst>
      <p:ext uri="{BB962C8B-B14F-4D97-AF65-F5344CB8AC3E}">
        <p14:creationId xmlns:p14="http://schemas.microsoft.com/office/powerpoint/2010/main" val="1086326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Conditions of Usage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For personal and classroom use only</a:t>
            </a:r>
          </a:p>
          <a:p>
            <a:pPr lvl="1" eaLnBrk="1" hangingPunct="1"/>
            <a:r>
              <a:rPr lang="en-US" dirty="0"/>
              <a:t>Excludes any other forms of communication such as conference presentations, published reports and papers.</a:t>
            </a:r>
          </a:p>
          <a:p>
            <a:pPr eaLnBrk="1" hangingPunct="1"/>
            <a:r>
              <a:rPr lang="en-US" dirty="0"/>
              <a:t>No modification and redistribution permitted</a:t>
            </a:r>
          </a:p>
          <a:p>
            <a:pPr lvl="1" eaLnBrk="1" hangingPunct="1"/>
            <a:r>
              <a:rPr lang="en-US" dirty="0"/>
              <a:t>Cannot be published, in whole or in part, in any form (printed or electronic) and on any media without consent.</a:t>
            </a:r>
          </a:p>
          <a:p>
            <a:pPr eaLnBrk="1" hangingPunct="1"/>
            <a:r>
              <a:rPr lang="en-US" dirty="0"/>
              <a:t>Citation</a:t>
            </a:r>
          </a:p>
          <a:p>
            <a:pPr lvl="1"/>
            <a:r>
              <a:rPr lang="en-US" dirty="0">
                <a:latin typeface="Arial Narrow" panose="020B0606020202030204" pitchFamily="34" charset="0"/>
              </a:rPr>
              <a:t>Neumann, Roderick P. and Price, Patricia L. (2019) Contemporary Human Geography: Culture, Globalization, Landscape, </a:t>
            </a:r>
            <a:r>
              <a:rPr lang="en-US">
                <a:latin typeface="Arial Narrow" panose="020B0606020202030204" pitchFamily="34" charset="0"/>
              </a:rPr>
              <a:t>Second Edition.</a:t>
            </a:r>
            <a:endParaRPr lang="en-US" dirty="0">
              <a:latin typeface="Arial Narrow" panose="020B0606020202030204" pitchFamily="34" charset="0"/>
            </a:endParaRPr>
          </a:p>
          <a:p>
            <a:pPr lvl="1" eaLnBrk="1" hangingPunct="1"/>
            <a:r>
              <a:rPr lang="en-US" dirty="0"/>
              <a:t>Dr. Jean-Paul Rodrigue, Dept. of Global Studies &amp; Geography, Hofstra University.</a:t>
            </a:r>
          </a:p>
        </p:txBody>
      </p:sp>
    </p:spTree>
    <p:extLst>
      <p:ext uri="{BB962C8B-B14F-4D97-AF65-F5344CB8AC3E}">
        <p14:creationId xmlns:p14="http://schemas.microsoft.com/office/powerpoint/2010/main" val="154168571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4B7895-33A9-4672-A4AA-5D37C4884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Density: Number of Years Area part of an Empire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C7F0624-C893-4CB4-9814-0110E0B48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63" y="1402492"/>
            <a:ext cx="10133378" cy="506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019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Roman Empire, c125AD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95EE13C5-D6BE-412B-8931-3443107006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85" y="1052513"/>
            <a:ext cx="9144000" cy="563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38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ADB4DC-CD41-4D12-A0FD-860E383EB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Pont du Gard, near </a:t>
            </a:r>
            <a:r>
              <a:rPr lang="en-US" dirty="0" err="1"/>
              <a:t>Remoulins</a:t>
            </a:r>
            <a:r>
              <a:rPr lang="en-US" dirty="0"/>
              <a:t>, France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DEDBC4-26A4-4872-8968-6F9A408743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6623" y="1298447"/>
            <a:ext cx="6126480" cy="547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5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F439D-6FC5-4411-8893-2CCCB13BB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Cartagena, Colombia</a:t>
            </a:r>
          </a:p>
        </p:txBody>
      </p:sp>
      <p:pic>
        <p:nvPicPr>
          <p:cNvPr id="1026" name="Picture 2" descr="Cartagena, Colombia | Cartagena de indias, Cartagena, Cartagena de indias  colombia">
            <a:extLst>
              <a:ext uri="{FF2B5EF4-FFF2-40B4-BE49-F238E27FC236}">
                <a16:creationId xmlns:a16="http://schemas.microsoft.com/office/drawing/2014/main" id="{41252E45-655A-4C57-A593-FA553F84D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162" y="0"/>
            <a:ext cx="5546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5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BDF5ED-1792-4FE1-9CB6-F98565062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Cities of the Industrial Revolution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E6D39D-A992-4DC5-9E46-E64A72FE1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Industrial revolution</a:t>
            </a:r>
          </a:p>
          <a:p>
            <a:pPr lvl="1"/>
            <a:r>
              <a:rPr lang="en-US" dirty="0"/>
              <a:t>Located in western Europe and later North America, became industrialized.</a:t>
            </a:r>
          </a:p>
          <a:p>
            <a:pPr lvl="1"/>
            <a:r>
              <a:rPr lang="en-US" dirty="0"/>
              <a:t>Transformations occurred in society that fundamentally reshaped cities, both spatially and in terms of the social, cultural, political, and economic functions assumed by cities.</a:t>
            </a:r>
          </a:p>
          <a:p>
            <a:pPr lvl="1"/>
            <a:r>
              <a:rPr lang="en-US" dirty="0"/>
              <a:t>Notion of urban land as a source of income.</a:t>
            </a:r>
          </a:p>
          <a:p>
            <a:pPr lvl="1"/>
            <a:r>
              <a:rPr lang="en-US" dirty="0"/>
              <a:t>Proximity to the center of the city added economic value to the land.</a:t>
            </a:r>
          </a:p>
          <a:p>
            <a:pPr lvl="1"/>
            <a:r>
              <a:rPr lang="en-US" dirty="0"/>
              <a:t>Specialized locations, such as areas close to the river or harbor, or along major thoroughfares into and out of the city, also increased land value.</a:t>
            </a:r>
          </a:p>
          <a:p>
            <a:pPr lvl="1"/>
            <a:r>
              <a:rPr lang="en-US" dirty="0"/>
              <a:t>Earlier urban configurations; little separation between home and workplace.</a:t>
            </a:r>
          </a:p>
          <a:p>
            <a:pPr lvl="1"/>
            <a:r>
              <a:rPr lang="en-US" dirty="0"/>
              <a:t>The center of the city became the central business district.</a:t>
            </a:r>
          </a:p>
        </p:txBody>
      </p:sp>
    </p:spTree>
    <p:extLst>
      <p:ext uri="{BB962C8B-B14F-4D97-AF65-F5344CB8AC3E}">
        <p14:creationId xmlns:p14="http://schemas.microsoft.com/office/powerpoint/2010/main" val="2050455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D92984-1784-419B-B3B2-D701EB18B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industrial-era London (mid 19</a:t>
            </a:r>
            <a:r>
              <a:rPr lang="en-US" baseline="30000" dirty="0"/>
              <a:t>th</a:t>
            </a:r>
            <a:r>
              <a:rPr lang="en-US" dirty="0"/>
              <a:t> century)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A45C35-DDB2-4C02-B8A6-EFD81AC39B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2912" y="1316736"/>
            <a:ext cx="7406640" cy="541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91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58A6D4-6F30-4C72-93CE-033F1C954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Urban Locations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54AAE-CBBF-4E46-A962-FA3913B06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Changing locational patterns</a:t>
            </a:r>
          </a:p>
          <a:p>
            <a:pPr lvl="1"/>
            <a:r>
              <a:rPr lang="en-US" dirty="0"/>
              <a:t>Early cities tended to be located in places that were easily defended or along trade routes.</a:t>
            </a:r>
          </a:p>
          <a:p>
            <a:pPr lvl="1"/>
            <a:r>
              <a:rPr lang="en-US" dirty="0"/>
              <a:t>Industrial-era cities sought locations near sources of raw materials.</a:t>
            </a:r>
          </a:p>
          <a:p>
            <a:pPr lvl="1"/>
            <a:r>
              <a:rPr lang="en-US" dirty="0"/>
              <a:t>Growing importance of long-distance trade routes; ports and airports.</a:t>
            </a:r>
          </a:p>
          <a:p>
            <a:pPr lvl="1"/>
            <a:r>
              <a:rPr lang="en-US" dirty="0"/>
              <a:t>The setting of a hierarchy within a system of cities; central places.</a:t>
            </a:r>
          </a:p>
          <a:p>
            <a:pPr lvl="1"/>
            <a:r>
              <a:rPr lang="en-US" dirty="0"/>
              <a:t>Shift in trade-based urban functions with logistics and containerization.</a:t>
            </a:r>
          </a:p>
          <a:p>
            <a:pPr lvl="1"/>
            <a:r>
              <a:rPr lang="en-US" dirty="0"/>
              <a:t>The growing importance of information technologies.</a:t>
            </a:r>
          </a:p>
        </p:txBody>
      </p:sp>
      <p:pic>
        <p:nvPicPr>
          <p:cNvPr id="5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EA8949D2-DA3F-42AC-A1FD-D27C53491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93" y="5786181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28071-2103-487F-AE90-EEEC194EB3CC}"/>
              </a:ext>
            </a:extLst>
          </p:cNvPr>
          <p:cNvSpPr txBox="1"/>
          <p:nvPr/>
        </p:nvSpPr>
        <p:spPr>
          <a:xfrm>
            <a:off x="2114693" y="5835274"/>
            <a:ext cx="6089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How the industrial revolution changed urbanization?</a:t>
            </a:r>
          </a:p>
        </p:txBody>
      </p:sp>
    </p:spTree>
    <p:extLst>
      <p:ext uri="{BB962C8B-B14F-4D97-AF65-F5344CB8AC3E}">
        <p14:creationId xmlns:p14="http://schemas.microsoft.com/office/powerpoint/2010/main" val="4214197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FFF3F1-A263-47ED-912D-82598139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Pittsburgh’s Golden Triangle: The Allegheny River meets the Monongahela River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6E785B-BD61-41DF-80B9-CEB98A1D6C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0321" y="1322511"/>
            <a:ext cx="6217920" cy="550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11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D8458-5B8E-47A2-A182-846013B91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Oakland Container 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D287F-CFB7-4DC8-B417-E109F732D1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2849" y="1362445"/>
            <a:ext cx="6400800" cy="534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72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2">
            <a:extLst>
              <a:ext uri="{FF2B5EF4-FFF2-40B4-BE49-F238E27FC236}">
                <a16:creationId xmlns:a16="http://schemas.microsoft.com/office/drawing/2014/main" id="{A49FD529-3BEE-2E47-BBF6-7AA382EE6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 – Urban Migration and Mobility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7A8C7A-2BB3-7F42-B887-3942CE0E70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The ways that migration has shaped the growth of cities, how cities have grown and changed, and how humans get around within cities.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>
            <a:extLst>
              <a:ext uri="{FF2B5EF4-FFF2-40B4-BE49-F238E27FC236}">
                <a16:creationId xmlns:a16="http://schemas.microsoft.com/office/drawing/2014/main" id="{8261AE0F-1FB5-AD44-B4C6-E578583BE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 – Regional Patterns of Urbanization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2956-6AF6-4F41-9FFA-21DD7BD46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Historical and contemporary regional patterns of urbanization.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E9A1E-5D06-4E5E-8EA7-029EA27C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Rural-to-Urban 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DAD32-9140-4E93-BF45-2E1469006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Urbanization causes</a:t>
            </a:r>
          </a:p>
          <a:p>
            <a:pPr lvl="1"/>
            <a:r>
              <a:rPr lang="en-US" dirty="0"/>
              <a:t>Natural population increase.</a:t>
            </a:r>
          </a:p>
          <a:p>
            <a:pPr lvl="1"/>
            <a:r>
              <a:rPr lang="en-US" dirty="0"/>
              <a:t>Rural-to-urban migration.</a:t>
            </a:r>
          </a:p>
          <a:p>
            <a:pPr lvl="1"/>
            <a:r>
              <a:rPr lang="en-US" dirty="0"/>
              <a:t>Urban-to-urban migration.</a:t>
            </a:r>
          </a:p>
          <a:p>
            <a:pPr lvl="1"/>
            <a:r>
              <a:rPr lang="en-US" dirty="0"/>
              <a:t>Industrialization incited urbanization.</a:t>
            </a:r>
          </a:p>
          <a:p>
            <a:pPr lvl="1"/>
            <a:r>
              <a:rPr lang="en-US" dirty="0"/>
              <a:t>Most societies are now highly urbanized.</a:t>
            </a:r>
          </a:p>
          <a:p>
            <a:r>
              <a:rPr lang="en-US" dirty="0"/>
              <a:t>The case of China</a:t>
            </a:r>
          </a:p>
          <a:p>
            <a:pPr lvl="1"/>
            <a:r>
              <a:rPr lang="en-US" dirty="0"/>
              <a:t>Until the late 1970s, China was predominantly rural, and its communist government was explicitly antiurban.</a:t>
            </a:r>
          </a:p>
          <a:p>
            <a:pPr lvl="1"/>
            <a:r>
              <a:rPr lang="en-US" dirty="0"/>
              <a:t>State policy reform after 1978 lifted restrictions on internal migration.</a:t>
            </a:r>
          </a:p>
          <a:p>
            <a:pPr lvl="1"/>
            <a:r>
              <a:rPr lang="en-US" dirty="0"/>
              <a:t>Enabled its rural population to become more mobile</a:t>
            </a:r>
          </a:p>
          <a:p>
            <a:pPr lvl="1"/>
            <a:r>
              <a:rPr lang="en-US" dirty="0"/>
              <a:t>Many Chinese left the countryside to booming industrial cities, among them Guangzhou, Shenzhen, Shanghai, and Beijing.</a:t>
            </a:r>
          </a:p>
          <a:p>
            <a:pPr lvl="1"/>
            <a:r>
              <a:rPr lang="en-US" dirty="0"/>
              <a:t>56% of the population is now urban.</a:t>
            </a:r>
          </a:p>
        </p:txBody>
      </p:sp>
    </p:spTree>
    <p:extLst>
      <p:ext uri="{BB962C8B-B14F-4D97-AF65-F5344CB8AC3E}">
        <p14:creationId xmlns:p14="http://schemas.microsoft.com/office/powerpoint/2010/main" val="1299300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0CFDBF-7E26-44FF-958C-2A95573E3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Cities in China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5B72CA-340D-47E1-9CA5-3FDD7194AA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6" t="50000" r="10176" b="4400"/>
          <a:stretch/>
        </p:blipFill>
        <p:spPr>
          <a:xfrm>
            <a:off x="2139697" y="1362440"/>
            <a:ext cx="7315200" cy="528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65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CB4A6-2823-4636-B3FC-74A6ABF09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Megacities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430E5-2C5B-48DA-A164-775CABB94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Concentration</a:t>
            </a:r>
          </a:p>
          <a:p>
            <a:pPr lvl="1"/>
            <a:r>
              <a:rPr lang="en-US" dirty="0"/>
              <a:t>Rural-to-urban migration affects nearly all cities in the developing world.</a:t>
            </a:r>
          </a:p>
          <a:p>
            <a:pPr lvl="1"/>
            <a:r>
              <a:rPr lang="en-US" dirty="0"/>
              <a:t>The most visible cases are the extraordinarily large settlements called megacities.</a:t>
            </a:r>
          </a:p>
          <a:p>
            <a:pPr lvl="1"/>
            <a:r>
              <a:rPr lang="en-US" dirty="0"/>
              <a:t>Those having populations of over 10 million.</a:t>
            </a:r>
          </a:p>
          <a:p>
            <a:pPr lvl="1"/>
            <a:r>
              <a:rPr lang="en-US" dirty="0"/>
              <a:t>Most megacities are now in the developing world; account for 90% of urbanization.</a:t>
            </a:r>
          </a:p>
          <a:p>
            <a:pPr lvl="1"/>
            <a:r>
              <a:rPr lang="en-US" dirty="0"/>
              <a:t>Unemployment rates often over 50 percent for newcomers to the city.</a:t>
            </a:r>
          </a:p>
          <a:p>
            <a:pPr lvl="1"/>
            <a:r>
              <a:rPr lang="en-US" dirty="0"/>
              <a:t>Housing and infrastructure frequently cannot be built fast enough to keep pace with growth rates.</a:t>
            </a:r>
          </a:p>
          <a:p>
            <a:pPr lvl="1"/>
            <a:r>
              <a:rPr lang="en-US" dirty="0"/>
              <a:t>Water and sewage systems can rarely handle the influx of new people.</a:t>
            </a:r>
          </a:p>
          <a:p>
            <a:pPr lvl="1"/>
            <a:r>
              <a:rPr lang="en-US" dirty="0"/>
              <a:t>One of the world’s ongoing challenges will be how to cope with the radical restructuring of population and culture as people in developing countries move into cities.</a:t>
            </a:r>
          </a:p>
        </p:txBody>
      </p:sp>
    </p:spTree>
    <p:extLst>
      <p:ext uri="{BB962C8B-B14F-4D97-AF65-F5344CB8AC3E}">
        <p14:creationId xmlns:p14="http://schemas.microsoft.com/office/powerpoint/2010/main" val="396991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D5D4A1-1632-438E-97D9-0183BE581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World’s Largest Cities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019C2B-5F34-4C05-99DA-F50A4CAFD9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640" y="1298426"/>
            <a:ext cx="8229600" cy="535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010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B5E5E-C8C1-4FA7-A05D-156860293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Primacy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A5620-CB44-4566-8DBE-34E0173BA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primate city</a:t>
            </a:r>
          </a:p>
          <a:p>
            <a:pPr lvl="1"/>
            <a:r>
              <a:rPr lang="en-US" dirty="0"/>
              <a:t>The destination of most of migrations.</a:t>
            </a:r>
          </a:p>
          <a:p>
            <a:pPr lvl="1"/>
            <a:r>
              <a:rPr lang="en-US" dirty="0"/>
              <a:t>This is a city that, because it is so much larger than all the others, dominates the economic, political, and cultural life of a country.</a:t>
            </a:r>
          </a:p>
          <a:p>
            <a:pPr lvl="1"/>
            <a:r>
              <a:rPr lang="en-US" dirty="0"/>
              <a:t>Usually 10 times or more larger than the next largest city.</a:t>
            </a:r>
          </a:p>
          <a:p>
            <a:pPr lvl="1"/>
            <a:r>
              <a:rPr lang="en-US" dirty="0"/>
              <a:t>With 13 million residents, Buenos Aires is 10 times that of the next largest city, Rosario, which is the second largest city in Argentina, with a population of 1.3 million.</a:t>
            </a:r>
          </a:p>
          <a:p>
            <a:pPr lvl="1"/>
            <a:r>
              <a:rPr lang="en-US" dirty="0"/>
              <a:t>London, Moscow, Athens, and Paris are examples.</a:t>
            </a:r>
          </a:p>
          <a:p>
            <a:pPr lvl="1"/>
            <a:r>
              <a:rPr lang="en-US" dirty="0"/>
              <a:t>Most of the world’s population lives in mid-sized cities of 500,000 or less.</a:t>
            </a:r>
          </a:p>
        </p:txBody>
      </p:sp>
      <p:pic>
        <p:nvPicPr>
          <p:cNvPr id="4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6BF21C66-B315-4BDB-B3B2-4BE2B7FC2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93" y="5786181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5E4D1B-8897-4D21-B69A-FEFEC3C0E078}"/>
              </a:ext>
            </a:extLst>
          </p:cNvPr>
          <p:cNvSpPr txBox="1"/>
          <p:nvPr/>
        </p:nvSpPr>
        <p:spPr>
          <a:xfrm>
            <a:off x="2114693" y="5835274"/>
            <a:ext cx="6089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What are the differences between a mega-city and a primate city?</a:t>
            </a:r>
          </a:p>
        </p:txBody>
      </p:sp>
    </p:spTree>
    <p:extLst>
      <p:ext uri="{BB962C8B-B14F-4D97-AF65-F5344CB8AC3E}">
        <p14:creationId xmlns:p14="http://schemas.microsoft.com/office/powerpoint/2010/main" val="4072112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12609-8C34-45B9-A140-6ECE1C6BF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Transportation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7551E-DD5E-45F1-8393-26E89D382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Urban mobility</a:t>
            </a:r>
          </a:p>
          <a:p>
            <a:pPr lvl="1"/>
            <a:r>
              <a:rPr lang="en-US" dirty="0"/>
              <a:t>A major urban issue.</a:t>
            </a:r>
          </a:p>
          <a:p>
            <a:pPr lvl="1"/>
            <a:r>
              <a:rPr lang="en-US" dirty="0"/>
              <a:t>Railroads, streetcars and trolleys, light rail systems, airplanes, buses, and subways have all presented innovations in urban transportation modes and infrastructure.</a:t>
            </a:r>
          </a:p>
          <a:p>
            <a:pPr lvl="1"/>
            <a:r>
              <a:rPr lang="en-US" dirty="0"/>
              <a:t>Shaped and reshaped the layout and size of cities over time.</a:t>
            </a:r>
          </a:p>
          <a:p>
            <a:pPr lvl="1"/>
            <a:r>
              <a:rPr lang="en-US" dirty="0"/>
              <a:t>Advent of streetcars, fixed rail systems within many U.S. cities that arose in the 1880s, led to the development of so-called streetcar suburbs.</a:t>
            </a:r>
          </a:p>
          <a:p>
            <a:pPr lvl="1"/>
            <a:r>
              <a:rPr lang="en-US" dirty="0"/>
              <a:t>No innovation in transportation has had a more profound impact on cities, however, than the automobile.</a:t>
            </a:r>
          </a:p>
          <a:p>
            <a:pPr lvl="1"/>
            <a:r>
              <a:rPr lang="en-US" dirty="0"/>
              <a:t>Automobiles brought a network of roadways and, by the 1950s, interstate highways.</a:t>
            </a:r>
          </a:p>
          <a:p>
            <a:pPr lvl="1"/>
            <a:r>
              <a:rPr lang="en-US" dirty="0"/>
              <a:t>Housing architecture was reshaped around the automobile.</a:t>
            </a:r>
          </a:p>
          <a:p>
            <a:pPr lvl="1"/>
            <a:r>
              <a:rPr lang="en-US" dirty="0"/>
              <a:t>Drive-through commerce and the architectural forms associated with it became a hallmark of America’s association with cars.</a:t>
            </a:r>
          </a:p>
        </p:txBody>
      </p:sp>
    </p:spTree>
    <p:extLst>
      <p:ext uri="{BB962C8B-B14F-4D97-AF65-F5344CB8AC3E}">
        <p14:creationId xmlns:p14="http://schemas.microsoft.com/office/powerpoint/2010/main" val="2502897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F69E42-BCA3-42D0-A866-C7E129327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Drive-through architecture and car-dependent city (Phoenix)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3B5907-9B06-4679-9978-44C0E08210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2"/>
          <a:stretch/>
        </p:blipFill>
        <p:spPr>
          <a:xfrm>
            <a:off x="1039285" y="1307583"/>
            <a:ext cx="5864432" cy="5509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912C21-EE97-4C8B-A4DF-4F3F67E02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3717" y="1371600"/>
            <a:ext cx="5234161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49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90A3C2-F0FE-49B8-8225-308CD8DAD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 – Global Cities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0B205A-553C-40BB-95C1-38848B4A1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notion of global cities and some of the problems associated with them.</a:t>
            </a:r>
          </a:p>
        </p:txBody>
      </p:sp>
    </p:spTree>
    <p:extLst>
      <p:ext uri="{BB962C8B-B14F-4D97-AF65-F5344CB8AC3E}">
        <p14:creationId xmlns:p14="http://schemas.microsoft.com/office/powerpoint/2010/main" val="661670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33C53C-3A5D-4EF2-9150-17C6CAEC4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Cities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9B418F-D98E-40D3-82BE-167E2C8EF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Global cities</a:t>
            </a:r>
          </a:p>
          <a:p>
            <a:pPr lvl="1"/>
            <a:r>
              <a:rPr lang="en-US" dirty="0"/>
              <a:t>Cities that have become the control centers of the global economy.</a:t>
            </a:r>
          </a:p>
          <a:p>
            <a:pPr lvl="1"/>
            <a:r>
              <a:rPr lang="en-US" dirty="0"/>
              <a:t>Sites of major decisions about the world’s commercial networks and financial markets.</a:t>
            </a:r>
          </a:p>
          <a:p>
            <a:pPr lvl="1"/>
            <a:r>
              <a:rPr lang="en-US" dirty="0"/>
              <a:t>A concentration of multinational and transnational corporate headquarters, international financial services, media offices, and related economic and cultural services.</a:t>
            </a:r>
          </a:p>
          <a:p>
            <a:pPr lvl="1"/>
            <a:r>
              <a:rPr lang="en-US" dirty="0"/>
              <a:t>The headquarters for a global economy, and they form the top level of a hierarchical global system of cities.</a:t>
            </a:r>
          </a:p>
          <a:p>
            <a:r>
              <a:rPr lang="en-US" dirty="0"/>
              <a:t>Ranking</a:t>
            </a:r>
          </a:p>
          <a:p>
            <a:pPr lvl="1"/>
            <a:r>
              <a:rPr lang="en-US" dirty="0"/>
              <a:t>Having certain characteristics.</a:t>
            </a:r>
          </a:p>
          <a:p>
            <a:pPr lvl="1"/>
            <a:r>
              <a:rPr lang="en-US" dirty="0"/>
              <a:t>Economic might, political power, information exchange, and research and development activity.</a:t>
            </a:r>
          </a:p>
          <a:p>
            <a:pPr lvl="1"/>
            <a:r>
              <a:rPr lang="en-US" dirty="0"/>
              <a:t>Less tangible qualities such as influence, engagement, the ability to attract talented individuals, diversity, cultural experience, accessibility, and environmental quality.</a:t>
            </a:r>
          </a:p>
        </p:txBody>
      </p:sp>
    </p:spTree>
    <p:extLst>
      <p:ext uri="{BB962C8B-B14F-4D97-AF65-F5344CB8AC3E}">
        <p14:creationId xmlns:p14="http://schemas.microsoft.com/office/powerpoint/2010/main" val="24182854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788E6B-67D5-4747-B540-FC2429C0B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25 global cities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9804DD-871B-4064-AFB1-C3EA19B6A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4561" y="1309024"/>
            <a:ext cx="7315200" cy="553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21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9F2FC6-37C1-4964-8D19-BB9E5CA83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urban world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1BE8DA-E109-431A-AE6D-F16463870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Urbanization</a:t>
            </a:r>
          </a:p>
          <a:p>
            <a:pPr lvl="1"/>
            <a:r>
              <a:rPr lang="en-US" dirty="0"/>
              <a:t>Change in the cultural geography of the world.</a:t>
            </a:r>
          </a:p>
          <a:p>
            <a:pPr lvl="1"/>
            <a:r>
              <a:rPr lang="en-US" dirty="0"/>
              <a:t>54% of the global population living in cities.</a:t>
            </a:r>
          </a:p>
          <a:p>
            <a:pPr lvl="1"/>
            <a:r>
              <a:rPr lang="en-US" dirty="0"/>
              <a:t>Cities grow by a combined total of 3 million people each week.</a:t>
            </a:r>
          </a:p>
          <a:p>
            <a:pPr lvl="1"/>
            <a:r>
              <a:rPr lang="en-US" dirty="0"/>
              <a:t>Some regions contain many cities while others contain relatively few.</a:t>
            </a:r>
          </a:p>
          <a:p>
            <a:pPr lvl="1"/>
            <a:r>
              <a:rPr lang="en-US" dirty="0"/>
              <a:t>The size, population density, and look and feel of those cities can vary greatly.</a:t>
            </a:r>
          </a:p>
          <a:p>
            <a:pPr lvl="1"/>
            <a:r>
              <a:rPr lang="en-US" dirty="0"/>
              <a:t>Europe, North America, Latin America, and the Caribbean: approximately 75 percent.</a:t>
            </a:r>
          </a:p>
          <a:p>
            <a:pPr lvl="1"/>
            <a:r>
              <a:rPr lang="en-US" dirty="0"/>
              <a:t>Africa and Asia, on the other hand, are less urbanized, with many countries in these regions having 40 percent.</a:t>
            </a:r>
          </a:p>
          <a:p>
            <a:pPr lvl="1"/>
            <a:r>
              <a:rPr lang="en-US" dirty="0"/>
              <a:t>How do geographers explain these varying regional patterns of urbanization?</a:t>
            </a:r>
          </a:p>
        </p:txBody>
      </p:sp>
    </p:spTree>
    <p:extLst>
      <p:ext uri="{BB962C8B-B14F-4D97-AF65-F5344CB8AC3E}">
        <p14:creationId xmlns:p14="http://schemas.microsoft.com/office/powerpoint/2010/main" val="569341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3. World Cities, 2012</a:t>
            </a:r>
          </a:p>
        </p:txBody>
      </p:sp>
      <p:sp>
        <p:nvSpPr>
          <p:cNvPr id="5" name="Action Button: Document 4" title="Read this Web Page">
            <a:hlinkClick r:id="rId3" highlightClick="1"/>
            <a:extLst>
              <a:ext uri="{FF2B5EF4-FFF2-40B4-BE49-F238E27FC236}">
                <a16:creationId xmlns:a16="http://schemas.microsoft.com/office/drawing/2014/main" id="{1690FA71-ED1A-42E7-8771-1280F272208C}"/>
              </a:ext>
            </a:extLst>
          </p:cNvPr>
          <p:cNvSpPr/>
          <p:nvPr/>
        </p:nvSpPr>
        <p:spPr bwMode="auto">
          <a:xfrm>
            <a:off x="7914043" y="169974"/>
            <a:ext cx="603316" cy="527901"/>
          </a:xfrm>
          <a:prstGeom prst="actionButtonDocumen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en-US" i="1">
              <a:latin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296A1E-79EF-4133-BAB0-838F6ECFF4A6}"/>
              </a:ext>
            </a:extLst>
          </p:cNvPr>
          <p:cNvSpPr txBox="1"/>
          <p:nvPr/>
        </p:nvSpPr>
        <p:spPr>
          <a:xfrm>
            <a:off x="8517360" y="231184"/>
            <a:ext cx="1701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Read this content</a:t>
            </a:r>
          </a:p>
        </p:txBody>
      </p:sp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DE70643-3ECA-4B9A-9E5E-7AE6661DA0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67" y="1122545"/>
            <a:ext cx="9144000" cy="56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136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ABE2C7-63E9-4073-8F9C-4C757FC6B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Globalization of Urban Wealth and Poverty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208C26-D958-47F7-BD4A-A683D6BBF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Gated communities</a:t>
            </a:r>
          </a:p>
          <a:p>
            <a:pPr lvl="1"/>
            <a:r>
              <a:rPr lang="en-US" dirty="0"/>
              <a:t>Highly secure residential enclaves.</a:t>
            </a:r>
          </a:p>
          <a:p>
            <a:pPr lvl="1"/>
            <a:r>
              <a:rPr lang="en-US" dirty="0"/>
              <a:t>More or less privately governed.</a:t>
            </a:r>
          </a:p>
          <a:p>
            <a:pPr lvl="1"/>
            <a:r>
              <a:rPr lang="en-US" dirty="0"/>
              <a:t>Own services such as security and landscaping.</a:t>
            </a:r>
          </a:p>
          <a:p>
            <a:pPr lvl="1"/>
            <a:r>
              <a:rPr lang="en-US" dirty="0"/>
              <a:t>Oversight board that sets and enforces policies, and their own amenities such as clubhouses, golf courses, and swimming pools.</a:t>
            </a:r>
          </a:p>
          <a:p>
            <a:pPr lvl="1"/>
            <a:r>
              <a:rPr lang="en-US" dirty="0"/>
              <a:t>Some communities have walls or fences around them, use surveillance technology to track entry and exit, and restrict access through gates.</a:t>
            </a:r>
          </a:p>
          <a:p>
            <a:pPr lvl="1"/>
            <a:r>
              <a:rPr lang="en-US" dirty="0"/>
              <a:t>Particularly prevalent in areas of high income inequalities.</a:t>
            </a:r>
          </a:p>
        </p:txBody>
      </p:sp>
    </p:spTree>
    <p:extLst>
      <p:ext uri="{BB962C8B-B14F-4D97-AF65-F5344CB8AC3E}">
        <p14:creationId xmlns:p14="http://schemas.microsoft.com/office/powerpoint/2010/main" val="29991156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7C42AA-E292-416E-96E0-CFF04A09F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Gated community, Johannesburg, South Africa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67A5CE-7F7D-4AFD-8317-9BF844EED0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841" y="1346832"/>
            <a:ext cx="5394960" cy="540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134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A40C73-340D-456E-A1E1-ACBE492C2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Globalization of Urban Wealth and Poverty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DB3546-CEB7-45D3-B301-CC40A615F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Urban poverty</a:t>
            </a:r>
          </a:p>
          <a:p>
            <a:pPr lvl="1"/>
            <a:r>
              <a:rPr lang="en-US" dirty="0"/>
              <a:t>Unemployment, deterioration of housing and urban infrastructure, homelessness, and other manifestations of poverty in the urban landscape are quite visible.</a:t>
            </a:r>
          </a:p>
          <a:p>
            <a:pPr lvl="1"/>
            <a:r>
              <a:rPr lang="en-US" dirty="0"/>
              <a:t>Urban poverty is not limited to the developing world but is rather a global phenomenon.</a:t>
            </a:r>
          </a:p>
          <a:p>
            <a:pPr lvl="1"/>
            <a:r>
              <a:rPr lang="en-US" dirty="0"/>
              <a:t>Most global cities have pockets of both extreme wealth and extreme poverty.</a:t>
            </a:r>
          </a:p>
          <a:p>
            <a:r>
              <a:rPr lang="en-US" dirty="0"/>
              <a:t>Shantytowns</a:t>
            </a:r>
          </a:p>
          <a:p>
            <a:pPr lvl="1"/>
            <a:r>
              <a:rPr lang="en-US" dirty="0"/>
              <a:t>Precarious and often illegal housing settlements, usually made up of temporary shelters and located on the outskirts of a large city.</a:t>
            </a:r>
          </a:p>
          <a:p>
            <a:pPr lvl="1"/>
            <a:r>
              <a:rPr lang="en-US" dirty="0"/>
              <a:t>Also called favelas, barriadas, or squatter settlements.</a:t>
            </a:r>
          </a:p>
          <a:p>
            <a:pPr lvl="1"/>
            <a:r>
              <a:rPr lang="en-US" dirty="0"/>
              <a:t>Areas of degraded, precarious, inadequate, and often illegal housing.</a:t>
            </a:r>
          </a:p>
          <a:p>
            <a:pPr lvl="1"/>
            <a:r>
              <a:rPr lang="en-US" dirty="0"/>
              <a:t>Over 1 billion people in the world live in slums.</a:t>
            </a:r>
          </a:p>
          <a:p>
            <a:pPr lvl="1"/>
            <a:r>
              <a:rPr lang="en-US" dirty="0"/>
              <a:t>Continuous improvement of the shantytown landscape.</a:t>
            </a:r>
          </a:p>
        </p:txBody>
      </p:sp>
      <p:pic>
        <p:nvPicPr>
          <p:cNvPr id="5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0705A8B1-0DA3-4266-8F9B-3FDE028EB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93" y="6100510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B29EB8-D0A4-4BFC-ADD3-C76D3336D1E1}"/>
              </a:ext>
            </a:extLst>
          </p:cNvPr>
          <p:cNvSpPr txBox="1"/>
          <p:nvPr/>
        </p:nvSpPr>
        <p:spPr>
          <a:xfrm>
            <a:off x="2114693" y="6149603"/>
            <a:ext cx="6089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How wealth and poverty take form in cities?</a:t>
            </a:r>
          </a:p>
        </p:txBody>
      </p:sp>
    </p:spTree>
    <p:extLst>
      <p:ext uri="{BB962C8B-B14F-4D97-AF65-F5344CB8AC3E}">
        <p14:creationId xmlns:p14="http://schemas.microsoft.com/office/powerpoint/2010/main" val="39214711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B6141C6A-D498-E247-835D-EE4EAF3A1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Urbanization: contrasts within cities</a:t>
            </a:r>
          </a:p>
        </p:txBody>
      </p:sp>
      <p:sp>
        <p:nvSpPr>
          <p:cNvPr id="33794" name="TextBox 7">
            <a:extLst>
              <a:ext uri="{FF2B5EF4-FFF2-40B4-BE49-F238E27FC236}">
                <a16:creationId xmlns:a16="http://schemas.microsoft.com/office/drawing/2014/main" id="{6B24034A-8FA3-8E45-8AB8-31D947E51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428" y="5858821"/>
            <a:ext cx="4576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2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 Narrow" panose="020B0606020202030204" pitchFamily="34" charset="0"/>
              </a:rPr>
              <a:t>Manila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latin typeface="Arial Narrow" panose="020B0606020202030204" pitchFamily="34" charset="0"/>
            </a:endParaRPr>
          </a:p>
        </p:txBody>
      </p:sp>
      <p:pic>
        <p:nvPicPr>
          <p:cNvPr id="33795" name="Picture 10" descr="figure_10_02c.jpg">
            <a:extLst>
              <a:ext uri="{FF2B5EF4-FFF2-40B4-BE49-F238E27FC236}">
                <a16:creationId xmlns:a16="http://schemas.microsoft.com/office/drawing/2014/main" id="{A78A82D1-13BC-1745-99B7-5DE4D3786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85" y="1588962"/>
            <a:ext cx="5224355" cy="407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">
            <a:extLst>
              <a:ext uri="{FF2B5EF4-FFF2-40B4-BE49-F238E27FC236}">
                <a16:creationId xmlns:a16="http://schemas.microsoft.com/office/drawing/2014/main" id="{ACF7A4B7-4263-F94D-98CF-D63593C0E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043" y="1655114"/>
            <a:ext cx="5474758" cy="4106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E7B02E4-FE0E-1743-9962-12E5FC1DE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Urbanization: contrasts within cities</a:t>
            </a:r>
          </a:p>
        </p:txBody>
      </p:sp>
      <p:sp>
        <p:nvSpPr>
          <p:cNvPr id="35842" name="TextBox 5">
            <a:extLst>
              <a:ext uri="{FF2B5EF4-FFF2-40B4-BE49-F238E27FC236}">
                <a16:creationId xmlns:a16="http://schemas.microsoft.com/office/drawing/2014/main" id="{BDF59CD2-EC5A-7A40-87C8-E09AC63FF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0360" y="2614915"/>
            <a:ext cx="2425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2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 Narrow" panose="020B0606020202030204" pitchFamily="34" charset="0"/>
              </a:rPr>
              <a:t>Rio de Janeiro</a:t>
            </a:r>
          </a:p>
        </p:txBody>
      </p:sp>
      <p:pic>
        <p:nvPicPr>
          <p:cNvPr id="35843" name="Picture 8" descr="figure_10_02a.jpg">
            <a:extLst>
              <a:ext uri="{FF2B5EF4-FFF2-40B4-BE49-F238E27FC236}">
                <a16:creationId xmlns:a16="http://schemas.microsoft.com/office/drawing/2014/main" id="{0A17C685-97FE-6A47-96ED-5D0DA6E34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1605756"/>
            <a:ext cx="4851883" cy="37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>
            <a:extLst>
              <a:ext uri="{FF2B5EF4-FFF2-40B4-BE49-F238E27FC236}">
                <a16:creationId xmlns:a16="http://schemas.microsoft.com/office/drawing/2014/main" id="{7C73E92A-4380-6D48-A402-783E3EB2C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831" y="3076480"/>
            <a:ext cx="6179633" cy="331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B62255-769C-4B47-B530-9D8285444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 – Cities and the Natural World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B4F67-F386-4981-AB86-64D573B113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ways that human and natural worlds interact in cities, and the effects on the health and well-being of those living in cities.</a:t>
            </a:r>
          </a:p>
        </p:txBody>
      </p:sp>
    </p:spTree>
    <p:extLst>
      <p:ext uri="{BB962C8B-B14F-4D97-AF65-F5344CB8AC3E}">
        <p14:creationId xmlns:p14="http://schemas.microsoft.com/office/powerpoint/2010/main" val="15614655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6CE0C6-DB45-4285-97F1-682364284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Weather and Climate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A29A39-7506-4661-A5D2-B621F193C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Dislocation</a:t>
            </a:r>
          </a:p>
          <a:p>
            <a:pPr lvl="1"/>
            <a:r>
              <a:rPr lang="en-US" dirty="0"/>
              <a:t>Cities are at start an artificial environment separated from the natural environment.</a:t>
            </a:r>
          </a:p>
          <a:p>
            <a:pPr lvl="1"/>
            <a:r>
              <a:rPr lang="en-US" dirty="0"/>
              <a:t>Cities alter virtually all aspects of local weather and climate.</a:t>
            </a:r>
          </a:p>
          <a:p>
            <a:pPr lvl="1"/>
            <a:r>
              <a:rPr lang="en-US" dirty="0"/>
              <a:t>Temperatures are higher in cities, rainfall increases (dust particles), the incidence of fog and cloudiness is greater, and levels of atmospheric pollution are much higher.</a:t>
            </a:r>
          </a:p>
          <a:p>
            <a:pPr lvl="1"/>
            <a:r>
              <a:rPr lang="en-US" dirty="0"/>
              <a:t>About 50 percent of the urban area is a hard surface.</a:t>
            </a:r>
          </a:p>
          <a:p>
            <a:pPr lvl="1"/>
            <a:r>
              <a:rPr lang="en-US" dirty="0"/>
              <a:t>Rainfall is quickly carried into gutters and sewers, so that little standing water is available for evaporation.</a:t>
            </a:r>
          </a:p>
          <a:p>
            <a:pPr lvl="1"/>
            <a:r>
              <a:rPr lang="en-US" dirty="0"/>
              <a:t>Air temperatures are higher.</a:t>
            </a:r>
          </a:p>
          <a:p>
            <a:pPr lvl="1"/>
            <a:r>
              <a:rPr lang="en-US" dirty="0"/>
              <a:t>Hard surface prevalent in urban areas retain heat very effectively.</a:t>
            </a:r>
          </a:p>
          <a:p>
            <a:pPr lvl="1"/>
            <a:r>
              <a:rPr lang="en-US" dirty="0"/>
              <a:t>Urban heat islands.</a:t>
            </a:r>
          </a:p>
          <a:p>
            <a:pPr lvl="1"/>
            <a:r>
              <a:rPr lang="en-US" dirty="0"/>
              <a:t>Yearly temperature averages in cities are 3.5 °F (2 °C) higher than in the countryside.</a:t>
            </a:r>
          </a:p>
        </p:txBody>
      </p:sp>
    </p:spTree>
    <p:extLst>
      <p:ext uri="{BB962C8B-B14F-4D97-AF65-F5344CB8AC3E}">
        <p14:creationId xmlns:p14="http://schemas.microsoft.com/office/powerpoint/2010/main" val="26982672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5297B4-D3D9-4A64-8590-858B539E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heat island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7A672E-A05F-41BF-AA01-12E8642BA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2225" y="1327785"/>
            <a:ext cx="8138160" cy="54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343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B2B334-2A1B-44D7-A9B0-3A02193D5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Weather and Climate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A88CC-345A-40B6-8110-90F8D0578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Urban hydrology</a:t>
            </a:r>
          </a:p>
          <a:p>
            <a:pPr lvl="1"/>
            <a:r>
              <a:rPr lang="en-US" dirty="0"/>
              <a:t>The city a great consumer of water.</a:t>
            </a:r>
          </a:p>
          <a:p>
            <a:pPr lvl="1"/>
            <a:r>
              <a:rPr lang="en-US" dirty="0"/>
              <a:t>Alters water runoff patterns in a way that increases urban flooding.</a:t>
            </a:r>
          </a:p>
          <a:p>
            <a:pPr lvl="1"/>
            <a:r>
              <a:rPr lang="en-US" dirty="0"/>
              <a:t>Increase both the frequency and the magnitude of flooding because cities create large impervious areas where vegetation has been replaced with pavement.</a:t>
            </a:r>
          </a:p>
          <a:p>
            <a:pPr lvl="1"/>
            <a:r>
              <a:rPr lang="en-US" dirty="0"/>
              <a:t>Water cannot soak into the earth; precipitation is converted into immediate runoff.</a:t>
            </a:r>
          </a:p>
          <a:p>
            <a:pPr lvl="1"/>
            <a:r>
              <a:rPr lang="en-US" dirty="0"/>
              <a:t>Forced into gutters, sewers, and stream channels.</a:t>
            </a:r>
          </a:p>
          <a:p>
            <a:r>
              <a:rPr lang="en-US" dirty="0"/>
              <a:t>Urban vegetation</a:t>
            </a:r>
          </a:p>
          <a:p>
            <a:pPr lvl="1"/>
            <a:r>
              <a:rPr lang="en-US" dirty="0"/>
              <a:t>Two-thirds of a typical North American city is composed of trees and herbaceous plants.</a:t>
            </a:r>
          </a:p>
          <a:p>
            <a:pPr lvl="1"/>
            <a:r>
              <a:rPr lang="en-US" dirty="0"/>
              <a:t>Mix of natural and introduced species.</a:t>
            </a:r>
          </a:p>
          <a:p>
            <a:pPr lvl="1"/>
            <a:r>
              <a:rPr lang="en-US" dirty="0"/>
              <a:t>Reduce wind velocity.</a:t>
            </a:r>
          </a:p>
        </p:txBody>
      </p:sp>
      <p:pic>
        <p:nvPicPr>
          <p:cNvPr id="5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ADE14400-4050-4DB5-93A1-F9B981648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93" y="6100510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DD2FC7-7E60-4240-B650-BB061A9D0EE2}"/>
              </a:ext>
            </a:extLst>
          </p:cNvPr>
          <p:cNvSpPr txBox="1"/>
          <p:nvPr/>
        </p:nvSpPr>
        <p:spPr>
          <a:xfrm>
            <a:off x="2114693" y="6149603"/>
            <a:ext cx="6089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In which way cities are outside and part of the natural world at the same time?</a:t>
            </a:r>
          </a:p>
        </p:txBody>
      </p:sp>
    </p:spTree>
    <p:extLst>
      <p:ext uri="{BB962C8B-B14F-4D97-AF65-F5344CB8AC3E}">
        <p14:creationId xmlns:p14="http://schemas.microsoft.com/office/powerpoint/2010/main" val="1423834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F42E3A-C94C-4D66-A366-C49870178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Population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300CB-9213-450E-9C23-D79EA75B4E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8255" y="1426464"/>
            <a:ext cx="7772400" cy="513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515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B9807-8DC2-4295-9B9A-FBD6C78BE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Cities and Environmental Vulnerability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25A79-BDDA-48DD-8DF9-91FDA4586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Urban footprint</a:t>
            </a:r>
          </a:p>
          <a:p>
            <a:pPr lvl="1"/>
            <a:r>
              <a:rPr lang="en-US" dirty="0"/>
              <a:t>Composed of the physical footprint and the environmental footprint.</a:t>
            </a:r>
          </a:p>
          <a:p>
            <a:pPr lvl="1"/>
            <a:r>
              <a:rPr lang="en-US" dirty="0"/>
              <a:t>The spatial extent of the impacts of urban areas on the natural environment.</a:t>
            </a:r>
          </a:p>
          <a:p>
            <a:pPr lvl="1"/>
            <a:r>
              <a:rPr lang="en-US" dirty="0"/>
              <a:t>Urban living often encourages rising levels of consumption, as new urbanites gain access to better jobs and acquire more disposable income.</a:t>
            </a:r>
          </a:p>
          <a:p>
            <a:pPr lvl="1"/>
            <a:r>
              <a:rPr lang="en-US" dirty="0"/>
              <a:t>Can impact areas far from urban centers.</a:t>
            </a:r>
          </a:p>
        </p:txBody>
      </p:sp>
    </p:spTree>
    <p:extLst>
      <p:ext uri="{BB962C8B-B14F-4D97-AF65-F5344CB8AC3E}">
        <p14:creationId xmlns:p14="http://schemas.microsoft.com/office/powerpoint/2010/main" val="16108693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9BF466-1200-4CFF-A754-B30BC67B2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he urban footprint of Edmonton vs various other world cities : Edmonton">
            <a:extLst>
              <a:ext uri="{FF2B5EF4-FFF2-40B4-BE49-F238E27FC236}">
                <a16:creationId xmlns:a16="http://schemas.microsoft.com/office/drawing/2014/main" id="{3D72F63B-DB14-4FC6-83C0-835ADC745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0"/>
            <a:ext cx="6681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5576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A0B2E603-FE4B-3944-9F38-5E8042971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Urbanization and Sustainability: Las Vegas </a:t>
            </a:r>
          </a:p>
        </p:txBody>
      </p:sp>
      <p:pic>
        <p:nvPicPr>
          <p:cNvPr id="37890" name="Picture 2" descr="figure_10_16.jpg">
            <a:extLst>
              <a:ext uri="{FF2B5EF4-FFF2-40B4-BE49-F238E27FC236}">
                <a16:creationId xmlns:a16="http://schemas.microsoft.com/office/drawing/2014/main" id="{7B71E0EA-8328-9F4D-BAC9-2E76D8C7A8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8210" y="1538288"/>
            <a:ext cx="5727700" cy="509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082EA9-C38F-B346-B3EF-FD39080A7F84}"/>
              </a:ext>
            </a:extLst>
          </p:cNvPr>
          <p:cNvSpPr txBox="1"/>
          <p:nvPr/>
        </p:nvSpPr>
        <p:spPr>
          <a:xfrm>
            <a:off x="1998562" y="2083443"/>
            <a:ext cx="25811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Sustainability challenges:</a:t>
            </a:r>
          </a:p>
          <a:p>
            <a:r>
              <a:rPr lang="en-US" dirty="0">
                <a:latin typeface="Arial Narrow" panose="020B0606020202030204" pitchFamily="34" charset="0"/>
              </a:rPr>
              <a:t>Desert transformed into traditional suburbs with lawns and green parks. </a:t>
            </a:r>
          </a:p>
          <a:p>
            <a:r>
              <a:rPr lang="en-US" dirty="0">
                <a:latin typeface="Arial Narrow" panose="020B0606020202030204" pitchFamily="34" charset="0"/>
              </a:rPr>
              <a:t>Providing enough water is an environmental challenge.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236AB943-B8F6-FB46-A842-8D335EE9F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Urbanization and Sustainability: Phoenix</a:t>
            </a: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74828067-85D0-4F4D-981E-64EE09529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5749" y="5614452"/>
            <a:ext cx="82629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9222B"/>
                </a:solidFill>
                <a:latin typeface="Arial Narrow" panose="020B0606020202030204" pitchFamily="34" charset="0"/>
              </a:rPr>
              <a:t>The Central Arizona Project (CAP) is a river-sized, open-air canal supported by an elaborate array of pumps, siphons, and tunnels that brings water from the Colorado River across the breadth of Arizona to Phoenix and Tucson.</a:t>
            </a:r>
            <a:endParaRPr lang="en-US" altLang="en-US" sz="1400" dirty="0">
              <a:latin typeface="Arial Narrow" panose="020B0606020202030204" pitchFamily="34" charset="0"/>
            </a:endParaRPr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2798FAC2-C779-2945-9DDA-C4579C8C37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4650" y="1358149"/>
            <a:ext cx="6362700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2F538F-A996-4FA8-BBFB-E104DB868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Cities and Environmental Vulnerability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E778F0-C867-4D59-B4D9-88F916325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Natural disasters</a:t>
            </a:r>
          </a:p>
          <a:p>
            <a:pPr lvl="1"/>
            <a:r>
              <a:rPr lang="en-US" dirty="0"/>
              <a:t>Urban areas, with their dense concentrations of people, disasters are more destructive because so many lives and livelihoods are at risk.</a:t>
            </a:r>
          </a:p>
          <a:p>
            <a:pPr lvl="1"/>
            <a:r>
              <a:rPr lang="en-US" dirty="0"/>
              <a:t>Many cities are located near rivers or coasts, they often lie in the direct paths of disasters such as hurricanes and tsunamis.</a:t>
            </a:r>
          </a:p>
          <a:p>
            <a:pPr lvl="1"/>
            <a:r>
              <a:rPr lang="en-US" dirty="0"/>
              <a:t>Disaster risk becomes an urban phenomenon.</a:t>
            </a:r>
          </a:p>
          <a:p>
            <a:pPr lvl="1"/>
            <a:r>
              <a:rPr lang="en-US" dirty="0"/>
              <a:t>Two major earthquakes in 2010:</a:t>
            </a:r>
          </a:p>
          <a:p>
            <a:pPr lvl="2"/>
            <a:r>
              <a:rPr lang="en-US" dirty="0"/>
              <a:t>Chile: death toll from an 8.8-magnitude quake was in the hundreds.</a:t>
            </a:r>
          </a:p>
          <a:p>
            <a:pPr lvl="2"/>
            <a:r>
              <a:rPr lang="en-US" dirty="0"/>
              <a:t>Haiti: quake of slightly less magnitude with over 200,000 dead and more than 1 million homeless.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3503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0332D1-4B84-4D0B-B02B-091957EF3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Chile Earthquake of 2010, City of Concepcion</a:t>
            </a:r>
          </a:p>
        </p:txBody>
      </p:sp>
      <p:pic>
        <p:nvPicPr>
          <p:cNvPr id="2050" name="Picture 2" descr="Chile earthquake of 2010 | Britannica">
            <a:extLst>
              <a:ext uri="{FF2B5EF4-FFF2-40B4-BE49-F238E27FC236}">
                <a16:creationId xmlns:a16="http://schemas.microsoft.com/office/drawing/2014/main" id="{7C8B1669-F88B-4597-A568-B7190F827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0141" y="1181912"/>
            <a:ext cx="8108135" cy="567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D116A0-71C9-410A-AEC3-E4352A7AD7CD}"/>
              </a:ext>
            </a:extLst>
          </p:cNvPr>
          <p:cNvSpPr txBox="1"/>
          <p:nvPr/>
        </p:nvSpPr>
        <p:spPr>
          <a:xfrm>
            <a:off x="8244903" y="1243183"/>
            <a:ext cx="258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About 550 people killed</a:t>
            </a:r>
          </a:p>
        </p:txBody>
      </p:sp>
    </p:spTree>
    <p:extLst>
      <p:ext uri="{BB962C8B-B14F-4D97-AF65-F5344CB8AC3E}">
        <p14:creationId xmlns:p14="http://schemas.microsoft.com/office/powerpoint/2010/main" val="16735330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C93AB-4981-4DD9-AC00-B5AE066EA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Haiti Earthquake of 2010, Port-au-Prince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4410CB5-25F4-41BD-9B9E-F24D76392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1924" y="1313588"/>
            <a:ext cx="7742624" cy="552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3FD603-9C5B-4716-AF36-77C753E014F4}"/>
              </a:ext>
            </a:extLst>
          </p:cNvPr>
          <p:cNvSpPr txBox="1"/>
          <p:nvPr/>
        </p:nvSpPr>
        <p:spPr>
          <a:xfrm>
            <a:off x="3803143" y="1416136"/>
            <a:ext cx="2581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200,000 to 300,000 people killed</a:t>
            </a:r>
          </a:p>
        </p:txBody>
      </p:sp>
    </p:spTree>
    <p:extLst>
      <p:ext uri="{BB962C8B-B14F-4D97-AF65-F5344CB8AC3E}">
        <p14:creationId xmlns:p14="http://schemas.microsoft.com/office/powerpoint/2010/main" val="38924555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D03DEB-DB9B-459F-ACA2-28DC6E2A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 – The Urban Landscape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A0BFAB-CE19-47FA-9EC8-FF19612F45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Interpret an urban landscape, and identify the trends shaping cities today and into the future.</a:t>
            </a:r>
          </a:p>
        </p:txBody>
      </p:sp>
    </p:spTree>
    <p:extLst>
      <p:ext uri="{BB962C8B-B14F-4D97-AF65-F5344CB8AC3E}">
        <p14:creationId xmlns:p14="http://schemas.microsoft.com/office/powerpoint/2010/main" val="4933067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3">
            <a:extLst>
              <a:ext uri="{FF2B5EF4-FFF2-40B4-BE49-F238E27FC236}">
                <a16:creationId xmlns:a16="http://schemas.microsoft.com/office/drawing/2014/main" id="{FF6F88CF-E6E9-5841-A362-1E00DBC27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Factors Causing Gentrification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656806-AF04-4FC6-B74C-20F30A97D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Gentrification</a:t>
            </a:r>
          </a:p>
          <a:p>
            <a:pPr lvl="1"/>
            <a:r>
              <a:rPr lang="en-US" dirty="0"/>
              <a:t>The city can be a contested place between different socioeconomic groups.</a:t>
            </a:r>
          </a:p>
          <a:p>
            <a:pPr lvl="1"/>
            <a:r>
              <a:rPr lang="en-US" dirty="0"/>
              <a:t>The displacement of lower-income residents by higher-income residents as buildings in deteriorated areas of the city centers are restored.</a:t>
            </a:r>
          </a:p>
          <a:p>
            <a:pPr lvl="1"/>
            <a:r>
              <a:rPr lang="en-US" dirty="0"/>
              <a:t>Some older suburbs are becoming gentrified, as well as some neighborhoods that began their lives as shantytowns.</a:t>
            </a:r>
          </a:p>
          <a:p>
            <a:r>
              <a:rPr lang="en-US" dirty="0"/>
              <a:t>Economic factors</a:t>
            </a:r>
          </a:p>
          <a:p>
            <a:pPr lvl="1"/>
            <a:r>
              <a:rPr lang="en-US" dirty="0"/>
              <a:t>Lower prices for inner-city land and buildings.</a:t>
            </a:r>
          </a:p>
          <a:p>
            <a:pPr lvl="1"/>
            <a:r>
              <a:rPr lang="en-US" dirty="0"/>
              <a:t>Deindustrialization (esp. on waterfront) makes factories available for gentrification.</a:t>
            </a:r>
          </a:p>
          <a:p>
            <a:pPr lvl="1"/>
            <a:r>
              <a:rPr lang="en-US" dirty="0"/>
              <a:t>Opportunities for higher real estate values.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2448B5-190E-4CBB-8B71-FBB1150CB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Puerto Madero, Buenos Aires</a:t>
            </a:r>
          </a:p>
        </p:txBody>
      </p:sp>
      <p:pic>
        <p:nvPicPr>
          <p:cNvPr id="44034" name="Picture 3" descr="figure_11_15.jpg">
            <a:extLst>
              <a:ext uri="{FF2B5EF4-FFF2-40B4-BE49-F238E27FC236}">
                <a16:creationId xmlns:a16="http://schemas.microsoft.com/office/drawing/2014/main" id="{EA6A4E83-0002-9D42-8F29-9B51A3D30D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2720" y="1377252"/>
            <a:ext cx="6766560" cy="459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863245-00EE-744B-93D5-842C8685DE7B}"/>
              </a:ext>
            </a:extLst>
          </p:cNvPr>
          <p:cNvSpPr txBox="1"/>
          <p:nvPr/>
        </p:nvSpPr>
        <p:spPr>
          <a:xfrm>
            <a:off x="1848091" y="5972538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Dock facilities have been converted into clubs, restaurants, and shopping, and also apartments and hotels.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C027A-80A0-440D-A202-F28D3F904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Urbanized Population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073E7-A5E3-4020-8D14-85D3318E1A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640" y="1292934"/>
            <a:ext cx="8046720" cy="546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818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85EEC-1B57-7549-B125-B775EFA7D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Aker </a:t>
            </a:r>
            <a:r>
              <a:rPr lang="en-US" dirty="0" err="1">
                <a:cs typeface="+mj-cs"/>
              </a:rPr>
              <a:t>Brygge</a:t>
            </a:r>
            <a:r>
              <a:rPr lang="en-US" dirty="0">
                <a:cs typeface="+mj-cs"/>
              </a:rPr>
              <a:t>, Oslo, Norway</a:t>
            </a:r>
          </a:p>
        </p:txBody>
      </p:sp>
      <p:pic>
        <p:nvPicPr>
          <p:cNvPr id="45058" name="Content Placeholder 3" descr="Oslo_Aker_Brygge_2005_June_19.jpg">
            <a:extLst>
              <a:ext uri="{FF2B5EF4-FFF2-40B4-BE49-F238E27FC236}">
                <a16:creationId xmlns:a16="http://schemas.microsoft.com/office/drawing/2014/main" id="{DE2E89A1-1859-C44A-8C5B-5C2F2B4479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5625" y="1400186"/>
            <a:ext cx="8961120" cy="481762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939CED-14DD-2E46-A0DB-43AC6230F091}"/>
              </a:ext>
            </a:extLst>
          </p:cNvPr>
          <p:cNvSpPr txBox="1"/>
          <p:nvPr/>
        </p:nvSpPr>
        <p:spPr>
          <a:xfrm>
            <a:off x="2221992" y="6226929"/>
            <a:ext cx="8302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An old shipyard has been converted into fancy restaurants, shops, apartments and hotels.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4235A-67C9-4A1A-B41F-527484375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Factors Causing Gentrification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4751C-0BE3-4D49-9642-E0568553E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Political Factors</a:t>
            </a:r>
          </a:p>
          <a:p>
            <a:pPr lvl="1"/>
            <a:r>
              <a:rPr lang="en-US" dirty="0"/>
              <a:t>Tax breaks and other incentives.</a:t>
            </a:r>
          </a:p>
          <a:p>
            <a:pPr lvl="1"/>
            <a:r>
              <a:rPr lang="en-US" dirty="0"/>
              <a:t>City planning efforts that target areas for revitalization.</a:t>
            </a:r>
          </a:p>
          <a:p>
            <a:pPr lvl="1"/>
            <a:r>
              <a:rPr lang="en-US" dirty="0"/>
              <a:t>Attempt to promote development and higher land values (more taxes).</a:t>
            </a:r>
          </a:p>
          <a:p>
            <a:r>
              <a:rPr lang="en-US" dirty="0"/>
              <a:t>Social Factors</a:t>
            </a:r>
          </a:p>
          <a:p>
            <a:pPr lvl="1"/>
            <a:r>
              <a:rPr lang="en-US" dirty="0"/>
              <a:t>Maturing of Baby Boomers.</a:t>
            </a:r>
          </a:p>
          <a:p>
            <a:pPr lvl="1"/>
            <a:r>
              <a:rPr lang="en-US" dirty="0"/>
              <a:t>Demographic changes (women in workplace; couples choosing to delay having children).</a:t>
            </a:r>
          </a:p>
          <a:p>
            <a:pPr lvl="1"/>
            <a:r>
              <a:rPr lang="en-US" dirty="0"/>
              <a:t>LGBTQ presence.</a:t>
            </a:r>
          </a:p>
          <a:p>
            <a:pPr lvl="1"/>
            <a:r>
              <a:rPr lang="en-US" dirty="0"/>
              <a:t>Status/prestige.</a:t>
            </a:r>
          </a:p>
        </p:txBody>
      </p:sp>
    </p:spTree>
    <p:extLst>
      <p:ext uri="{BB962C8B-B14F-4D97-AF65-F5344CB8AC3E}">
        <p14:creationId xmlns:p14="http://schemas.microsoft.com/office/powerpoint/2010/main" val="30061857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3">
            <a:extLst>
              <a:ext uri="{FF2B5EF4-FFF2-40B4-BE49-F238E27FC236}">
                <a16:creationId xmlns:a16="http://schemas.microsoft.com/office/drawing/2014/main" id="{4D3F6E5D-95F2-3641-9E2C-E1E6914AE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Costs of Gentrification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D1B028-A047-4DAE-A812-84EFD7FF5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Displacement of lower-income people</a:t>
            </a:r>
          </a:p>
          <a:p>
            <a:pPr lvl="1"/>
            <a:r>
              <a:rPr lang="en-US" dirty="0"/>
              <a:t>Forced to leave their homes because of rising property values.</a:t>
            </a:r>
          </a:p>
          <a:p>
            <a:pPr lvl="1"/>
            <a:r>
              <a:rPr lang="en-US" dirty="0"/>
              <a:t>Forced into neighborhoods more peripheral to the city.</a:t>
            </a:r>
          </a:p>
          <a:p>
            <a:pPr lvl="1"/>
            <a:r>
              <a:rPr lang="en-US" dirty="0"/>
              <a:t>Initial </a:t>
            </a:r>
            <a:r>
              <a:rPr lang="en-US" dirty="0" err="1"/>
              <a:t>gentrifiers</a:t>
            </a:r>
            <a:r>
              <a:rPr lang="en-US" dirty="0"/>
              <a:t> can also be displaced by later waves of wealthier incomers.</a:t>
            </a:r>
          </a:p>
          <a:p>
            <a:r>
              <a:rPr lang="en-US" dirty="0"/>
              <a:t>Ethnic/racial tensions</a:t>
            </a:r>
          </a:p>
          <a:p>
            <a:r>
              <a:rPr lang="en-US" dirty="0"/>
              <a:t>Visible reminders of inequitable distribution of wealth</a:t>
            </a:r>
          </a:p>
          <a:p>
            <a:r>
              <a:rPr lang="en-US" dirty="0"/>
              <a:t>“Homogenization” of the city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F8542A-700A-45A3-8AD2-705A24900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livable 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4D759-1FBD-474F-9D2D-E96C3EFC4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Livability</a:t>
            </a:r>
          </a:p>
          <a:p>
            <a:pPr lvl="1"/>
            <a:r>
              <a:rPr lang="en-US" dirty="0"/>
              <a:t>Making the list of “the world’s most livable cities” is something many cities would like to achieve.</a:t>
            </a:r>
          </a:p>
          <a:p>
            <a:pPr lvl="1"/>
            <a:r>
              <a:rPr lang="en-US" dirty="0"/>
              <a:t>Given that there is no real way to measure and thereby quantify many of the positive aspects of cities, a lot of subjectivity goes into compiling these lists.</a:t>
            </a:r>
          </a:p>
          <a:p>
            <a:pPr lvl="1"/>
            <a:r>
              <a:rPr lang="en-US" dirty="0"/>
              <a:t>Refocusing cities on people seems to be at the heart of movements to make cities more livable.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1">
            <a:extLst>
              <a:ext uri="{FF2B5EF4-FFF2-40B4-BE49-F238E27FC236}">
                <a16:creationId xmlns:a16="http://schemas.microsoft.com/office/drawing/2014/main" id="{E210990C-FCEC-D542-ACDC-DC710B894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888355"/>
            <a:ext cx="876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2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2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Arial Narrow" panose="020B0606020202030204" pitchFamily="34" charset="0"/>
              </a:rPr>
              <a:t>Cars and urban consequences. </a:t>
            </a:r>
            <a:r>
              <a:rPr lang="en-US" altLang="en-US" sz="1800" dirty="0">
                <a:solidFill>
                  <a:schemeClr val="tx2"/>
                </a:solidFill>
                <a:latin typeface="Arial Narrow" panose="020B0606020202030204" pitchFamily="34" charset="0"/>
              </a:rPr>
              <a:t>This flowchart, adapted from one produced by the government of the United Kingdom, shows the various negative environmental and social outcomes of increased car ownership and use.</a:t>
            </a:r>
          </a:p>
        </p:txBody>
      </p:sp>
      <p:pic>
        <p:nvPicPr>
          <p:cNvPr id="49154" name="Picture 2" descr="C:\Users\Lenovo\Downloads\Domosh_1e_Fig10.35.jpg">
            <a:extLst>
              <a:ext uri="{FF2B5EF4-FFF2-40B4-BE49-F238E27FC236}">
                <a16:creationId xmlns:a16="http://schemas.microsoft.com/office/drawing/2014/main" id="{1F82BD37-231E-6A43-B9FC-1DE807766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61"/>
          <a:stretch/>
        </p:blipFill>
        <p:spPr bwMode="auto">
          <a:xfrm>
            <a:off x="2329371" y="1381959"/>
            <a:ext cx="7132320" cy="450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F0A6B4-887A-4418-A4E1-A8907D305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Automobile dependency and livability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C3F99-9A7D-B042-B8C6-9B7E864BD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right to the 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52C82-99B5-4769-8807-4E1E229E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urban features, such as shopping malls, are not public spaces</a:t>
            </a:r>
          </a:p>
          <a:p>
            <a:pPr lvl="1"/>
            <a:r>
              <a:rPr lang="en-US" dirty="0"/>
              <a:t>Certain groups (e.g., loitering teens) are denied access.</a:t>
            </a:r>
          </a:p>
          <a:p>
            <a:pPr lvl="1"/>
            <a:r>
              <a:rPr lang="en-US" dirty="0"/>
              <a:t>Certain people are also denied access to public spaces within cities (e.g., homeless people chased out of parks; lack of ramps etc. for disabled people).</a:t>
            </a:r>
          </a:p>
          <a:p>
            <a:r>
              <a:rPr lang="en-US" dirty="0"/>
              <a:t>The right to the city</a:t>
            </a:r>
          </a:p>
          <a:p>
            <a:pPr lvl="1"/>
            <a:r>
              <a:rPr lang="en-US" dirty="0"/>
              <a:t>The right of all urban residents to be in and move through public urban places is becoming increasingly curtailed.</a:t>
            </a:r>
          </a:p>
          <a:p>
            <a:pPr lvl="1"/>
            <a:r>
              <a:rPr lang="en-US" dirty="0"/>
              <a:t>Many urban spaces are becoming private or being configured in ways that make them inaccessible to certain people or for certain purposes.</a:t>
            </a:r>
          </a:p>
        </p:txBody>
      </p:sp>
      <p:pic>
        <p:nvPicPr>
          <p:cNvPr id="4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FAC1195F-44DF-455B-AA9E-1A8546B16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93" y="6063442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BA91AC-7A7A-4C13-A1F5-42BD0F170446}"/>
              </a:ext>
            </a:extLst>
          </p:cNvPr>
          <p:cNvSpPr txBox="1"/>
          <p:nvPr/>
        </p:nvSpPr>
        <p:spPr>
          <a:xfrm>
            <a:off x="2114693" y="6112535"/>
            <a:ext cx="6089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Using examples such as gentrification and the right to the city, explain how cities can be contested spaces.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0E4463-E030-4B03-96BD-7C3813236E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770636"/>
            <a:ext cx="4315968" cy="6012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2E7373-4C90-4F69-8375-695DD092AA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3641" y="870458"/>
            <a:ext cx="4059936" cy="591286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DFAC492-A556-4145-BE23-AAF232EB8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right to the city: Codes of conduct and loitering prevention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2637EE-46CE-4BBA-997B-882CB0538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Patterns and Processes of Urbanization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970FF2-D248-447A-A7E1-5CA9EDBBE9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Definition of “urban” varies between countries</a:t>
            </a:r>
          </a:p>
          <a:p>
            <a:pPr lvl="1"/>
            <a:r>
              <a:rPr lang="en-US" dirty="0"/>
              <a:t>Lack of a standard definition of what constitutes a city.</a:t>
            </a:r>
          </a:p>
          <a:p>
            <a:pPr lvl="1"/>
            <a:r>
              <a:rPr lang="en-US" dirty="0"/>
              <a:t>Japan: &gt;50,000 people</a:t>
            </a:r>
          </a:p>
          <a:p>
            <a:pPr lvl="1"/>
            <a:r>
              <a:rPr lang="en-US" dirty="0"/>
              <a:t>Greece: &gt;10,000</a:t>
            </a:r>
          </a:p>
          <a:p>
            <a:pPr lvl="1"/>
            <a:r>
              <a:rPr lang="en-US" dirty="0"/>
              <a:t>India:&gt;5,000.</a:t>
            </a:r>
          </a:p>
          <a:p>
            <a:pPr lvl="1"/>
            <a:r>
              <a:rPr lang="en-US" dirty="0"/>
              <a:t>US: &gt;2,500</a:t>
            </a:r>
          </a:p>
          <a:p>
            <a:pPr lvl="1"/>
            <a:r>
              <a:rPr lang="en-US" dirty="0"/>
              <a:t>Nicaragua: Administrative centers &gt;1,000 &amp; streets and electric lights</a:t>
            </a:r>
          </a:p>
          <a:p>
            <a:pPr lvl="1"/>
            <a:r>
              <a:rPr lang="en-US" dirty="0"/>
              <a:t>Norway: &gt;200 (!) &amp; max. 50 meters between the houses.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FB5E71-F44D-49E4-969C-962AAF80C7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5" descr="401-1">
            <a:extLst>
              <a:ext uri="{FF2B5EF4-FFF2-40B4-BE49-F238E27FC236}">
                <a16:creationId xmlns:a16="http://schemas.microsoft.com/office/drawing/2014/main" id="{E9F009A1-4B9C-407A-9E40-D7B74EB24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5512" y="1238655"/>
            <a:ext cx="3502152" cy="5346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6A7A51-A189-4917-86B8-91766EA3C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Patterns and Processes of Urbanization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098400-6122-4B6D-AD48-8A9D15AD2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Growth prospects</a:t>
            </a:r>
          </a:p>
          <a:p>
            <a:pPr lvl="1"/>
            <a:r>
              <a:rPr lang="en-US" dirty="0"/>
              <a:t>Almost all the worldwide population growth in the next several decades will be concentrated in urban areas.</a:t>
            </a:r>
          </a:p>
          <a:p>
            <a:pPr lvl="1"/>
            <a:r>
              <a:rPr lang="en-US" dirty="0"/>
              <a:t>Cities of the less developed regions accounting for most of that increase.</a:t>
            </a:r>
          </a:p>
          <a:p>
            <a:pPr lvl="1"/>
            <a:r>
              <a:rPr lang="en-US" dirty="0"/>
              <a:t>Urban population growth and its uneven distribution around the world.</a:t>
            </a:r>
          </a:p>
          <a:p>
            <a:pPr lvl="1"/>
            <a:r>
              <a:rPr lang="en-US" dirty="0"/>
              <a:t>Urban growth comes from two sources:</a:t>
            </a:r>
          </a:p>
          <a:p>
            <a:pPr lvl="2"/>
            <a:r>
              <a:rPr lang="en-US" dirty="0"/>
              <a:t>Migration of people from rural areas to cities.</a:t>
            </a:r>
          </a:p>
          <a:p>
            <a:pPr lvl="2"/>
            <a:r>
              <a:rPr lang="en-US" dirty="0"/>
              <a:t>Higher natural birth rates of these recent migrants.</a:t>
            </a:r>
          </a:p>
          <a:p>
            <a:pPr lvl="1"/>
            <a:r>
              <a:rPr lang="en-US" dirty="0"/>
              <a:t>Cities are often the centers of economic growth.</a:t>
            </a:r>
          </a:p>
        </p:txBody>
      </p:sp>
      <p:pic>
        <p:nvPicPr>
          <p:cNvPr id="5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3D9384B2-EB11-426C-9292-D657B588E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93" y="5786181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763393-B470-4BC4-A1E6-EAF9F06AE982}"/>
              </a:ext>
            </a:extLst>
          </p:cNvPr>
          <p:cNvSpPr txBox="1"/>
          <p:nvPr/>
        </p:nvSpPr>
        <p:spPr>
          <a:xfrm>
            <a:off x="2114693" y="5835274"/>
            <a:ext cx="6089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Explain what the terms urban and urbanization mean.</a:t>
            </a:r>
          </a:p>
        </p:txBody>
      </p:sp>
    </p:spTree>
    <p:extLst>
      <p:ext uri="{BB962C8B-B14F-4D97-AF65-F5344CB8AC3E}">
        <p14:creationId xmlns:p14="http://schemas.microsoft.com/office/powerpoint/2010/main" val="3161769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883509-84EE-46DA-BDB6-0BA72ABBB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World’s Largest Cities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19DBE-924E-4F9D-8D3D-E47DE7CB5E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5712" y="1572768"/>
            <a:ext cx="9418320" cy="469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17885"/>
      </p:ext>
    </p:extLst>
  </p:cSld>
  <p:clrMapOvr>
    <a:masterClrMapping/>
  </p:clrMapOvr>
</p:sld>
</file>

<file path=ppt/theme/theme1.xml><?xml version="1.0" encoding="utf-8"?>
<a:theme xmlns:a="http://schemas.openxmlformats.org/drawingml/2006/main" name="5_102Design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5_102Design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_102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GEOG 2 Topic 1 Introduction</Template>
  <TotalTime>9851</TotalTime>
  <Words>3567</Words>
  <Application>Microsoft Office PowerPoint</Application>
  <PresentationFormat>Widescreen</PresentationFormat>
  <Paragraphs>342</Paragraphs>
  <Slides>66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Agency FB</vt:lpstr>
      <vt:lpstr>Arial</vt:lpstr>
      <vt:lpstr>Arial Narrow</vt:lpstr>
      <vt:lpstr>Calibri</vt:lpstr>
      <vt:lpstr>Impact</vt:lpstr>
      <vt:lpstr>Verdana</vt:lpstr>
      <vt:lpstr>5_102Design</vt:lpstr>
      <vt:lpstr>Topic 10 – Urban Geography</vt:lpstr>
      <vt:lpstr>Conditions of Usage</vt:lpstr>
      <vt:lpstr>A – Regional Patterns of Urbanization</vt:lpstr>
      <vt:lpstr>An urban world</vt:lpstr>
      <vt:lpstr>Urban Population</vt:lpstr>
      <vt:lpstr>Urbanized Population</vt:lpstr>
      <vt:lpstr>Patterns and Processes of Urbanization</vt:lpstr>
      <vt:lpstr>Patterns and Processes of Urbanization</vt:lpstr>
      <vt:lpstr>World’s Largest Cities</vt:lpstr>
      <vt:lpstr>The Rise of Cities</vt:lpstr>
      <vt:lpstr>Early Mesopotamian and Egyptian cities</vt:lpstr>
      <vt:lpstr>The Rise of Cities</vt:lpstr>
      <vt:lpstr>The Rise of Cities</vt:lpstr>
      <vt:lpstr>Urban Hearth Areas</vt:lpstr>
      <vt:lpstr>The world’s first cities arose in six urban hearth areas</vt:lpstr>
      <vt:lpstr>Urban Hearth Areas</vt:lpstr>
      <vt:lpstr>Imperialism and Urbanization</vt:lpstr>
      <vt:lpstr>The diffusion of urban life</vt:lpstr>
      <vt:lpstr>Imperialism and Urbanization</vt:lpstr>
      <vt:lpstr>Imperial Density: Number of Years Area part of an Empire</vt:lpstr>
      <vt:lpstr>Roman Empire, c125AD</vt:lpstr>
      <vt:lpstr>Pont du Gard, near Remoulins, France</vt:lpstr>
      <vt:lpstr>Cartagena, Colombia</vt:lpstr>
      <vt:lpstr>Cities of the Industrial Revolution</vt:lpstr>
      <vt:lpstr>Early industrial-era London (mid 19th century)</vt:lpstr>
      <vt:lpstr>Modern Urban Locations</vt:lpstr>
      <vt:lpstr>Pittsburgh’s Golden Triangle: The Allegheny River meets the Monongahela River</vt:lpstr>
      <vt:lpstr>Oakland Container Port</vt:lpstr>
      <vt:lpstr>B – Urban Migration and Mobility</vt:lpstr>
      <vt:lpstr>Rural-to-Urban Migration</vt:lpstr>
      <vt:lpstr>Cities in China</vt:lpstr>
      <vt:lpstr>Megacities</vt:lpstr>
      <vt:lpstr>World’s Largest Cities</vt:lpstr>
      <vt:lpstr>Urban Primacy</vt:lpstr>
      <vt:lpstr>Urban Transportation</vt:lpstr>
      <vt:lpstr>Drive-through architecture and car-dependent city (Phoenix)</vt:lpstr>
      <vt:lpstr>C – Global Cities</vt:lpstr>
      <vt:lpstr>Global Cities</vt:lpstr>
      <vt:lpstr>Top 25 global cities</vt:lpstr>
      <vt:lpstr>3. World Cities, 2012</vt:lpstr>
      <vt:lpstr>The Globalization of Urban Wealth and Poverty</vt:lpstr>
      <vt:lpstr>Gated community, Johannesburg, South Africa</vt:lpstr>
      <vt:lpstr>The Globalization of Urban Wealth and Poverty</vt:lpstr>
      <vt:lpstr>Urbanization: contrasts within cities</vt:lpstr>
      <vt:lpstr>Urbanization: contrasts within cities</vt:lpstr>
      <vt:lpstr>D – Cities and the Natural World</vt:lpstr>
      <vt:lpstr>Urban Weather and Climate</vt:lpstr>
      <vt:lpstr>Urban heat island</vt:lpstr>
      <vt:lpstr>Urban Weather and Climate</vt:lpstr>
      <vt:lpstr>Cities and Environmental Vulnerability</vt:lpstr>
      <vt:lpstr>PowerPoint Presentation</vt:lpstr>
      <vt:lpstr>Urbanization and Sustainability: Las Vegas </vt:lpstr>
      <vt:lpstr>Urbanization and Sustainability: Phoenix</vt:lpstr>
      <vt:lpstr>Cities and Environmental Vulnerability</vt:lpstr>
      <vt:lpstr>Chile Earthquake of 2010, City of Concepcion</vt:lpstr>
      <vt:lpstr>Haiti Earthquake of 2010, Port-au-Prince</vt:lpstr>
      <vt:lpstr>E – The Urban Landscape</vt:lpstr>
      <vt:lpstr>Factors Causing Gentrification</vt:lpstr>
      <vt:lpstr>Puerto Madero, Buenos Aires</vt:lpstr>
      <vt:lpstr>Aker Brygge, Oslo, Norway</vt:lpstr>
      <vt:lpstr>Factors Causing Gentrification</vt:lpstr>
      <vt:lpstr>Costs of Gentrification</vt:lpstr>
      <vt:lpstr>The livable city</vt:lpstr>
      <vt:lpstr>Automobile dependency and livability</vt:lpstr>
      <vt:lpstr>The right to the city</vt:lpstr>
      <vt:lpstr>The right to the city: Codes of conduct and loitering prevention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10 – Urban Geography</dc:title>
  <dc:creator>ecojpr@hofstra.edu</dc:creator>
  <cp:lastModifiedBy>Jean-Paul Rodrigue</cp:lastModifiedBy>
  <cp:revision>204</cp:revision>
  <dcterms:created xsi:type="dcterms:W3CDTF">2011-06-17T14:22:15Z</dcterms:created>
  <dcterms:modified xsi:type="dcterms:W3CDTF">2021-05-08T02:32:59Z</dcterms:modified>
</cp:coreProperties>
</file>